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72" r:id="rId3"/>
    <p:sldId id="257" r:id="rId4"/>
    <p:sldId id="258" r:id="rId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370" autoAdjust="0"/>
  </p:normalViewPr>
  <p:slideViewPr>
    <p:cSldViewPr>
      <p:cViewPr varScale="1">
        <p:scale>
          <a:sx n="59" d="100"/>
          <a:sy n="59" d="100"/>
        </p:scale>
        <p:origin x="-12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2AFF0-A250-4067-B99A-14D915EC1788}" type="datetimeFigureOut">
              <a:rPr lang="ru-RU" smtClean="0"/>
              <a:t>30.11.2014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893FDE-2E32-4DCA-B4B7-23F1B41FFC93}" type="slidenum">
              <a:rPr lang="ru-RU" smtClean="0"/>
              <a:t>‹#›</a:t>
            </a:fld>
            <a:endParaRPr lang="ru-RU"/>
          </a:p>
        </p:txBody>
      </p:sp>
    </p:spTree>
    <p:extLst>
      <p:ext uri="{BB962C8B-B14F-4D97-AF65-F5344CB8AC3E}">
        <p14:creationId xmlns:p14="http://schemas.microsoft.com/office/powerpoint/2010/main" val="70910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893FDE-2E32-4DCA-B4B7-23F1B41FFC93}" type="slidenum">
              <a:rPr lang="ru-RU" smtClean="0"/>
              <a:t>1</a:t>
            </a:fld>
            <a:endParaRPr lang="ru-RU"/>
          </a:p>
        </p:txBody>
      </p:sp>
    </p:spTree>
    <p:extLst>
      <p:ext uri="{BB962C8B-B14F-4D97-AF65-F5344CB8AC3E}">
        <p14:creationId xmlns:p14="http://schemas.microsoft.com/office/powerpoint/2010/main" val="415478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215142C-1894-48BD-B72D-617AF242BF00}" type="datetimeFigureOut">
              <a:rPr lang="ru-RU" smtClean="0"/>
              <a:t>30.11.2014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921838-7FAB-475E-A624-24B5A5225FCF}"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215142C-1894-48BD-B72D-617AF242BF00}" type="datetimeFigureOut">
              <a:rPr lang="ru-RU" smtClean="0"/>
              <a:t>30.11.2014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921838-7FAB-475E-A624-24B5A5225FC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215142C-1894-48BD-B72D-617AF242BF00}" type="datetimeFigureOut">
              <a:rPr lang="ru-RU" smtClean="0"/>
              <a:t>30.11.2014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921838-7FAB-475E-A624-24B5A5225FC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215142C-1894-48BD-B72D-617AF242BF00}" type="datetimeFigureOut">
              <a:rPr lang="ru-RU" smtClean="0"/>
              <a:t>30.11.2014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921838-7FAB-475E-A624-24B5A5225FC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215142C-1894-48BD-B72D-617AF242BF00}" type="datetimeFigureOut">
              <a:rPr lang="ru-RU" smtClean="0"/>
              <a:t>30.11.2014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7921838-7FAB-475E-A624-24B5A5225FC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215142C-1894-48BD-B72D-617AF242BF00}" type="datetimeFigureOut">
              <a:rPr lang="ru-RU" smtClean="0"/>
              <a:t>30.11.2014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921838-7FAB-475E-A624-24B5A5225FCF}"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215142C-1894-48BD-B72D-617AF242BF00}" type="datetimeFigureOut">
              <a:rPr lang="ru-RU" smtClean="0"/>
              <a:t>30.11.2014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7921838-7FAB-475E-A624-24B5A5225FCF}"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215142C-1894-48BD-B72D-617AF242BF00}" type="datetimeFigureOut">
              <a:rPr lang="ru-RU" smtClean="0"/>
              <a:t>30.11.2014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7921838-7FAB-475E-A624-24B5A5225FC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5142C-1894-48BD-B72D-617AF242BF00}" type="datetimeFigureOut">
              <a:rPr lang="ru-RU" smtClean="0"/>
              <a:t>30.11.2014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7921838-7FAB-475E-A624-24B5A5225FC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15142C-1894-48BD-B72D-617AF242BF00}" type="datetimeFigureOut">
              <a:rPr lang="ru-RU" smtClean="0"/>
              <a:t>30.11.2014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921838-7FAB-475E-A624-24B5A5225FCF}"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15142C-1894-48BD-B72D-617AF242BF00}" type="datetimeFigureOut">
              <a:rPr lang="ru-RU" smtClean="0"/>
              <a:t>30.11.2014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7921838-7FAB-475E-A624-24B5A5225FCF}"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215142C-1894-48BD-B72D-617AF242BF00}" type="datetimeFigureOut">
              <a:rPr lang="ru-RU" smtClean="0"/>
              <a:t>30.11.2014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7921838-7FAB-475E-A624-24B5A5225FC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932040" y="3068961"/>
            <a:ext cx="4189385" cy="1872208"/>
          </a:xfrm>
        </p:spPr>
        <p:txBody>
          <a:bodyPr>
            <a:normAutofit/>
          </a:bodyPr>
          <a:lstStyle/>
          <a:p>
            <a:r>
              <a:rPr lang="ru-RU" dirty="0" smtClean="0">
                <a:solidFill>
                  <a:srgbClr val="002060"/>
                </a:solidFill>
              </a:rPr>
              <a:t>Выполнен </a:t>
            </a:r>
            <a:r>
              <a:rPr lang="ru-RU" dirty="0" err="1" smtClean="0">
                <a:solidFill>
                  <a:srgbClr val="002060"/>
                </a:solidFill>
              </a:rPr>
              <a:t>Комендантовой</a:t>
            </a:r>
            <a:r>
              <a:rPr lang="ru-RU" dirty="0" smtClean="0">
                <a:solidFill>
                  <a:srgbClr val="002060"/>
                </a:solidFill>
              </a:rPr>
              <a:t> Н.Г.</a:t>
            </a:r>
          </a:p>
          <a:p>
            <a:r>
              <a:rPr lang="ru-RU" dirty="0" smtClean="0">
                <a:solidFill>
                  <a:srgbClr val="002060"/>
                </a:solidFill>
              </a:rPr>
              <a:t>Учителем по английскому языку высшей квалификационной категории</a:t>
            </a:r>
            <a:endParaRPr lang="ru-RU" dirty="0">
              <a:solidFill>
                <a:srgbClr val="002060"/>
              </a:solidFill>
            </a:endParaRPr>
          </a:p>
        </p:txBody>
      </p:sp>
      <p:sp>
        <p:nvSpPr>
          <p:cNvPr id="2" name="Заголовок 1"/>
          <p:cNvSpPr>
            <a:spLocks noGrp="1"/>
          </p:cNvSpPr>
          <p:nvPr>
            <p:ph type="ctrTitle"/>
          </p:nvPr>
        </p:nvSpPr>
        <p:spPr>
          <a:xfrm>
            <a:off x="467544" y="260648"/>
            <a:ext cx="8132440" cy="1800200"/>
          </a:xfrm>
        </p:spPr>
        <p:txBody>
          <a:bodyPr>
            <a:normAutofit fontScale="90000"/>
          </a:bodyPr>
          <a:lstStyle/>
          <a:p>
            <a:pPr marL="182880" indent="0">
              <a:buNone/>
            </a:pPr>
            <a:r>
              <a:rPr lang="en-US" sz="4900" i="1" dirty="0" smtClean="0">
                <a:solidFill>
                  <a:schemeClr val="bg2">
                    <a:lumMod val="25000"/>
                  </a:schemeClr>
                </a:solidFill>
                <a:latin typeface="Times New Roman" panose="02020603050405020304" pitchFamily="18" charset="0"/>
                <a:cs typeface="Times New Roman" panose="02020603050405020304" pitchFamily="18" charset="0"/>
              </a:rPr>
              <a:t>“</a:t>
            </a:r>
            <a:r>
              <a:rPr lang="en-US" sz="4900" b="1" i="1" dirty="0" smtClean="0">
                <a:solidFill>
                  <a:schemeClr val="bg2">
                    <a:lumMod val="25000"/>
                  </a:schemeClr>
                </a:solidFill>
                <a:latin typeface="Times New Roman" panose="02020603050405020304" pitchFamily="18" charset="0"/>
                <a:cs typeface="Times New Roman" panose="02020603050405020304" pitchFamily="18" charset="0"/>
              </a:rPr>
              <a:t>Seven Wonders </a:t>
            </a:r>
            <a:r>
              <a:rPr lang="en-US" sz="4900" dirty="0">
                <a:solidFill>
                  <a:srgbClr val="002060"/>
                </a:solidFill>
                <a:latin typeface="Times New Roman" panose="02020603050405020304" pitchFamily="18" charset="0"/>
                <a:cs typeface="Times New Roman" panose="02020603050405020304" pitchFamily="18" charset="0"/>
              </a:rPr>
              <a:t>of </a:t>
            </a:r>
            <a:r>
              <a:rPr lang="en-US" sz="4900" dirty="0" smtClean="0">
                <a:solidFill>
                  <a:srgbClr val="002060"/>
                </a:solidFill>
                <a:latin typeface="Times New Roman" panose="02020603050405020304" pitchFamily="18" charset="0"/>
                <a:cs typeface="Times New Roman" panose="02020603050405020304" pitchFamily="18" charset="0"/>
              </a:rPr>
              <a:t>the world”</a:t>
            </a:r>
            <a:r>
              <a:rPr lang="ru-RU" sz="4900" b="1" i="1" dirty="0" smtClean="0">
                <a:solidFill>
                  <a:schemeClr val="bg2">
                    <a:lumMod val="25000"/>
                  </a:schemeClr>
                </a:solidFill>
                <a:latin typeface="Times New Roman" panose="02020603050405020304" pitchFamily="18" charset="0"/>
                <a:cs typeface="Times New Roman" panose="02020603050405020304" pitchFamily="18" charset="0"/>
              </a:rPr>
              <a:t/>
            </a:r>
            <a:br>
              <a:rPr lang="ru-RU" sz="4900" b="1" i="1" dirty="0" smtClean="0">
                <a:solidFill>
                  <a:schemeClr val="bg2">
                    <a:lumMod val="25000"/>
                  </a:schemeClr>
                </a:solidFill>
                <a:latin typeface="Times New Roman" panose="02020603050405020304" pitchFamily="18" charset="0"/>
                <a:cs typeface="Times New Roman" panose="02020603050405020304" pitchFamily="18" charset="0"/>
              </a:rPr>
            </a:br>
            <a:r>
              <a:rPr lang="en-US" sz="4900" i="1" dirty="0" smtClean="0">
                <a:solidFill>
                  <a:schemeClr val="bg2">
                    <a:lumMod val="25000"/>
                  </a:schemeClr>
                </a:solidFill>
                <a:latin typeface="Times New Roman" panose="02020603050405020304" pitchFamily="18" charset="0"/>
                <a:cs typeface="Times New Roman" panose="02020603050405020304" pitchFamily="18" charset="0"/>
              </a:rPr>
              <a:t>Presentation on Art</a:t>
            </a:r>
            <a:r>
              <a:rPr lang="ru-RU" dirty="0" smtClean="0"/>
              <a:t/>
            </a:r>
            <a:br>
              <a:rPr lang="ru-RU" dirty="0" smtClean="0"/>
            </a:br>
            <a:endParaRPr lang="ru-RU"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 y="2273331"/>
            <a:ext cx="4710935" cy="3541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873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rot="10800000" flipV="1">
            <a:off x="251520" y="2204864"/>
            <a:ext cx="8712968" cy="2592288"/>
          </a:xfrm>
        </p:spPr>
        <p:txBody>
          <a:bodyPr/>
          <a:lstStyle/>
          <a:p>
            <a:pPr marL="0" indent="0">
              <a:buNone/>
            </a:pPr>
            <a:r>
              <a:rPr lang="en-US" sz="2000" dirty="0">
                <a:solidFill>
                  <a:srgbClr val="002060"/>
                </a:solidFill>
                <a:latin typeface="Times New Roman" panose="02020603050405020304" pitchFamily="18" charset="0"/>
                <a:cs typeface="Times New Roman" panose="02020603050405020304" pitchFamily="18" charset="0"/>
              </a:rPr>
              <a:t>Seven wonders of the world </a:t>
            </a:r>
            <a:r>
              <a:rPr lang="en-US" sz="2000" b="0" dirty="0">
                <a:solidFill>
                  <a:srgbClr val="002060"/>
                </a:solidFill>
                <a:latin typeface="Times New Roman" panose="02020603050405020304" pitchFamily="18" charset="0"/>
                <a:cs typeface="Times New Roman" panose="02020603050405020304" pitchFamily="18" charset="0"/>
              </a:rPr>
              <a:t>- this is the most famous monuments of ancient sculpture and architecture in </a:t>
            </a:r>
            <a:r>
              <a:rPr lang="en-US" sz="2000" b="0" dirty="0" smtClean="0">
                <a:solidFill>
                  <a:srgbClr val="002060"/>
                </a:solidFill>
                <a:latin typeface="Times New Roman" panose="02020603050405020304" pitchFamily="18" charset="0"/>
                <a:cs typeface="Times New Roman" panose="02020603050405020304" pitchFamily="18" charset="0"/>
              </a:rPr>
              <a:t>the world</a:t>
            </a:r>
            <a:r>
              <a:rPr lang="en-US" sz="2000" b="0" dirty="0">
                <a:solidFill>
                  <a:srgbClr val="002060"/>
                </a:solidFill>
                <a:latin typeface="Times New Roman" panose="02020603050405020304" pitchFamily="18" charset="0"/>
                <a:cs typeface="Times New Roman" panose="02020603050405020304" pitchFamily="18" charset="0"/>
              </a:rPr>
              <a:t>. They are </a:t>
            </a:r>
            <a:r>
              <a:rPr lang="en-US" sz="2000" b="0" dirty="0" smtClean="0">
                <a:solidFill>
                  <a:srgbClr val="002060"/>
                </a:solidFill>
                <a:latin typeface="Times New Roman" panose="02020603050405020304" pitchFamily="18" charset="0"/>
                <a:cs typeface="Times New Roman" panose="02020603050405020304" pitchFamily="18" charset="0"/>
              </a:rPr>
              <a:t>described  </a:t>
            </a:r>
            <a:br>
              <a:rPr lang="en-US" sz="2000" b="0" dirty="0" smtClean="0">
                <a:solidFill>
                  <a:srgbClr val="002060"/>
                </a:solidFill>
                <a:latin typeface="Times New Roman" panose="02020603050405020304" pitchFamily="18" charset="0"/>
                <a:cs typeface="Times New Roman" panose="02020603050405020304" pitchFamily="18" charset="0"/>
              </a:rPr>
            </a:br>
            <a:r>
              <a:rPr lang="en-US" sz="2000" b="0" dirty="0" smtClean="0">
                <a:solidFill>
                  <a:srgbClr val="002060"/>
                </a:solidFill>
                <a:latin typeface="Times New Roman" panose="02020603050405020304" pitchFamily="18" charset="0"/>
                <a:cs typeface="Times New Roman" panose="02020603050405020304" pitchFamily="18" charset="0"/>
              </a:rPr>
              <a:t>by </a:t>
            </a:r>
            <a:r>
              <a:rPr lang="en-US" sz="2000" b="0" dirty="0">
                <a:solidFill>
                  <a:srgbClr val="002060"/>
                </a:solidFill>
                <a:latin typeface="Times New Roman" panose="02020603050405020304" pitchFamily="18" charset="0"/>
                <a:cs typeface="Times New Roman" panose="02020603050405020304" pitchFamily="18" charset="0"/>
              </a:rPr>
              <a:t>ancient historians and travelers, </a:t>
            </a:r>
            <a:r>
              <a:rPr lang="en-US" sz="2000" b="0" dirty="0" smtClean="0">
                <a:solidFill>
                  <a:srgbClr val="002060"/>
                </a:solidFill>
                <a:latin typeface="Times New Roman" panose="02020603050405020304" pitchFamily="18" charset="0"/>
                <a:cs typeface="Times New Roman" panose="02020603050405020304" pitchFamily="18" charset="0"/>
              </a:rPr>
              <a:t>including the </a:t>
            </a:r>
            <a:r>
              <a:rPr lang="en-US" sz="2000" b="0" dirty="0">
                <a:solidFill>
                  <a:srgbClr val="002060"/>
                </a:solidFill>
                <a:latin typeface="Times New Roman" panose="02020603050405020304" pitchFamily="18" charset="0"/>
                <a:cs typeface="Times New Roman" panose="02020603050405020304" pitchFamily="18" charset="0"/>
              </a:rPr>
              <a:t>"father of history" Herodotus in his "</a:t>
            </a:r>
            <a:r>
              <a:rPr lang="en-US" sz="2000" b="0" dirty="0" smtClean="0">
                <a:solidFill>
                  <a:srgbClr val="002060"/>
                </a:solidFill>
                <a:latin typeface="Times New Roman" panose="02020603050405020304" pitchFamily="18" charset="0"/>
                <a:cs typeface="Times New Roman" panose="02020603050405020304" pitchFamily="18" charset="0"/>
              </a:rPr>
              <a:t>History” Questions </a:t>
            </a:r>
            <a:r>
              <a:rPr lang="en-US" sz="2000" b="0" dirty="0">
                <a:solidFill>
                  <a:srgbClr val="002060"/>
                </a:solidFill>
                <a:latin typeface="Times New Roman" panose="02020603050405020304" pitchFamily="18" charset="0"/>
                <a:cs typeface="Times New Roman" panose="02020603050405020304" pitchFamily="18" charset="0"/>
              </a:rPr>
              <a:t>about the </a:t>
            </a:r>
            <a:r>
              <a:rPr lang="en-US" sz="2000" b="0" dirty="0" smtClean="0">
                <a:solidFill>
                  <a:srgbClr val="002060"/>
                </a:solidFill>
                <a:latin typeface="Times New Roman" panose="02020603050405020304" pitchFamily="18" charset="0"/>
                <a:cs typeface="Times New Roman" panose="02020603050405020304" pitchFamily="18" charset="0"/>
              </a:rPr>
              <a:t>seven wonders </a:t>
            </a:r>
            <a:r>
              <a:rPr lang="en-US" sz="2000" b="0" dirty="0">
                <a:solidFill>
                  <a:srgbClr val="002060"/>
                </a:solidFill>
                <a:latin typeface="Times New Roman" panose="02020603050405020304" pitchFamily="18" charset="0"/>
                <a:cs typeface="Times New Roman" panose="02020603050405020304" pitchFamily="18" charset="0"/>
              </a:rPr>
              <a:t>of the world are very common in quizzes and crosswords, but not everyone remembers all seven facilities. Try to refresh the information and remember all the 7 wonders, as well as look at each of the wonders in more detail</a:t>
            </a:r>
            <a:r>
              <a:rPr lang="en-US" sz="2000" b="0"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p>
        </p:txBody>
      </p:sp>
      <p:sp>
        <p:nvSpPr>
          <p:cNvPr id="3" name="Объект 2"/>
          <p:cNvSpPr>
            <a:spLocks noGrp="1"/>
          </p:cNvSpPr>
          <p:nvPr>
            <p:ph sz="quarter" idx="13"/>
          </p:nvPr>
        </p:nvSpPr>
        <p:spPr>
          <a:xfrm>
            <a:off x="323528" y="0"/>
            <a:ext cx="8820472" cy="116632"/>
          </a:xfrm>
        </p:spPr>
        <p:txBody>
          <a:bodyPr>
            <a:normAutofit fontScale="25000" lnSpcReduction="20000"/>
          </a:bodyPr>
          <a:lstStyle/>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1" y="188640"/>
            <a:ext cx="2808313" cy="211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821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5733256"/>
            <a:ext cx="6840760" cy="1097162"/>
          </a:xfrm>
        </p:spPr>
        <p:txBody>
          <a:bodyPr/>
          <a:lstStyle/>
          <a:p>
            <a:pPr marL="0" indent="0">
              <a:buNone/>
            </a:pPr>
            <a:r>
              <a:rPr lang="en-US" sz="4800" b="0" dirty="0">
                <a:solidFill>
                  <a:schemeClr val="bg2">
                    <a:lumMod val="10000"/>
                  </a:schemeClr>
                </a:solidFill>
                <a:latin typeface="Times New Roman" panose="02020603050405020304" pitchFamily="18" charset="0"/>
                <a:cs typeface="Times New Roman" panose="02020603050405020304" pitchFamily="18" charset="0"/>
              </a:rPr>
              <a:t>Lighthouse of Alexandria</a:t>
            </a:r>
            <a:r>
              <a:rPr lang="ru-RU" b="0" dirty="0">
                <a:effectLst/>
              </a:rPr>
              <a:t/>
            </a:r>
            <a:br>
              <a:rPr lang="ru-RU" b="0" dirty="0">
                <a:effectLst/>
              </a:rPr>
            </a:br>
            <a:endParaRPr lang="ru-RU" b="0" dirty="0"/>
          </a:p>
        </p:txBody>
      </p:sp>
      <p:pic>
        <p:nvPicPr>
          <p:cNvPr id="1027" name="Picture 3"/>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3410022" cy="434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Наталия\Desktop\maya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980728"/>
            <a:ext cx="3244571" cy="342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9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5751936"/>
            <a:ext cx="1574847" cy="849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673623"/>
            <a:ext cx="8568952" cy="5355312"/>
          </a:xfrm>
          <a:prstGeom prst="rect">
            <a:avLst/>
          </a:prstGeom>
        </p:spPr>
        <p:txBody>
          <a:bodyPr wrap="square">
            <a:spAutoFit/>
          </a:bodyPr>
          <a:lstStyle/>
          <a:p>
            <a:r>
              <a:rPr lang="en-US" dirty="0">
                <a:solidFill>
                  <a:schemeClr val="bg2">
                    <a:lumMod val="10000"/>
                  </a:schemeClr>
                </a:solidFill>
                <a:latin typeface="Times New Roman" panose="02020603050405020304" pitchFamily="18" charset="0"/>
                <a:cs typeface="Times New Roman" panose="02020603050405020304" pitchFamily="18" charset="0"/>
              </a:rPr>
              <a:t>In Alexandria - Egypt's new capital, founded in 332-331 BC Alexander the Great had built the majestic palace, parks and gardens. It houses the tomb of Alexander the Great, </a:t>
            </a:r>
            <a:r>
              <a:rPr lang="en-US" dirty="0" err="1">
                <a:solidFill>
                  <a:schemeClr val="bg2">
                    <a:lumMod val="10000"/>
                  </a:schemeClr>
                </a:solidFill>
                <a:latin typeface="Times New Roman" panose="02020603050405020304" pitchFamily="18" charset="0"/>
                <a:cs typeface="Times New Roman" panose="02020603050405020304" pitchFamily="18" charset="0"/>
              </a:rPr>
              <a:t>Museion</a:t>
            </a:r>
            <a:r>
              <a:rPr lang="en-US" dirty="0">
                <a:solidFill>
                  <a:schemeClr val="bg2">
                    <a:lumMod val="10000"/>
                  </a:schemeClr>
                </a:solidFill>
                <a:latin typeface="Times New Roman" panose="02020603050405020304" pitchFamily="18" charset="0"/>
                <a:cs typeface="Times New Roman" panose="02020603050405020304" pitchFamily="18" charset="0"/>
              </a:rPr>
              <a:t> - establishment of the temple of the Muses, where they lived, scientists and poets, the famous Library of Alexandria, which holds nearly 500,000 scrolls. In Alexandria lived famous mathematicians (Euclid), scientists, doctors, astronomers. It was a major cultural center of the time. There's also a safe approach for the courts to the city was built by the architect </a:t>
            </a:r>
            <a:r>
              <a:rPr lang="en-US" dirty="0" err="1">
                <a:solidFill>
                  <a:schemeClr val="bg2">
                    <a:lumMod val="10000"/>
                  </a:schemeClr>
                </a:solidFill>
                <a:latin typeface="Times New Roman" panose="02020603050405020304" pitchFamily="18" charset="0"/>
                <a:cs typeface="Times New Roman" panose="02020603050405020304" pitchFamily="18" charset="0"/>
              </a:rPr>
              <a:t>Sostrata</a:t>
            </a:r>
            <a:r>
              <a:rPr lang="en-US" dirty="0">
                <a:solidFill>
                  <a:schemeClr val="bg2">
                    <a:lumMod val="10000"/>
                  </a:schemeClr>
                </a:solidFill>
                <a:latin typeface="Times New Roman" panose="02020603050405020304" pitchFamily="18" charset="0"/>
                <a:cs typeface="Times New Roman" panose="02020603050405020304" pitchFamily="18" charset="0"/>
              </a:rPr>
              <a:t> Lighthouse of Alexandria (c. 280 BC).Huge three-</a:t>
            </a:r>
            <a:r>
              <a:rPr lang="en-US" dirty="0" err="1">
                <a:solidFill>
                  <a:schemeClr val="bg2">
                    <a:lumMod val="10000"/>
                  </a:schemeClr>
                </a:solidFill>
                <a:latin typeface="Times New Roman" panose="02020603050405020304" pitchFamily="18" charset="0"/>
                <a:cs typeface="Times New Roman" panose="02020603050405020304" pitchFamily="18" charset="0"/>
              </a:rPr>
              <a:t>storey</a:t>
            </a:r>
            <a:r>
              <a:rPr lang="en-US" dirty="0">
                <a:solidFill>
                  <a:schemeClr val="bg2">
                    <a:lumMod val="10000"/>
                  </a:schemeClr>
                </a:solidFill>
                <a:latin typeface="Times New Roman" panose="02020603050405020304" pitchFamily="18" charset="0"/>
                <a:cs typeface="Times New Roman" panose="02020603050405020304" pitchFamily="18" charset="0"/>
              </a:rPr>
              <a:t> tower was 120 m on the eastern shore of. Pharos. On the wall of the lighthouse was carved inscription: "</a:t>
            </a:r>
            <a:r>
              <a:rPr lang="en-US" dirty="0" err="1">
                <a:solidFill>
                  <a:schemeClr val="bg2">
                    <a:lumMod val="10000"/>
                  </a:schemeClr>
                </a:solidFill>
                <a:latin typeface="Times New Roman" panose="02020603050405020304" pitchFamily="18" charset="0"/>
                <a:cs typeface="Times New Roman" panose="02020603050405020304" pitchFamily="18" charset="0"/>
              </a:rPr>
              <a:t>Sostratus</a:t>
            </a:r>
            <a:r>
              <a:rPr lang="en-US" dirty="0">
                <a:solidFill>
                  <a:schemeClr val="bg2">
                    <a:lumMod val="10000"/>
                  </a:schemeClr>
                </a:solidFill>
                <a:latin typeface="Times New Roman" panose="02020603050405020304" pitchFamily="18" charset="0"/>
                <a:cs typeface="Times New Roman" panose="02020603050405020304" pitchFamily="18" charset="0"/>
              </a:rPr>
              <a:t> son </a:t>
            </a:r>
            <a:r>
              <a:rPr lang="en-US" dirty="0" err="1">
                <a:solidFill>
                  <a:schemeClr val="bg2">
                    <a:lumMod val="10000"/>
                  </a:schemeClr>
                </a:solidFill>
                <a:latin typeface="Times New Roman" panose="02020603050405020304" pitchFamily="18" charset="0"/>
                <a:cs typeface="Times New Roman" panose="02020603050405020304" pitchFamily="18" charset="0"/>
              </a:rPr>
              <a:t>Deksifana</a:t>
            </a:r>
            <a:r>
              <a:rPr lang="en-US" dirty="0">
                <a:solidFill>
                  <a:schemeClr val="bg2">
                    <a:lumMod val="10000"/>
                  </a:schemeClr>
                </a:solidFill>
                <a:latin typeface="Times New Roman" panose="02020603050405020304" pitchFamily="18" charset="0"/>
                <a:cs typeface="Times New Roman" panose="02020603050405020304" pitchFamily="18" charset="0"/>
              </a:rPr>
              <a:t> of </a:t>
            </a:r>
            <a:r>
              <a:rPr lang="en-US" dirty="0" err="1">
                <a:solidFill>
                  <a:schemeClr val="bg2">
                    <a:lumMod val="10000"/>
                  </a:schemeClr>
                </a:solidFill>
                <a:latin typeface="Times New Roman" panose="02020603050405020304" pitchFamily="18" charset="0"/>
                <a:cs typeface="Times New Roman" panose="02020603050405020304" pitchFamily="18" charset="0"/>
              </a:rPr>
              <a:t>Knidos</a:t>
            </a:r>
            <a:r>
              <a:rPr lang="en-US" dirty="0">
                <a:solidFill>
                  <a:schemeClr val="bg2">
                    <a:lumMod val="10000"/>
                  </a:schemeClr>
                </a:solidFill>
                <a:latin typeface="Times New Roman" panose="02020603050405020304" pitchFamily="18" charset="0"/>
                <a:cs typeface="Times New Roman" panose="02020603050405020304" pitchFamily="18" charset="0"/>
              </a:rPr>
              <a:t>, dedicated to the god-saviors for </a:t>
            </a:r>
            <a:r>
              <a:rPr lang="en-US" dirty="0" err="1">
                <a:solidFill>
                  <a:schemeClr val="bg2">
                    <a:lumMod val="10000"/>
                  </a:schemeClr>
                </a:solidFill>
                <a:latin typeface="Times New Roman" panose="02020603050405020304" pitchFamily="18" charset="0"/>
                <a:cs typeface="Times New Roman" panose="02020603050405020304" pitchFamily="18" charset="0"/>
              </a:rPr>
              <a:t>sailors."Rectangular</a:t>
            </a:r>
            <a:r>
              <a:rPr lang="en-US" dirty="0">
                <a:solidFill>
                  <a:schemeClr val="bg2">
                    <a:lumMod val="10000"/>
                  </a:schemeClr>
                </a:solidFill>
                <a:latin typeface="Times New Roman" panose="02020603050405020304" pitchFamily="18" charset="0"/>
                <a:cs typeface="Times New Roman" panose="02020603050405020304" pitchFamily="18" charset="0"/>
              </a:rPr>
              <a:t> in plan first floor, built of large limestone slabs (length of each wall - 30.5 m) was oriented to the cardinal. Second floor - an octagonal tower, lined with marble slabs - was oriented toward the eight major winds. This part of the lighthouse decorated bronze statues, some of which were weather vanes pointing in the direction of the wind. Third floor-lantern was round, ended with a dome on which stood a bronze statue of Poseidon (Zeus), a height of about 7 m dome rests on the granite columns. There was a fire beacon whose light amplified by reflecting it in the system metal concave mirrors, and was visible from afar. Fuel for the fire brought up saddled donkeys on a screw, shallow stairs. Lighthouse also served as a fortress, where there was a large garrison, observatory to detect the enemy, in an underground tank was part of the drinking water in case of siege.</a:t>
            </a:r>
            <a:endParaRPr lang="ru-RU"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659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256</TotalTime>
  <Words>370</Words>
  <Application>Microsoft Office PowerPoint</Application>
  <PresentationFormat>Экран (4:3)</PresentationFormat>
  <Paragraphs>7</Paragraphs>
  <Slides>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vt:i4>
      </vt:variant>
    </vt:vector>
  </HeadingPairs>
  <TitlesOfParts>
    <vt:vector size="5" baseType="lpstr">
      <vt:lpstr>Воздушный поток</vt:lpstr>
      <vt:lpstr>“Seven Wonders of the world” Presentation on Art </vt:lpstr>
      <vt:lpstr>Seven wonders of the world - this is the most famous monuments of ancient sculpture and architecture in the world. They are described   by ancient historians and travelers, including the "father of history" Herodotus in his "History” Questions about the seven wonders of the world are very common in quizzes and crosswords, but not everyone remembers all seven facilities. Try to refresh the information and remember all the 7 wonders, as well as look at each of the wonders in more detail. </vt:lpstr>
      <vt:lpstr>Lighthouse of Alexandria </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«Семь чудес света» Урок-презинтация по Искусству</dc:title>
  <dc:creator>Наталия</dc:creator>
  <cp:lastModifiedBy>Наталия</cp:lastModifiedBy>
  <cp:revision>54</cp:revision>
  <dcterms:created xsi:type="dcterms:W3CDTF">2014-03-28T08:58:02Z</dcterms:created>
  <dcterms:modified xsi:type="dcterms:W3CDTF">2014-11-30T08:13:58Z</dcterms:modified>
</cp:coreProperties>
</file>