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10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Rg st="1" end="8"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48" d="100"/>
          <a:sy n="48" d="100"/>
        </p:scale>
        <p:origin x="-1260" y="-7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D3B1DBC-E61C-454F-A23B-0DCD898F5C88}" type="datetimeFigureOut">
              <a:rPr lang="ru-RU" smtClean="0"/>
              <a:t>22.03.2014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84298EE-A450-4154-9A33-F673EEB02FB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661309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4298EE-A450-4154-9A33-F673EEB02FB7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311538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22.03.2014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22.03.2014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22.03.2014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22.03.2014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22.03.2014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22.03.2014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22.03.2014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22.03.2014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22.03.2014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22.03.2014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22.03.2014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22.03.2014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http://www.usinsk.eu/uploads/posts/2013-03/1364189673_kartinka1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1737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915816" y="3780028"/>
            <a:ext cx="5637010" cy="882119"/>
          </a:xfrm>
        </p:spPr>
        <p:txBody>
          <a:bodyPr>
            <a:normAutofit fontScale="70000" lnSpcReduction="20000"/>
          </a:bodyPr>
          <a:lstStyle/>
          <a:p>
            <a:r>
              <a:rPr lang="ru-RU" sz="4400" dirty="0" smtClean="0">
                <a:ln w="18415" cmpd="sng">
                  <a:solidFill>
                    <a:srgbClr val="C000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Ноты  живут  на  нотном  стане.</a:t>
            </a:r>
            <a:endParaRPr lang="ru-RU" sz="4400" dirty="0">
              <a:ln w="18415" cmpd="sng">
                <a:solidFill>
                  <a:srgbClr val="C00000"/>
                </a:solidFill>
                <a:prstDash val="solid"/>
              </a:ln>
              <a:solidFill>
                <a:srgbClr val="FF000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1" y="548680"/>
            <a:ext cx="7772400" cy="1470025"/>
          </a:xfrm>
        </p:spPr>
        <p:txBody>
          <a:bodyPr>
            <a:noAutofit/>
          </a:bodyPr>
          <a:lstStyle/>
          <a:p>
            <a:r>
              <a:rPr lang="ru-RU" sz="4400" dirty="0" smtClean="0">
                <a:ln w="18415" cmpd="sng">
                  <a:solidFill>
                    <a:srgbClr val="7030A0"/>
                  </a:solidFill>
                  <a:prstDash val="solid"/>
                </a:ln>
                <a:solidFill>
                  <a:srgbClr val="7030A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Эти  удивительные  нотки!</a:t>
            </a:r>
            <a:endParaRPr lang="ru-RU" sz="4400" dirty="0">
              <a:ln w="18415" cmpd="sng">
                <a:solidFill>
                  <a:srgbClr val="7030A0"/>
                </a:solidFill>
                <a:prstDash val="solid"/>
              </a:ln>
              <a:solidFill>
                <a:srgbClr val="7030A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6" name="Рисунок 5" descr="http://figulya.com/wp-content/uploads/2011/12/%D0%BD%D0%BE%D1%82%D0%B0.jpg.pn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3528" y="1484784"/>
            <a:ext cx="8496944" cy="54726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8051991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0">
        <p:fade/>
      </p:transition>
    </mc:Choice>
    <mc:Fallback xmlns="">
      <p:transition spd="med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5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8000"/>
                            </p:stCondLst>
                            <p:childTnLst>
                              <p:par>
                                <p:cTn id="15" presetID="64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-0.25 E" pathEditMode="relative" ptsTypes="">
                                      <p:cBhvr>
                                        <p:cTn id="16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0"/>
                            </p:stCondLst>
                            <p:childTnLst>
                              <p:par>
                                <p:cTn id="18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3" grpId="1" build="p"/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Рисунок 22" descr="http://www.ligamusic.ru/content/objects/97_1305181602.jp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952381" y="1076495"/>
            <a:ext cx="1124495" cy="11078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6" name="Group 3"/>
          <p:cNvGrpSpPr>
            <a:grpSpLocks noChangeAspect="1"/>
          </p:cNvGrpSpPr>
          <p:nvPr/>
        </p:nvGrpSpPr>
        <p:grpSpPr bwMode="auto">
          <a:xfrm>
            <a:off x="5067548" y="1240064"/>
            <a:ext cx="4206147" cy="2448033"/>
            <a:chOff x="2274" y="3272"/>
            <a:chExt cx="3989" cy="2292"/>
          </a:xfrm>
        </p:grpSpPr>
        <p:sp>
          <p:nvSpPr>
            <p:cNvPr id="7" name="AutoShape 4"/>
            <p:cNvSpPr>
              <a:spLocks noChangeAspect="1" noChangeArrowheads="1"/>
            </p:cNvSpPr>
            <p:nvPr/>
          </p:nvSpPr>
          <p:spPr bwMode="auto">
            <a:xfrm>
              <a:off x="2274" y="3272"/>
              <a:ext cx="3989" cy="22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8" name="Line 5"/>
            <p:cNvSpPr>
              <a:spLocks noChangeShapeType="1"/>
            </p:cNvSpPr>
            <p:nvPr/>
          </p:nvSpPr>
          <p:spPr bwMode="auto">
            <a:xfrm>
              <a:off x="2556" y="3551"/>
              <a:ext cx="3389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9" name="Line 6"/>
            <p:cNvSpPr>
              <a:spLocks noChangeShapeType="1"/>
            </p:cNvSpPr>
            <p:nvPr/>
          </p:nvSpPr>
          <p:spPr bwMode="auto">
            <a:xfrm>
              <a:off x="2556" y="3411"/>
              <a:ext cx="3389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0" name="Line 7"/>
            <p:cNvSpPr>
              <a:spLocks noChangeShapeType="1"/>
            </p:cNvSpPr>
            <p:nvPr/>
          </p:nvSpPr>
          <p:spPr bwMode="auto">
            <a:xfrm>
              <a:off x="2556" y="3690"/>
              <a:ext cx="3389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1" name="Line 8"/>
            <p:cNvSpPr>
              <a:spLocks noChangeShapeType="1"/>
            </p:cNvSpPr>
            <p:nvPr/>
          </p:nvSpPr>
          <p:spPr bwMode="auto">
            <a:xfrm>
              <a:off x="2556" y="3969"/>
              <a:ext cx="3389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" name="Line 9"/>
            <p:cNvSpPr>
              <a:spLocks noChangeShapeType="1"/>
            </p:cNvSpPr>
            <p:nvPr/>
          </p:nvSpPr>
          <p:spPr bwMode="auto">
            <a:xfrm>
              <a:off x="2556" y="3829"/>
              <a:ext cx="3389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3" name="Rectangle 10"/>
            <p:cNvSpPr>
              <a:spLocks noChangeArrowheads="1"/>
            </p:cNvSpPr>
            <p:nvPr/>
          </p:nvSpPr>
          <p:spPr bwMode="auto">
            <a:xfrm>
              <a:off x="2698" y="4387"/>
              <a:ext cx="847" cy="418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4" name="Rectangle 11"/>
            <p:cNvSpPr>
              <a:spLocks noChangeArrowheads="1"/>
            </p:cNvSpPr>
            <p:nvPr/>
          </p:nvSpPr>
          <p:spPr bwMode="auto">
            <a:xfrm>
              <a:off x="3968" y="4387"/>
              <a:ext cx="847" cy="418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5" name="Line 12"/>
            <p:cNvSpPr>
              <a:spLocks noChangeShapeType="1"/>
            </p:cNvSpPr>
            <p:nvPr/>
          </p:nvSpPr>
          <p:spPr bwMode="auto">
            <a:xfrm>
              <a:off x="3686" y="4526"/>
              <a:ext cx="141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6" name="Line 13"/>
            <p:cNvSpPr>
              <a:spLocks noChangeShapeType="1"/>
            </p:cNvSpPr>
            <p:nvPr/>
          </p:nvSpPr>
          <p:spPr bwMode="auto">
            <a:xfrm>
              <a:off x="4956" y="4526"/>
              <a:ext cx="142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7" name="WordArt 14"/>
            <p:cNvSpPr>
              <a:spLocks noChangeArrowheads="1" noChangeShapeType="1" noTextEdit="1"/>
            </p:cNvSpPr>
            <p:nvPr/>
          </p:nvSpPr>
          <p:spPr bwMode="auto">
            <a:xfrm>
              <a:off x="5439" y="4387"/>
              <a:ext cx="176" cy="337"/>
            </a:xfrm>
            <a:prstGeom prst="rect">
              <a:avLst/>
            </a:prstGeom>
            <a:extLst>
              <a:ext uri="{AF507438-7753-43E0-B8FC-AC1667EBCBE1}">
                <a14:hiddenEffects xmlns:a14="http://schemas.microsoft.com/office/drawing/2010/main">
                  <a:effectLst/>
                </a14:hiddenEffects>
              </a:ext>
            </a:extLst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 rtl="0">
                <a:buNone/>
              </a:pPr>
              <a:r>
                <a:rPr lang="ru-RU" sz="1800" b="1" kern="10" spc="0" smtClean="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000000"/>
                  </a:solidFill>
                  <a:effectLst/>
                  <a:latin typeface="Arial"/>
                  <a:cs typeface="Arial"/>
                </a:rPr>
                <a:t>К</a:t>
              </a:r>
              <a:endParaRPr lang="ru-RU" sz="1800" b="1" kern="10" spc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/>
                <a:latin typeface="Arial"/>
                <a:cs typeface="Arial"/>
              </a:endParaRPr>
            </a:p>
          </p:txBody>
        </p:sp>
        <p:sp>
          <p:nvSpPr>
            <p:cNvPr id="18" name="Line 15"/>
            <p:cNvSpPr>
              <a:spLocks noChangeShapeType="1"/>
            </p:cNvSpPr>
            <p:nvPr/>
          </p:nvSpPr>
          <p:spPr bwMode="auto">
            <a:xfrm>
              <a:off x="3121" y="4387"/>
              <a:ext cx="0" cy="41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9" name="Line 16"/>
            <p:cNvSpPr>
              <a:spLocks noChangeShapeType="1"/>
            </p:cNvSpPr>
            <p:nvPr/>
          </p:nvSpPr>
          <p:spPr bwMode="auto">
            <a:xfrm>
              <a:off x="4392" y="4387"/>
              <a:ext cx="0" cy="41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cxnSp>
          <p:nvCxnSpPr>
            <p:cNvPr id="1041" name="AutoShape 17"/>
            <p:cNvCxnSpPr>
              <a:cxnSpLocks noChangeShapeType="1"/>
            </p:cNvCxnSpPr>
            <p:nvPr/>
          </p:nvCxnSpPr>
          <p:spPr bwMode="auto">
            <a:xfrm>
              <a:off x="2915" y="4111"/>
              <a:ext cx="432" cy="1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20" name="Oval 18"/>
            <p:cNvSpPr>
              <a:spLocks noChangeArrowheads="1"/>
            </p:cNvSpPr>
            <p:nvPr/>
          </p:nvSpPr>
          <p:spPr bwMode="auto">
            <a:xfrm>
              <a:off x="3051" y="4055"/>
              <a:ext cx="148" cy="144"/>
            </a:xfrm>
            <a:prstGeom prst="ellipse">
              <a:avLst/>
            </a:prstGeom>
            <a:solidFill>
              <a:srgbClr val="0D0D0D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1" name="Oval 19"/>
            <p:cNvSpPr>
              <a:spLocks noChangeArrowheads="1"/>
            </p:cNvSpPr>
            <p:nvPr/>
          </p:nvSpPr>
          <p:spPr bwMode="auto">
            <a:xfrm>
              <a:off x="4243" y="3911"/>
              <a:ext cx="149" cy="144"/>
            </a:xfrm>
            <a:prstGeom prst="ellipse">
              <a:avLst/>
            </a:prstGeom>
            <a:solidFill>
              <a:srgbClr val="0D0D0D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pic>
        <p:nvPicPr>
          <p:cNvPr id="4" name="Рисунок 3" descr="http://cp12.nevsepic.com.ua/61/1353789933-0445722-www.nevsepic.com.ua.jpg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-912" y="0"/>
            <a:ext cx="5068459" cy="68688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ru-RU" dirty="0" smtClean="0"/>
              <a:t>                       </a:t>
            </a:r>
            <a: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Домик.</a:t>
            </a:r>
            <a:endParaRPr lang="ru-RU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1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 smtClean="0"/>
              <a:t>  </a:t>
            </a:r>
            <a:endParaRPr lang="ru-RU" dirty="0"/>
          </a:p>
        </p:txBody>
      </p:sp>
      <p:sp>
        <p:nvSpPr>
          <p:cNvPr id="22" name="Прямоугольник 21"/>
          <p:cNvSpPr/>
          <p:nvPr/>
        </p:nvSpPr>
        <p:spPr>
          <a:xfrm>
            <a:off x="5426176" y="2331032"/>
            <a:ext cx="2366352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600" b="1" cap="none" spc="0" dirty="0" smtClean="0">
                <a:ln w="12700">
                  <a:solidFill>
                    <a:schemeClr val="tx1"/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ДО     МИ</a:t>
            </a:r>
            <a:endParaRPr lang="ru-RU" sz="3600" b="1" cap="none" spc="0" dirty="0">
              <a:ln w="12700">
                <a:solidFill>
                  <a:schemeClr val="tx1"/>
                </a:solidFill>
                <a:prstDash val="solid"/>
              </a:ln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941742915"/>
      </p:ext>
    </p:extLst>
  </p:cSld>
  <p:clrMapOvr>
    <a:masterClrMapping/>
  </p:clrMapOvr>
  <p:transition spd="slow" advClick="0" advTm="0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38" presetClass="entr" presetSubtype="0" accel="5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0" dur="91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1" dur="910" fill="hold">
                                          <p:stCondLst>
                                            <p:cond delay="91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91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312" decel="50000" autoRev="1" fill="hold">
                                          <p:stCondLst>
                                            <p:cond delay="91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72" fill="hold">
                                          <p:stCondLst>
                                            <p:cond delay="172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7000"/>
                            </p:stCondLst>
                            <p:childTnLst>
                              <p:par>
                                <p:cTn id="16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9000"/>
                            </p:stCondLst>
                            <p:childTnLst>
                              <p:par>
                                <p:cTn id="20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1000"/>
                            </p:stCondLst>
                            <p:childTnLst>
                              <p:par>
                                <p:cTn id="37" presetID="38" presetClass="entr" presetSubtype="0" accel="5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39" dur="136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365" fill="hold">
                                          <p:stCondLst>
                                            <p:cond delay="1365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36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468" decel="50000" autoRev="1" fill="hold">
                                          <p:stCondLst>
                                            <p:cond delay="1365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408" fill="hold">
                                          <p:stCondLst>
                                            <p:cond delay="2592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http://nostars.biz/images/stories/articles/playhouse/playhouse-8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9573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83768" y="332656"/>
            <a:ext cx="6512511" cy="1143000"/>
          </a:xfrm>
        </p:spPr>
        <p:txBody>
          <a:bodyPr/>
          <a:lstStyle/>
          <a:p>
            <a:r>
              <a:rPr lang="ru-RU" sz="2800" b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  ДОМИКЕ  ЖИВЕТ  РЕКС.</a:t>
            </a:r>
            <a:endParaRPr lang="ru-RU" sz="2800" b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1143000" y="2276872"/>
            <a:ext cx="5733256" cy="1929368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7" name="Рисунок 6" descr="http://almaty.ekomissionka.kz/content/2013/20130717/u176639/images/201307/f20130717161521-avgust2008_img_8857.jp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812248" y="5517232"/>
            <a:ext cx="1208023" cy="1420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9268038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0">
        <p:dissolve/>
      </p:transition>
    </mc:Choice>
    <mc:Fallback xmlns="">
      <p:transition spd="slow" advClick="0" advTm="0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6000"/>
                            </p:stCondLst>
                            <p:childTnLst>
                              <p:par>
                                <p:cTn id="13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4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6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8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8000"/>
                            </p:stCondLst>
                            <p:childTnLst>
                              <p:par>
                                <p:cTn id="20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1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2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3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4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5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Рисунок 18" descr="http://www.ligamusic.ru/content/objects/97_1305181602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883690" y="1768091"/>
            <a:ext cx="1116097" cy="11078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Рисунок 17" descr="http://gallery.sevstar.net/bPIC/201108/201108358374.jp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612" y="0"/>
            <a:ext cx="5159110" cy="6918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3152143" y="188640"/>
            <a:ext cx="2046894" cy="534388"/>
          </a:xfrm>
        </p:spPr>
        <p:txBody>
          <a:bodyPr>
            <a:noAutofit/>
          </a:bodyPr>
          <a:lstStyle/>
          <a:p>
            <a:r>
              <a:rPr lang="ru-RU" sz="4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РЕКС </a:t>
            </a:r>
            <a:endParaRPr lang="ru-RU" sz="40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grpSp>
        <p:nvGrpSpPr>
          <p:cNvPr id="4" name="Group 8"/>
          <p:cNvGrpSpPr>
            <a:grpSpLocks noChangeAspect="1"/>
          </p:cNvGrpSpPr>
          <p:nvPr/>
        </p:nvGrpSpPr>
        <p:grpSpPr bwMode="auto">
          <a:xfrm>
            <a:off x="5171722" y="1667741"/>
            <a:ext cx="4392488" cy="2592288"/>
            <a:chOff x="2274" y="3180"/>
            <a:chExt cx="3989" cy="2182"/>
          </a:xfrm>
        </p:grpSpPr>
        <p:sp>
          <p:nvSpPr>
            <p:cNvPr id="5" name="AutoShape 9"/>
            <p:cNvSpPr>
              <a:spLocks noChangeAspect="1" noChangeArrowheads="1"/>
            </p:cNvSpPr>
            <p:nvPr/>
          </p:nvSpPr>
          <p:spPr bwMode="auto">
            <a:xfrm>
              <a:off x="2274" y="3180"/>
              <a:ext cx="3989" cy="21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ln w="571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6" name="Oval 10"/>
            <p:cNvSpPr>
              <a:spLocks noChangeArrowheads="1"/>
            </p:cNvSpPr>
            <p:nvPr/>
          </p:nvSpPr>
          <p:spPr bwMode="auto">
            <a:xfrm>
              <a:off x="2972" y="4053"/>
              <a:ext cx="148" cy="144"/>
            </a:xfrm>
            <a:prstGeom prst="ellipse">
              <a:avLst/>
            </a:prstGeom>
            <a:solidFill>
              <a:srgbClr val="0D0D0D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ln w="57150">
                  <a:solidFill>
                    <a:schemeClr val="tx1"/>
                  </a:solidFill>
                </a:ln>
              </a:endParaRPr>
            </a:p>
          </p:txBody>
        </p:sp>
        <p:grpSp>
          <p:nvGrpSpPr>
            <p:cNvPr id="7" name="Group 11"/>
            <p:cNvGrpSpPr>
              <a:grpSpLocks/>
            </p:cNvGrpSpPr>
            <p:nvPr/>
          </p:nvGrpSpPr>
          <p:grpSpPr bwMode="auto">
            <a:xfrm>
              <a:off x="2556" y="3411"/>
              <a:ext cx="3185" cy="558"/>
              <a:chOff x="2556" y="3411"/>
              <a:chExt cx="3389" cy="558"/>
            </a:xfrm>
          </p:grpSpPr>
          <p:sp>
            <p:nvSpPr>
              <p:cNvPr id="13" name="Line 12"/>
              <p:cNvSpPr>
                <a:spLocks noChangeShapeType="1"/>
              </p:cNvSpPr>
              <p:nvPr/>
            </p:nvSpPr>
            <p:spPr bwMode="auto">
              <a:xfrm>
                <a:off x="2556" y="3551"/>
                <a:ext cx="3389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>
                  <a:ln w="57150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14" name="Line 13"/>
              <p:cNvSpPr>
                <a:spLocks noChangeShapeType="1"/>
              </p:cNvSpPr>
              <p:nvPr/>
            </p:nvSpPr>
            <p:spPr bwMode="auto">
              <a:xfrm>
                <a:off x="2556" y="3411"/>
                <a:ext cx="3389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>
                  <a:ln w="57150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15" name="Line 14"/>
              <p:cNvSpPr>
                <a:spLocks noChangeShapeType="1"/>
              </p:cNvSpPr>
              <p:nvPr/>
            </p:nvSpPr>
            <p:spPr bwMode="auto">
              <a:xfrm>
                <a:off x="2556" y="3690"/>
                <a:ext cx="3389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>
                  <a:ln w="57150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16" name="Line 15"/>
              <p:cNvSpPr>
                <a:spLocks noChangeShapeType="1"/>
              </p:cNvSpPr>
              <p:nvPr/>
            </p:nvSpPr>
            <p:spPr bwMode="auto">
              <a:xfrm>
                <a:off x="2556" y="3969"/>
                <a:ext cx="3389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>
                  <a:ln w="57150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17" name="Line 16"/>
              <p:cNvSpPr>
                <a:spLocks noChangeShapeType="1"/>
              </p:cNvSpPr>
              <p:nvPr/>
            </p:nvSpPr>
            <p:spPr bwMode="auto">
              <a:xfrm>
                <a:off x="2556" y="3829"/>
                <a:ext cx="3389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>
                  <a:ln w="57150">
                    <a:solidFill>
                      <a:schemeClr val="tx1"/>
                    </a:solidFill>
                  </a:ln>
                </a:endParaRPr>
              </a:p>
            </p:txBody>
          </p:sp>
        </p:grpSp>
        <p:sp>
          <p:nvSpPr>
            <p:cNvPr id="8" name="Rectangle 17"/>
            <p:cNvSpPr>
              <a:spLocks noChangeArrowheads="1"/>
            </p:cNvSpPr>
            <p:nvPr/>
          </p:nvSpPr>
          <p:spPr bwMode="auto">
            <a:xfrm>
              <a:off x="3600" y="4425"/>
              <a:ext cx="491" cy="316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ln w="571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9" name="Line 18"/>
            <p:cNvSpPr>
              <a:spLocks noChangeShapeType="1"/>
            </p:cNvSpPr>
            <p:nvPr/>
          </p:nvSpPr>
          <p:spPr bwMode="auto">
            <a:xfrm>
              <a:off x="3857" y="4425"/>
              <a:ext cx="1" cy="31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ln w="57150">
                  <a:solidFill>
                    <a:schemeClr val="tx1"/>
                  </a:solidFill>
                </a:ln>
              </a:endParaRPr>
            </a:p>
          </p:txBody>
        </p:sp>
        <p:cxnSp>
          <p:nvCxnSpPr>
            <p:cNvPr id="10" name="AutoShape 19"/>
            <p:cNvCxnSpPr>
              <a:cxnSpLocks noChangeShapeType="1"/>
            </p:cNvCxnSpPr>
            <p:nvPr/>
          </p:nvCxnSpPr>
          <p:spPr bwMode="auto">
            <a:xfrm>
              <a:off x="2825" y="4119"/>
              <a:ext cx="402" cy="2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1" name="Oval 20"/>
            <p:cNvSpPr>
              <a:spLocks noChangeArrowheads="1"/>
            </p:cNvSpPr>
            <p:nvPr/>
          </p:nvSpPr>
          <p:spPr bwMode="auto">
            <a:xfrm>
              <a:off x="4013" y="3969"/>
              <a:ext cx="147" cy="144"/>
            </a:xfrm>
            <a:prstGeom prst="ellipse">
              <a:avLst/>
            </a:prstGeom>
            <a:solidFill>
              <a:srgbClr val="A5A5A5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ln w="571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12" name="Oval 21"/>
            <p:cNvSpPr>
              <a:spLocks noChangeArrowheads="1"/>
            </p:cNvSpPr>
            <p:nvPr/>
          </p:nvSpPr>
          <p:spPr bwMode="auto">
            <a:xfrm>
              <a:off x="4928" y="3909"/>
              <a:ext cx="148" cy="144"/>
            </a:xfrm>
            <a:prstGeom prst="ellipse">
              <a:avLst/>
            </a:prstGeom>
            <a:solidFill>
              <a:srgbClr val="0D0D0D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ln w="57150">
                  <a:solidFill>
                    <a:schemeClr val="tx1"/>
                  </a:solidFill>
                </a:ln>
              </a:endParaRPr>
            </a:p>
          </p:txBody>
        </p:sp>
      </p:grpSp>
      <p:sp>
        <p:nvSpPr>
          <p:cNvPr id="20" name="TextBox 19"/>
          <p:cNvSpPr txBox="1"/>
          <p:nvPr/>
        </p:nvSpPr>
        <p:spPr>
          <a:xfrm>
            <a:off x="7346060" y="3042162"/>
            <a:ext cx="116033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/>
              <a:t>-  КС</a:t>
            </a:r>
            <a:endParaRPr lang="ru-RU" sz="3200" dirty="0"/>
          </a:p>
        </p:txBody>
      </p:sp>
      <p:sp>
        <p:nvSpPr>
          <p:cNvPr id="21" name="TextBox 20"/>
          <p:cNvSpPr txBox="1"/>
          <p:nvPr/>
        </p:nvSpPr>
        <p:spPr>
          <a:xfrm>
            <a:off x="6573398" y="3049577"/>
            <a:ext cx="65756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/>
              <a:t>РЕ</a:t>
            </a:r>
            <a:endParaRPr lang="ru-RU" sz="3200" dirty="0"/>
          </a:p>
        </p:txBody>
      </p:sp>
      <p:pic>
        <p:nvPicPr>
          <p:cNvPr id="3074" name="Picture 2" descr="http://www.daler.ru/pictures/1/1280x1024/Izyskannaja-zakyska-5359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71723" y="3753959"/>
            <a:ext cx="3972278" cy="31778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66085041"/>
      </p:ext>
    </p:extLst>
  </p:cSld>
  <p:clrMapOvr>
    <a:masterClrMapping/>
  </p:clrMapOvr>
  <p:transition spd="slow" advClick="0" advTm="0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1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4000"/>
                            </p:stCondLst>
                            <p:childTnLst>
                              <p:par>
                                <p:cTn id="15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6000"/>
                            </p:stCondLst>
                            <p:childTnLst>
                              <p:par>
                                <p:cTn id="32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8000"/>
                            </p:stCondLst>
                            <p:childTnLst>
                              <p:par>
                                <p:cTn id="37" presetID="38" presetClass="entr" presetSubtype="0" accel="5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39" dur="136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365" fill="hold">
                                          <p:stCondLst>
                                            <p:cond delay="1365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36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468" decel="50000" autoRev="1" fill="hold">
                                          <p:stCondLst>
                                            <p:cond delay="1365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408" fill="hold">
                                          <p:stCondLst>
                                            <p:cond delay="2592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2500"/>
                            </p:stCondLst>
                            <p:childTnLst>
                              <p:par>
                                <p:cTn id="45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3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3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3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20" grpId="0"/>
      <p:bldP spid="2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Рисунок 22" descr="http://www.ligamusic.ru/content/objects/97_1305181602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135553" y="617782"/>
            <a:ext cx="1124495" cy="11078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http://www.diyhealth.com/wp-content/uploads/2012/07/health_benefits_of_beans_f1uej.jp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5004047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16632"/>
            <a:ext cx="4747807" cy="1143000"/>
          </a:xfrm>
        </p:spPr>
        <p:txBody>
          <a:bodyPr/>
          <a:lstStyle/>
          <a:p>
            <a:r>
              <a:rPr lang="ru-RU" b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фасоль</a:t>
            </a:r>
            <a:endParaRPr lang="ru-RU" b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5169021" y="3717032"/>
            <a:ext cx="4008447" cy="3474720"/>
          </a:xfrm>
        </p:spPr>
        <p:txBody>
          <a:bodyPr/>
          <a:lstStyle/>
          <a:p>
            <a:endParaRPr lang="ru-RU" dirty="0"/>
          </a:p>
        </p:txBody>
      </p:sp>
      <p:grpSp>
        <p:nvGrpSpPr>
          <p:cNvPr id="24" name="Group 19"/>
          <p:cNvGrpSpPr>
            <a:grpSpLocks noChangeAspect="1"/>
          </p:cNvGrpSpPr>
          <p:nvPr/>
        </p:nvGrpSpPr>
        <p:grpSpPr bwMode="auto">
          <a:xfrm>
            <a:off x="5492590" y="805400"/>
            <a:ext cx="3230563" cy="1789112"/>
            <a:chOff x="2274" y="3180"/>
            <a:chExt cx="3989" cy="2182"/>
          </a:xfrm>
        </p:grpSpPr>
        <p:sp>
          <p:nvSpPr>
            <p:cNvPr id="25" name="AutoShape 20"/>
            <p:cNvSpPr>
              <a:spLocks noChangeAspect="1" noChangeArrowheads="1"/>
            </p:cNvSpPr>
            <p:nvPr/>
          </p:nvSpPr>
          <p:spPr bwMode="auto">
            <a:xfrm>
              <a:off x="2274" y="3180"/>
              <a:ext cx="3989" cy="21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6" name="Line 21"/>
            <p:cNvSpPr>
              <a:spLocks noChangeShapeType="1"/>
            </p:cNvSpPr>
            <p:nvPr/>
          </p:nvSpPr>
          <p:spPr bwMode="auto">
            <a:xfrm>
              <a:off x="2556" y="3551"/>
              <a:ext cx="3389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7" name="Line 22"/>
            <p:cNvSpPr>
              <a:spLocks noChangeShapeType="1"/>
            </p:cNvSpPr>
            <p:nvPr/>
          </p:nvSpPr>
          <p:spPr bwMode="auto">
            <a:xfrm>
              <a:off x="2556" y="3411"/>
              <a:ext cx="3389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8" name="Line 23"/>
            <p:cNvSpPr>
              <a:spLocks noChangeShapeType="1"/>
            </p:cNvSpPr>
            <p:nvPr/>
          </p:nvSpPr>
          <p:spPr bwMode="auto">
            <a:xfrm>
              <a:off x="2556" y="3690"/>
              <a:ext cx="3389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9" name="Line 24"/>
            <p:cNvSpPr>
              <a:spLocks noChangeShapeType="1"/>
            </p:cNvSpPr>
            <p:nvPr/>
          </p:nvSpPr>
          <p:spPr bwMode="auto">
            <a:xfrm>
              <a:off x="2556" y="3969"/>
              <a:ext cx="3389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0" name="Line 25"/>
            <p:cNvSpPr>
              <a:spLocks noChangeShapeType="1"/>
            </p:cNvSpPr>
            <p:nvPr/>
          </p:nvSpPr>
          <p:spPr bwMode="auto">
            <a:xfrm>
              <a:off x="2556" y="3829"/>
              <a:ext cx="3389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1" name="Rectangle 26"/>
            <p:cNvSpPr>
              <a:spLocks noChangeArrowheads="1"/>
            </p:cNvSpPr>
            <p:nvPr/>
          </p:nvSpPr>
          <p:spPr bwMode="auto">
            <a:xfrm>
              <a:off x="2698" y="4387"/>
              <a:ext cx="847" cy="418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024" name="Rectangle 27"/>
            <p:cNvSpPr>
              <a:spLocks noChangeArrowheads="1"/>
            </p:cNvSpPr>
            <p:nvPr/>
          </p:nvSpPr>
          <p:spPr bwMode="auto">
            <a:xfrm>
              <a:off x="3968" y="4387"/>
              <a:ext cx="847" cy="418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025" name="Line 28"/>
            <p:cNvSpPr>
              <a:spLocks noChangeShapeType="1"/>
            </p:cNvSpPr>
            <p:nvPr/>
          </p:nvSpPr>
          <p:spPr bwMode="auto">
            <a:xfrm>
              <a:off x="3686" y="4526"/>
              <a:ext cx="141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027" name="Line 29"/>
            <p:cNvSpPr>
              <a:spLocks noChangeShapeType="1"/>
            </p:cNvSpPr>
            <p:nvPr/>
          </p:nvSpPr>
          <p:spPr bwMode="auto">
            <a:xfrm>
              <a:off x="3121" y="4387"/>
              <a:ext cx="0" cy="41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028" name="Line 30"/>
            <p:cNvSpPr>
              <a:spLocks noChangeShapeType="1"/>
            </p:cNvSpPr>
            <p:nvPr/>
          </p:nvSpPr>
          <p:spPr bwMode="auto">
            <a:xfrm>
              <a:off x="4392" y="4387"/>
              <a:ext cx="0" cy="41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029" name="Oval 31"/>
            <p:cNvSpPr>
              <a:spLocks noChangeArrowheads="1"/>
            </p:cNvSpPr>
            <p:nvPr/>
          </p:nvSpPr>
          <p:spPr bwMode="auto">
            <a:xfrm>
              <a:off x="3121" y="3829"/>
              <a:ext cx="148" cy="144"/>
            </a:xfrm>
            <a:prstGeom prst="ellipse">
              <a:avLst/>
            </a:prstGeom>
            <a:solidFill>
              <a:srgbClr val="0D0D0D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030" name="Oval 32"/>
            <p:cNvSpPr>
              <a:spLocks noChangeArrowheads="1"/>
            </p:cNvSpPr>
            <p:nvPr/>
          </p:nvSpPr>
          <p:spPr bwMode="auto">
            <a:xfrm>
              <a:off x="4321" y="3767"/>
              <a:ext cx="149" cy="144"/>
            </a:xfrm>
            <a:prstGeom prst="ellipse">
              <a:avLst/>
            </a:prstGeom>
            <a:solidFill>
              <a:srgbClr val="0D0D0D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031" name="Rectangle 33"/>
            <p:cNvSpPr>
              <a:spLocks noChangeArrowheads="1"/>
            </p:cNvSpPr>
            <p:nvPr/>
          </p:nvSpPr>
          <p:spPr bwMode="auto">
            <a:xfrm>
              <a:off x="4748" y="4387"/>
              <a:ext cx="399" cy="418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032" name="Rectangle 34"/>
            <p:cNvSpPr>
              <a:spLocks noChangeArrowheads="1"/>
            </p:cNvSpPr>
            <p:nvPr/>
          </p:nvSpPr>
          <p:spPr bwMode="auto">
            <a:xfrm>
              <a:off x="5147" y="4387"/>
              <a:ext cx="409" cy="418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sp>
        <p:nvSpPr>
          <p:cNvPr id="22" name="TextBox 21"/>
          <p:cNvSpPr txBox="1"/>
          <p:nvPr/>
        </p:nvSpPr>
        <p:spPr>
          <a:xfrm>
            <a:off x="5793050" y="1689583"/>
            <a:ext cx="262964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/>
              <a:t>Ф а     с о л ь</a:t>
            </a:r>
            <a:endParaRPr lang="ru-RU" sz="2800" dirty="0"/>
          </a:p>
        </p:txBody>
      </p:sp>
      <p:pic>
        <p:nvPicPr>
          <p:cNvPr id="41" name="Рисунок 40" descr="http://ichef.bbci.co.uk/food/ic/food_16x9_608/foods/m/mixed_dried_beans_16x9.jpg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004046" y="2852936"/>
            <a:ext cx="4320481" cy="4007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100526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Click="0" advTm="0">
        <p14:shred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0"/>
                            </p:stCondLst>
                            <p:childTnLst>
                              <p:par>
                                <p:cTn id="16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7000"/>
                            </p:stCondLst>
                            <p:childTnLst>
                              <p:par>
                                <p:cTn id="33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5" dur="1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6" dur="1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7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8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0000"/>
                            </p:stCondLst>
                            <p:childTnLst>
                              <p:par>
                                <p:cTn id="40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3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3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3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3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cs992.userapi.com/g23028650/a_076b4eb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8384" y="0"/>
            <a:ext cx="4888416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Рисунок 23" descr="http://www.ligamusic.ru/content/objects/97_1305181602.jp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09470" y="69674"/>
            <a:ext cx="1291409" cy="1417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66233" y="169750"/>
            <a:ext cx="4593799" cy="1143000"/>
          </a:xfrm>
        </p:spPr>
        <p:txBody>
          <a:bodyPr/>
          <a:lstStyle/>
          <a:p>
            <a:pPr algn="l"/>
            <a:r>
              <a:rPr lang="ru-RU" b="0" dirty="0" smtClean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Оля  и  Коля</a:t>
            </a:r>
            <a:endParaRPr lang="ru-RU" b="0" dirty="0">
              <a:ln w="18415" cmpd="sng">
                <a:solidFill>
                  <a:schemeClr val="tx1"/>
                </a:solidFill>
                <a:prstDash val="solid"/>
              </a:ln>
              <a:solidFill>
                <a:srgbClr val="FF000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grpSp>
        <p:nvGrpSpPr>
          <p:cNvPr id="5" name="Group 3"/>
          <p:cNvGrpSpPr>
            <a:grpSpLocks noChangeAspect="1"/>
          </p:cNvGrpSpPr>
          <p:nvPr/>
        </p:nvGrpSpPr>
        <p:grpSpPr bwMode="auto">
          <a:xfrm>
            <a:off x="5208809" y="21673"/>
            <a:ext cx="3749987" cy="3237843"/>
            <a:chOff x="2274" y="3180"/>
            <a:chExt cx="3989" cy="2182"/>
          </a:xfrm>
        </p:grpSpPr>
        <p:sp>
          <p:nvSpPr>
            <p:cNvPr id="6" name="AutoShape 4"/>
            <p:cNvSpPr>
              <a:spLocks noChangeAspect="1" noChangeArrowheads="1"/>
            </p:cNvSpPr>
            <p:nvPr/>
          </p:nvSpPr>
          <p:spPr bwMode="auto">
            <a:xfrm>
              <a:off x="2274" y="3180"/>
              <a:ext cx="3989" cy="21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7" name="Line 5"/>
            <p:cNvSpPr>
              <a:spLocks noChangeShapeType="1"/>
            </p:cNvSpPr>
            <p:nvPr/>
          </p:nvSpPr>
          <p:spPr bwMode="auto">
            <a:xfrm>
              <a:off x="2556" y="3551"/>
              <a:ext cx="3389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8" name="Line 6"/>
            <p:cNvSpPr>
              <a:spLocks noChangeShapeType="1"/>
            </p:cNvSpPr>
            <p:nvPr/>
          </p:nvSpPr>
          <p:spPr bwMode="auto">
            <a:xfrm>
              <a:off x="2556" y="3411"/>
              <a:ext cx="3389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9" name="Line 7"/>
            <p:cNvSpPr>
              <a:spLocks noChangeShapeType="1"/>
            </p:cNvSpPr>
            <p:nvPr/>
          </p:nvSpPr>
          <p:spPr bwMode="auto">
            <a:xfrm>
              <a:off x="2556" y="3690"/>
              <a:ext cx="3389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0" name="Line 8"/>
            <p:cNvSpPr>
              <a:spLocks noChangeShapeType="1"/>
            </p:cNvSpPr>
            <p:nvPr/>
          </p:nvSpPr>
          <p:spPr bwMode="auto">
            <a:xfrm>
              <a:off x="2556" y="3969"/>
              <a:ext cx="3389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1" name="Line 9"/>
            <p:cNvSpPr>
              <a:spLocks noChangeShapeType="1"/>
            </p:cNvSpPr>
            <p:nvPr/>
          </p:nvSpPr>
          <p:spPr bwMode="auto">
            <a:xfrm>
              <a:off x="2556" y="3829"/>
              <a:ext cx="3389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" name="Line 10"/>
            <p:cNvSpPr>
              <a:spLocks noChangeShapeType="1"/>
            </p:cNvSpPr>
            <p:nvPr/>
          </p:nvSpPr>
          <p:spPr bwMode="auto">
            <a:xfrm>
              <a:off x="3686" y="4472"/>
              <a:ext cx="211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grpSp>
          <p:nvGrpSpPr>
            <p:cNvPr id="13" name="Group 11"/>
            <p:cNvGrpSpPr>
              <a:grpSpLocks/>
            </p:cNvGrpSpPr>
            <p:nvPr/>
          </p:nvGrpSpPr>
          <p:grpSpPr bwMode="auto">
            <a:xfrm>
              <a:off x="4239" y="4387"/>
              <a:ext cx="847" cy="228"/>
              <a:chOff x="2698" y="4387"/>
              <a:chExt cx="847" cy="228"/>
            </a:xfrm>
          </p:grpSpPr>
          <p:sp>
            <p:nvSpPr>
              <p:cNvPr id="20" name="Rectangle 12"/>
              <p:cNvSpPr>
                <a:spLocks noChangeArrowheads="1"/>
              </p:cNvSpPr>
              <p:nvPr/>
            </p:nvSpPr>
            <p:spPr bwMode="auto">
              <a:xfrm>
                <a:off x="2698" y="4387"/>
                <a:ext cx="847" cy="228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1" name="Line 13"/>
              <p:cNvSpPr>
                <a:spLocks noChangeShapeType="1"/>
              </p:cNvSpPr>
              <p:nvPr/>
            </p:nvSpPr>
            <p:spPr bwMode="auto">
              <a:xfrm>
                <a:off x="3120" y="4387"/>
                <a:ext cx="1" cy="228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  <p:sp>
          <p:nvSpPr>
            <p:cNvPr id="14" name="Oval 14"/>
            <p:cNvSpPr>
              <a:spLocks noChangeArrowheads="1"/>
            </p:cNvSpPr>
            <p:nvPr/>
          </p:nvSpPr>
          <p:spPr bwMode="auto">
            <a:xfrm>
              <a:off x="4512" y="3690"/>
              <a:ext cx="149" cy="144"/>
            </a:xfrm>
            <a:prstGeom prst="ellipse">
              <a:avLst/>
            </a:prstGeom>
            <a:solidFill>
              <a:srgbClr val="0D0D0D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grpSp>
          <p:nvGrpSpPr>
            <p:cNvPr id="15" name="Group 15"/>
            <p:cNvGrpSpPr>
              <a:grpSpLocks/>
            </p:cNvGrpSpPr>
            <p:nvPr/>
          </p:nvGrpSpPr>
          <p:grpSpPr bwMode="auto">
            <a:xfrm>
              <a:off x="4239" y="4801"/>
              <a:ext cx="847" cy="227"/>
              <a:chOff x="2698" y="4387"/>
              <a:chExt cx="847" cy="228"/>
            </a:xfrm>
          </p:grpSpPr>
          <p:sp>
            <p:nvSpPr>
              <p:cNvPr id="18" name="Rectangle 16"/>
              <p:cNvSpPr>
                <a:spLocks noChangeArrowheads="1"/>
              </p:cNvSpPr>
              <p:nvPr/>
            </p:nvSpPr>
            <p:spPr bwMode="auto">
              <a:xfrm>
                <a:off x="2698" y="4387"/>
                <a:ext cx="847" cy="228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9" name="Line 17"/>
              <p:cNvSpPr>
                <a:spLocks noChangeShapeType="1"/>
              </p:cNvSpPr>
              <p:nvPr/>
            </p:nvSpPr>
            <p:spPr bwMode="auto">
              <a:xfrm>
                <a:off x="3120" y="4387"/>
                <a:ext cx="1" cy="228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  <p:sp>
          <p:nvSpPr>
            <p:cNvPr id="16" name="WordArt 18"/>
            <p:cNvSpPr>
              <a:spLocks noChangeArrowheads="1" noChangeShapeType="1" noTextEdit="1"/>
            </p:cNvSpPr>
            <p:nvPr/>
          </p:nvSpPr>
          <p:spPr bwMode="auto">
            <a:xfrm>
              <a:off x="3275" y="4302"/>
              <a:ext cx="141" cy="313"/>
            </a:xfrm>
            <a:prstGeom prst="rect">
              <a:avLst/>
            </a:prstGeom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/>
                </a14:hiddenEffects>
              </a:ext>
            </a:extLst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 rtl="0">
                <a:buNone/>
              </a:pPr>
              <a:r>
                <a:rPr lang="ru-RU" sz="1800" kern="10" spc="0" smtClean="0">
                  <a:ln>
                    <a:noFill/>
                  </a:ln>
                  <a:solidFill>
                    <a:srgbClr val="272727"/>
                  </a:solidFill>
                  <a:effectLst/>
                  <a:latin typeface="Times New Roman"/>
                  <a:cs typeface="Times New Roman"/>
                </a:rPr>
                <a:t>о</a:t>
              </a:r>
              <a:endParaRPr lang="ru-RU" sz="1800" kern="10" spc="0">
                <a:ln>
                  <a:noFill/>
                </a:ln>
                <a:solidFill>
                  <a:srgbClr val="272727"/>
                </a:solidFill>
                <a:effectLst/>
                <a:latin typeface="Times New Roman"/>
                <a:cs typeface="Times New Roman"/>
              </a:endParaRPr>
            </a:p>
          </p:txBody>
        </p:sp>
        <p:sp>
          <p:nvSpPr>
            <p:cNvPr id="17" name="WordArt 19"/>
            <p:cNvSpPr>
              <a:spLocks noChangeArrowheads="1" noChangeShapeType="1" noTextEdit="1"/>
            </p:cNvSpPr>
            <p:nvPr/>
          </p:nvSpPr>
          <p:spPr bwMode="auto">
            <a:xfrm>
              <a:off x="3154" y="4715"/>
              <a:ext cx="471" cy="313"/>
            </a:xfrm>
            <a:prstGeom prst="rect">
              <a:avLst/>
            </a:prstGeom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/>
                </a14:hiddenEffects>
              </a:ext>
            </a:extLst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 rtl="0">
                <a:buNone/>
              </a:pPr>
              <a:r>
                <a:rPr lang="ru-RU" sz="1800" kern="10" spc="0" smtClean="0">
                  <a:ln>
                    <a:noFill/>
                  </a:ln>
                  <a:solidFill>
                    <a:srgbClr val="272727"/>
                  </a:solidFill>
                  <a:effectLst/>
                  <a:latin typeface="Times New Roman"/>
                  <a:cs typeface="Times New Roman"/>
                </a:rPr>
                <a:t>К  о</a:t>
              </a:r>
              <a:endParaRPr lang="ru-RU" sz="1800" kern="10" spc="0">
                <a:ln>
                  <a:noFill/>
                </a:ln>
                <a:solidFill>
                  <a:srgbClr val="272727"/>
                </a:solidFill>
                <a:effectLst/>
                <a:latin typeface="Times New Roman"/>
                <a:cs typeface="Times New Roman"/>
              </a:endParaRPr>
            </a:p>
          </p:txBody>
        </p:sp>
        <p:cxnSp>
          <p:nvCxnSpPr>
            <p:cNvPr id="2068" name="AutoShape 20"/>
            <p:cNvCxnSpPr>
              <a:cxnSpLocks noChangeShapeType="1"/>
            </p:cNvCxnSpPr>
            <p:nvPr/>
          </p:nvCxnSpPr>
          <p:spPr bwMode="auto">
            <a:xfrm>
              <a:off x="3827" y="4925"/>
              <a:ext cx="211" cy="1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pic>
        <p:nvPicPr>
          <p:cNvPr id="2074" name="Picture 26" descr="http://www.wallpapersct.com/wallpapers/2013/05/Blossom-Branches-In-Vase-720x1152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9470" y="3645023"/>
            <a:ext cx="4385091" cy="32129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TextBox 21"/>
          <p:cNvSpPr txBox="1"/>
          <p:nvPr/>
        </p:nvSpPr>
        <p:spPr>
          <a:xfrm>
            <a:off x="7056070" y="1586397"/>
            <a:ext cx="74251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dirty="0" smtClean="0"/>
              <a:t>ля</a:t>
            </a:r>
            <a:endParaRPr lang="ru-RU" sz="4000" dirty="0"/>
          </a:p>
        </p:txBody>
      </p:sp>
      <p:sp>
        <p:nvSpPr>
          <p:cNvPr id="23" name="TextBox 22"/>
          <p:cNvSpPr txBox="1"/>
          <p:nvPr/>
        </p:nvSpPr>
        <p:spPr>
          <a:xfrm>
            <a:off x="7039727" y="2177726"/>
            <a:ext cx="74251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dirty="0" smtClean="0"/>
              <a:t>ля</a:t>
            </a:r>
            <a:endParaRPr lang="ru-RU" sz="4000" dirty="0"/>
          </a:p>
        </p:txBody>
      </p:sp>
    </p:spTree>
    <p:extLst>
      <p:ext uri="{BB962C8B-B14F-4D97-AF65-F5344CB8AC3E}">
        <p14:creationId xmlns:p14="http://schemas.microsoft.com/office/powerpoint/2010/main" val="10256925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 advClick="0" advTm="0">
        <p14:glitter pattern="hexagon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500" accel="50000" fill="hold">
                                          <p:stCondLst>
                                            <p:cond delay="1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500" accel="50000" fill="hold">
                                          <p:stCondLst>
                                            <p:cond delay="1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3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0"/>
                            </p:stCondLst>
                            <p:childTnLst>
                              <p:par>
                                <p:cTn id="23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7000"/>
                            </p:stCondLst>
                            <p:childTnLst>
                              <p:par>
                                <p:cTn id="40" presetID="38" presetClass="entr" presetSubtype="0" accel="5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42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43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8500"/>
                            </p:stCondLst>
                            <p:childTnLst>
                              <p:par>
                                <p:cTn id="48" presetID="38" presetClass="entr" presetSubtype="0" accel="5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50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51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0000"/>
                            </p:stCondLst>
                            <p:childTnLst>
                              <p:par>
                                <p:cTn id="56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3000"/>
                                        <p:tgtEl>
                                          <p:spTgt spid="20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3000" fill="hold"/>
                                        <p:tgtEl>
                                          <p:spTgt spid="207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3000" fill="hold"/>
                                        <p:tgtEl>
                                          <p:spTgt spid="2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3000" fill="hold"/>
                                        <p:tgtEl>
                                          <p:spTgt spid="2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13000"/>
                            </p:stCondLst>
                            <p:childTnLst>
                              <p:par>
                                <p:cTn id="63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4" dur="3000" fill="hold"/>
                                        <p:tgtEl>
                                          <p:spTgt spid="20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2" grpId="0"/>
      <p:bldP spid="2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Рисунок 21" descr="http://www.ligamusic.ru/content/objects/97_1305181602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138968" y="773201"/>
            <a:ext cx="1116097" cy="11078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4" name="Picture 10" descr="http://gusyata.3dn.ru/_ph/1/2/3666708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532" y="0"/>
            <a:ext cx="51435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03648" y="188640"/>
            <a:ext cx="3528392" cy="1143000"/>
          </a:xfrm>
        </p:spPr>
        <p:txBody>
          <a:bodyPr/>
          <a:lstStyle/>
          <a:p>
            <a:pPr algn="ctr"/>
            <a:r>
              <a:rPr lang="ru-RU" sz="6600" b="0" dirty="0" smtClean="0">
                <a:ln w="18415" cmpd="sng">
                  <a:solidFill>
                    <a:srgbClr val="FF0000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гуси</a:t>
            </a:r>
            <a:endParaRPr lang="ru-RU" sz="6600" b="0" dirty="0">
              <a:ln w="18415" cmpd="sng">
                <a:solidFill>
                  <a:srgbClr val="FF0000"/>
                </a:solidFill>
                <a:prstDash val="solid"/>
              </a:ln>
              <a:solidFill>
                <a:srgbClr val="FFC00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grpSp>
        <p:nvGrpSpPr>
          <p:cNvPr id="4" name="Group 11"/>
          <p:cNvGrpSpPr>
            <a:grpSpLocks noChangeAspect="1"/>
          </p:cNvGrpSpPr>
          <p:nvPr/>
        </p:nvGrpSpPr>
        <p:grpSpPr bwMode="auto">
          <a:xfrm>
            <a:off x="5338716" y="858556"/>
            <a:ext cx="3560229" cy="2138395"/>
            <a:chOff x="2274" y="3180"/>
            <a:chExt cx="3989" cy="2182"/>
          </a:xfrm>
        </p:grpSpPr>
        <p:sp>
          <p:nvSpPr>
            <p:cNvPr id="5" name="AutoShape 12"/>
            <p:cNvSpPr>
              <a:spLocks noChangeAspect="1" noChangeArrowheads="1"/>
            </p:cNvSpPr>
            <p:nvPr/>
          </p:nvSpPr>
          <p:spPr bwMode="auto">
            <a:xfrm>
              <a:off x="2274" y="3180"/>
              <a:ext cx="3989" cy="21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6" name="Line 13"/>
            <p:cNvSpPr>
              <a:spLocks noChangeShapeType="1"/>
            </p:cNvSpPr>
            <p:nvPr/>
          </p:nvSpPr>
          <p:spPr bwMode="auto">
            <a:xfrm>
              <a:off x="2556" y="3551"/>
              <a:ext cx="3389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7" name="Line 14"/>
            <p:cNvSpPr>
              <a:spLocks noChangeShapeType="1"/>
            </p:cNvSpPr>
            <p:nvPr/>
          </p:nvSpPr>
          <p:spPr bwMode="auto">
            <a:xfrm>
              <a:off x="2556" y="3411"/>
              <a:ext cx="3389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8" name="Line 15"/>
            <p:cNvSpPr>
              <a:spLocks noChangeShapeType="1"/>
            </p:cNvSpPr>
            <p:nvPr/>
          </p:nvSpPr>
          <p:spPr bwMode="auto">
            <a:xfrm>
              <a:off x="2556" y="3690"/>
              <a:ext cx="3389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9" name="Line 16"/>
            <p:cNvSpPr>
              <a:spLocks noChangeShapeType="1"/>
            </p:cNvSpPr>
            <p:nvPr/>
          </p:nvSpPr>
          <p:spPr bwMode="auto">
            <a:xfrm>
              <a:off x="2556" y="3969"/>
              <a:ext cx="3389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0" name="Line 17"/>
            <p:cNvSpPr>
              <a:spLocks noChangeShapeType="1"/>
            </p:cNvSpPr>
            <p:nvPr/>
          </p:nvSpPr>
          <p:spPr bwMode="auto">
            <a:xfrm>
              <a:off x="2556" y="3829"/>
              <a:ext cx="3389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1" name="Line 18"/>
            <p:cNvSpPr>
              <a:spLocks noChangeShapeType="1"/>
            </p:cNvSpPr>
            <p:nvPr/>
          </p:nvSpPr>
          <p:spPr bwMode="auto">
            <a:xfrm>
              <a:off x="3686" y="4470"/>
              <a:ext cx="142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grpSp>
          <p:nvGrpSpPr>
            <p:cNvPr id="12" name="Group 19"/>
            <p:cNvGrpSpPr>
              <a:grpSpLocks/>
            </p:cNvGrpSpPr>
            <p:nvPr/>
          </p:nvGrpSpPr>
          <p:grpSpPr bwMode="auto">
            <a:xfrm>
              <a:off x="4225" y="4280"/>
              <a:ext cx="847" cy="335"/>
              <a:chOff x="2698" y="4387"/>
              <a:chExt cx="847" cy="228"/>
            </a:xfrm>
          </p:grpSpPr>
          <p:sp>
            <p:nvSpPr>
              <p:cNvPr id="15" name="Rectangle 20"/>
              <p:cNvSpPr>
                <a:spLocks noChangeArrowheads="1"/>
              </p:cNvSpPr>
              <p:nvPr/>
            </p:nvSpPr>
            <p:spPr bwMode="auto">
              <a:xfrm>
                <a:off x="2698" y="4387"/>
                <a:ext cx="847" cy="228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6" name="Line 21"/>
              <p:cNvSpPr>
                <a:spLocks noChangeShapeType="1"/>
              </p:cNvSpPr>
              <p:nvPr/>
            </p:nvSpPr>
            <p:spPr bwMode="auto">
              <a:xfrm>
                <a:off x="3120" y="4387"/>
                <a:ext cx="1" cy="228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  <p:sp>
          <p:nvSpPr>
            <p:cNvPr id="13" name="Oval 22"/>
            <p:cNvSpPr>
              <a:spLocks noChangeArrowheads="1"/>
            </p:cNvSpPr>
            <p:nvPr/>
          </p:nvSpPr>
          <p:spPr bwMode="auto">
            <a:xfrm>
              <a:off x="4521" y="3622"/>
              <a:ext cx="149" cy="144"/>
            </a:xfrm>
            <a:prstGeom prst="ellipse">
              <a:avLst/>
            </a:prstGeom>
            <a:solidFill>
              <a:srgbClr val="0D0D0D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4" name="WordArt 23"/>
            <p:cNvSpPr>
              <a:spLocks noChangeArrowheads="1" noChangeShapeType="1" noTextEdit="1"/>
            </p:cNvSpPr>
            <p:nvPr/>
          </p:nvSpPr>
          <p:spPr bwMode="auto">
            <a:xfrm>
              <a:off x="2867" y="4271"/>
              <a:ext cx="699" cy="344"/>
            </a:xfrm>
            <a:prstGeom prst="rect">
              <a:avLst/>
            </a:prstGeom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/>
                </a14:hiddenEffects>
              </a:ext>
            </a:extLst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 rtl="0">
                <a:buNone/>
              </a:pPr>
              <a:r>
                <a:rPr lang="ru-RU" sz="1800" kern="10" spc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/>
                  <a:cs typeface="Times New Roman"/>
                </a:rPr>
                <a:t>г  у</a:t>
              </a:r>
              <a:endParaRPr lang="ru-RU" sz="1800" kern="10" spc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/>
                <a:cs typeface="Times New Roman"/>
              </a:endParaRPr>
            </a:p>
          </p:txBody>
        </p:sp>
      </p:grpSp>
      <p:sp>
        <p:nvSpPr>
          <p:cNvPr id="17" name="TextBox 16"/>
          <p:cNvSpPr txBox="1"/>
          <p:nvPr/>
        </p:nvSpPr>
        <p:spPr>
          <a:xfrm>
            <a:off x="7048165" y="1766780"/>
            <a:ext cx="81785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dirty="0" smtClean="0"/>
              <a:t>с и</a:t>
            </a:r>
            <a:endParaRPr lang="ru-RU" sz="3600" dirty="0"/>
          </a:p>
        </p:txBody>
      </p:sp>
      <p:pic>
        <p:nvPicPr>
          <p:cNvPr id="24" name="Рисунок 23" descr="http://www.artleo.com/pic/201207/1024x768/artleo.com-30120.jpg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004048" y="3573017"/>
            <a:ext cx="4139952" cy="32849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1144066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Click="0" advTm="0">
        <p14:ripple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20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600"/>
                            </p:stCondLst>
                            <p:childTnLst>
                              <p:par>
                                <p:cTn id="13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7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00" accel="100000" fill="hold">
                                          <p:stCondLst>
                                            <p:cond delay="27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600"/>
                            </p:stCondLst>
                            <p:childTnLst>
                              <p:par>
                                <p:cTn id="20" presetID="1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3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23" dur="3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8600"/>
                            </p:stCondLst>
                            <p:childTnLst>
                              <p:par>
                                <p:cTn id="25" presetID="38" presetClass="entr" presetSubtype="0" accel="5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27" dur="91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28" dur="910" fill="hold">
                                          <p:stCondLst>
                                            <p:cond delay="91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91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312" decel="50000" autoRev="1" fill="hold">
                                          <p:stCondLst>
                                            <p:cond delay="91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72" fill="hold">
                                          <p:stCondLst>
                                            <p:cond delay="172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160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9592" y="692696"/>
            <a:ext cx="6512511" cy="1143000"/>
          </a:xfrm>
        </p:spPr>
        <p:txBody>
          <a:bodyPr/>
          <a:lstStyle/>
          <a:p>
            <a:r>
              <a:rPr lang="ru-RU" sz="3200" dirty="0" smtClean="0"/>
              <a:t>Презентацию  подготовила</a:t>
            </a:r>
            <a:endParaRPr lang="ru-RU" sz="3200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2051720" y="1628800"/>
            <a:ext cx="6400800" cy="3474720"/>
          </a:xfrm>
        </p:spPr>
        <p:txBody>
          <a:bodyPr/>
          <a:lstStyle/>
          <a:p>
            <a:pPr marL="45720" indent="0">
              <a:buNone/>
            </a:pPr>
            <a:endParaRPr lang="ru-RU" dirty="0" smtClean="0"/>
          </a:p>
          <a:p>
            <a:pPr marL="45720" indent="0">
              <a:buNone/>
            </a:pPr>
            <a:r>
              <a:rPr lang="ru-RU" i="1" dirty="0" smtClean="0"/>
              <a:t>Преподаватель ДШИ  ст.  Раевской</a:t>
            </a:r>
          </a:p>
          <a:p>
            <a:pPr marL="45720" indent="0">
              <a:buNone/>
            </a:pPr>
            <a:r>
              <a:rPr lang="ru-RU" i="1" dirty="0"/>
              <a:t> </a:t>
            </a:r>
            <a:r>
              <a:rPr lang="ru-RU" i="1" dirty="0" smtClean="0"/>
              <a:t>       </a:t>
            </a:r>
            <a:r>
              <a:rPr lang="ru-RU" sz="3200" i="1" dirty="0" err="1" smtClean="0"/>
              <a:t>Литвинчук</a:t>
            </a:r>
            <a:r>
              <a:rPr lang="ru-RU" sz="3200" i="1" dirty="0" smtClean="0"/>
              <a:t> Е.В.</a:t>
            </a:r>
          </a:p>
          <a:p>
            <a:pPr marL="45720" indent="0">
              <a:buNone/>
            </a:pPr>
            <a:endParaRPr lang="ru-RU" dirty="0" smtClean="0"/>
          </a:p>
        </p:txBody>
      </p:sp>
    </p:spTree>
    <p:extLst>
      <p:ext uri="{BB962C8B-B14F-4D97-AF65-F5344CB8AC3E}">
        <p14:creationId xmlns:p14="http://schemas.microsoft.com/office/powerpoint/2010/main" val="7688585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Click="0" advTm="0">
        <p14:ripple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213</TotalTime>
  <Words>59</Words>
  <Application>Microsoft Office PowerPoint</Application>
  <PresentationFormat>Экран (4:3)</PresentationFormat>
  <Paragraphs>25</Paragraphs>
  <Slides>8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Воздушный поток</vt:lpstr>
      <vt:lpstr>Эти  удивительные  нотки!</vt:lpstr>
      <vt:lpstr>                       Домик.</vt:lpstr>
      <vt:lpstr>В  ДОМИКЕ  ЖИВЕТ  РЕКС.</vt:lpstr>
      <vt:lpstr>Презентация PowerPoint</vt:lpstr>
      <vt:lpstr>фасоль</vt:lpstr>
      <vt:lpstr>Оля  и  Коля</vt:lpstr>
      <vt:lpstr>гуси</vt:lpstr>
      <vt:lpstr>Презентацию  подготовила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Эти  удивительные  нотки!</dc:title>
  <cp:lastModifiedBy>Lilia</cp:lastModifiedBy>
  <cp:revision>21</cp:revision>
  <dcterms:modified xsi:type="dcterms:W3CDTF">2014-03-22T14:37:15Z</dcterms:modified>
</cp:coreProperties>
</file>