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3E4C72-DB46-4F84-B251-38860B6C2FD2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A310DE-C398-4789-9F67-DECE4C2DE34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7364"/>
            <a:ext cx="8858280" cy="1828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Использование принципов системно 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подхода в обучении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7854696" cy="1752600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Можно накормить голодного рыбой,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  можно дать ему удочку,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он поймал ее сам.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87624" y="508518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Баштовая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Л. П., Чернова Е. И.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чителя математики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МОУ «СОШ №51»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города Саратова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Согласно </a:t>
            </a:r>
            <a:r>
              <a:rPr lang="ru-RU" dirty="0" err="1"/>
              <a:t>системно-деятельностному</a:t>
            </a:r>
            <a:r>
              <a:rPr lang="ru-RU" dirty="0"/>
              <a:t> подходу, учащиеся </a:t>
            </a:r>
            <a:r>
              <a:rPr lang="ru-RU" b="1" dirty="0"/>
              <a:t>овладевают </a:t>
            </a:r>
            <a:r>
              <a:rPr lang="ru-RU" b="1" dirty="0" smtClean="0"/>
              <a:t>умением</a:t>
            </a:r>
            <a:r>
              <a:rPr lang="ru-RU" dirty="0" smtClean="0"/>
              <a:t>: </a:t>
            </a:r>
          </a:p>
          <a:p>
            <a:r>
              <a:rPr lang="ru-RU" dirty="0" smtClean="0"/>
              <a:t>формулировать </a:t>
            </a:r>
            <a:r>
              <a:rPr lang="ru-RU" dirty="0"/>
              <a:t>и анализировать факты, </a:t>
            </a:r>
            <a:endParaRPr lang="ru-RU" dirty="0" smtClean="0"/>
          </a:p>
          <a:p>
            <a:r>
              <a:rPr lang="ru-RU" dirty="0" smtClean="0"/>
              <a:t>работать </a:t>
            </a:r>
            <a:r>
              <a:rPr lang="ru-RU" dirty="0"/>
              <a:t>с различными источниками, </a:t>
            </a:r>
            <a:endParaRPr lang="ru-RU" dirty="0" smtClean="0"/>
          </a:p>
          <a:p>
            <a:r>
              <a:rPr lang="ru-RU" dirty="0" smtClean="0"/>
              <a:t>выдвигать </a:t>
            </a:r>
            <a:r>
              <a:rPr lang="ru-RU" dirty="0"/>
              <a:t>гипотезы, </a:t>
            </a:r>
            <a:endParaRPr lang="ru-RU" dirty="0" smtClean="0"/>
          </a:p>
          <a:p>
            <a:r>
              <a:rPr lang="ru-RU" dirty="0" smtClean="0"/>
              <a:t>осуществлять </a:t>
            </a:r>
            <a:r>
              <a:rPr lang="ru-RU" dirty="0"/>
              <a:t>доказательства правильности гипотез, </a:t>
            </a:r>
            <a:endParaRPr lang="ru-RU" dirty="0" smtClean="0"/>
          </a:p>
          <a:p>
            <a:r>
              <a:rPr lang="ru-RU" dirty="0" smtClean="0"/>
              <a:t>формулировать </a:t>
            </a:r>
            <a:r>
              <a:rPr lang="ru-RU" dirty="0"/>
              <a:t>выводы, </a:t>
            </a:r>
            <a:endParaRPr lang="ru-RU" dirty="0" smtClean="0"/>
          </a:p>
          <a:p>
            <a:r>
              <a:rPr lang="ru-RU" dirty="0" smtClean="0"/>
              <a:t>отстаивать </a:t>
            </a:r>
            <a:r>
              <a:rPr lang="ru-RU" dirty="0"/>
              <a:t>свою позицию при обсуждении учебной деятельности, что формирует нравственные качества личности.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r>
              <a:rPr lang="ru-RU" dirty="0"/>
              <a:t>Базовыми понятиями данного подхода являются: </a:t>
            </a:r>
            <a:endParaRPr lang="ru-RU" dirty="0" smtClean="0"/>
          </a:p>
          <a:p>
            <a:r>
              <a:rPr lang="ru-RU" dirty="0" smtClean="0"/>
              <a:t>воспитание </a:t>
            </a:r>
            <a:r>
              <a:rPr lang="ru-RU" dirty="0"/>
              <a:t>и развитие качеств личности, соответствующих требованиям современности, коими являются </a:t>
            </a:r>
            <a:endParaRPr lang="ru-RU" dirty="0" smtClean="0"/>
          </a:p>
          <a:p>
            <a:pPr lvl="1"/>
            <a:r>
              <a:rPr lang="ru-RU" dirty="0" smtClean="0"/>
              <a:t>гражданственность</a:t>
            </a:r>
            <a:r>
              <a:rPr lang="ru-RU" dirty="0"/>
              <a:t>, </a:t>
            </a:r>
            <a:endParaRPr lang="ru-RU" dirty="0" smtClean="0"/>
          </a:p>
          <a:p>
            <a:pPr lvl="1"/>
            <a:r>
              <a:rPr lang="ru-RU" dirty="0" smtClean="0"/>
              <a:t>универсальность </a:t>
            </a:r>
            <a:r>
              <a:rPr lang="ru-RU" dirty="0"/>
              <a:t>познавательных действий, </a:t>
            </a:r>
            <a:endParaRPr lang="ru-RU" dirty="0" smtClean="0"/>
          </a:p>
          <a:p>
            <a:pPr lvl="1"/>
            <a:r>
              <a:rPr lang="ru-RU" dirty="0" err="1" smtClean="0"/>
              <a:t>социальность</a:t>
            </a:r>
            <a:r>
              <a:rPr lang="ru-RU" dirty="0"/>
              <a:t>, </a:t>
            </a:r>
            <a:endParaRPr lang="ru-RU" dirty="0" smtClean="0"/>
          </a:p>
          <a:p>
            <a:pPr lvl="1"/>
            <a:r>
              <a:rPr lang="ru-RU" dirty="0" smtClean="0"/>
              <a:t>индивидуализация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Достижение </a:t>
            </a:r>
            <a:r>
              <a:rPr lang="ru-RU" dirty="0"/>
              <a:t>результата возможно через включение в деятельность.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202" y="404664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sz="5400" dirty="0"/>
              <a:t>«Я это могу, я это умею»!</a:t>
            </a:r>
          </a:p>
          <a:p>
            <a:endParaRPr lang="ru-RU" dirty="0"/>
          </a:p>
        </p:txBody>
      </p:sp>
      <p:pic>
        <p:nvPicPr>
          <p:cNvPr id="4" name="Picture 2" descr="C:\Users\Лариса\Desktop\get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70232"/>
            <a:ext cx="6516724" cy="548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500" b="1" kern="1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АМ начала урока </a:t>
            </a:r>
            <a:br>
              <a:rPr lang="ru-RU" sz="4500" b="1" kern="1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500" b="1" kern="1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«Шаг навстречу»</a:t>
            </a:r>
            <a:br>
              <a:rPr lang="ru-RU" sz="4500" b="1" kern="1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500" b="1" kern="12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Цель: быстро включить класс в работу, задать нужный ритм, обеспечить рабочий настрой и доброжелательную атмосферу в классе.</a:t>
            </a:r>
          </a:p>
          <a:p>
            <a:r>
              <a:rPr lang="ru-RU" dirty="0"/>
              <a:t>Это может быть разгадывание кроссворда, решение нестандартной задачи и т.д. на усмотрение учителя. Главное «захватить» внимание учащихся.</a:t>
            </a:r>
          </a:p>
          <a:p>
            <a:r>
              <a:rPr lang="ru-RU" dirty="0"/>
              <a:t>Участники: все обучающиеся.</a:t>
            </a:r>
          </a:p>
          <a:p>
            <a:r>
              <a:rPr lang="ru-RU" dirty="0"/>
              <a:t>Время проведения: 5 минут.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858016" y="5715016"/>
            <a:ext cx="135732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929718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4400" b="1" kern="1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АМ выяснения ожиданий и опасений «Дерево возможных вариантов»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504351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Цель: выявить ожидания и опасения обучающихся на уроке.</a:t>
            </a:r>
          </a:p>
          <a:p>
            <a:r>
              <a:rPr lang="ru-RU" dirty="0"/>
              <a:t>Участники: все обучающиеся. </a:t>
            </a:r>
          </a:p>
          <a:p>
            <a:r>
              <a:rPr lang="ru-RU" dirty="0"/>
              <a:t>Необходимый материал: схематично нарисованное дерево, на которое в конце урока будут наклеены </a:t>
            </a:r>
            <a:r>
              <a:rPr lang="ru-RU" dirty="0" err="1"/>
              <a:t>стикеры</a:t>
            </a:r>
            <a:r>
              <a:rPr lang="ru-RU" dirty="0"/>
              <a:t>.</a:t>
            </a:r>
          </a:p>
          <a:p>
            <a:r>
              <a:rPr lang="ru-RU" dirty="0"/>
              <a:t>Проведение: Учитель предлагает учащимся на желтых </a:t>
            </a:r>
            <a:r>
              <a:rPr lang="ru-RU" dirty="0" err="1"/>
              <a:t>стикерах</a:t>
            </a:r>
            <a:r>
              <a:rPr lang="ru-RU" dirty="0"/>
              <a:t>  написать, чего они ждут на уроке, а на красных чего опасаются. В конце занятия учащиеся заклеивают при необходимости цветными листочками: сбывшиеся ожидания и несбывшиеся </a:t>
            </a:r>
            <a:r>
              <a:rPr lang="ru-RU" dirty="0" err="1"/>
              <a:t>опасения-желтыми</a:t>
            </a:r>
            <a:r>
              <a:rPr lang="ru-RU" dirty="0"/>
              <a:t> и  несбывшиеся ожидания и подтвердившиеся опасения – красными.</a:t>
            </a:r>
          </a:p>
          <a:p>
            <a:r>
              <a:rPr lang="ru-RU" dirty="0"/>
              <a:t>Оценка результата урока: желтое дерево – цели достигнуты, корни крепкие, крона густая, ждем плодов. Красное дерево выросло – </a:t>
            </a:r>
            <a:r>
              <a:rPr lang="ru-RU" dirty="0" err="1"/>
              <a:t>выросло</a:t>
            </a:r>
            <a:r>
              <a:rPr lang="ru-RU" dirty="0"/>
              <a:t> не то, что ожидали.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858016" y="6215058"/>
            <a:ext cx="135732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500" b="1" kern="1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АМ презентации учебного материала</a:t>
            </a:r>
            <a:br>
              <a:rPr lang="ru-RU" sz="4500" b="1" kern="1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500" b="1" kern="12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Цели метода: представление нового материала, структурирование материала, оживление внимания обучающихся.</a:t>
            </a:r>
          </a:p>
          <a:p>
            <a:r>
              <a:rPr lang="ru-RU" dirty="0"/>
              <a:t>Участники: все обучающиеся.                                                                                                     </a:t>
            </a:r>
          </a:p>
          <a:p>
            <a:r>
              <a:rPr lang="ru-RU" dirty="0"/>
              <a:t>Время: зависит от объема нового материала и структуры урока.</a:t>
            </a:r>
          </a:p>
          <a:p>
            <a:r>
              <a:rPr lang="ru-RU" dirty="0"/>
              <a:t>Проведение: учитель называет тему своего сообщения. На стене прикреплен лист ватмана, в его центре указано название темы.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929454" y="6215058"/>
            <a:ext cx="135732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АМ подведение итогов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</a:t>
            </a:r>
            <a:r>
              <a:rPr lang="ru-RU" dirty="0"/>
              <a:t>: получить обратную связь от учеников от прошедшего урока.</a:t>
            </a:r>
          </a:p>
          <a:p>
            <a:r>
              <a:rPr lang="ru-RU" dirty="0"/>
              <a:t>Время: 5 минут.</a:t>
            </a:r>
          </a:p>
          <a:p>
            <a:r>
              <a:rPr lang="ru-RU" dirty="0"/>
              <a:t>Участники: все обучающиеся.     </a:t>
            </a:r>
          </a:p>
          <a:p>
            <a:r>
              <a:rPr lang="ru-RU" dirty="0"/>
              <a:t>Проведение: учитель предлагает вернуться к «Дереву возможных вариантов». Учащиеся выбирают </a:t>
            </a:r>
            <a:r>
              <a:rPr lang="ru-RU" dirty="0" err="1"/>
              <a:t>стикеры</a:t>
            </a:r>
            <a:r>
              <a:rPr lang="ru-RU" dirty="0"/>
              <a:t> нужного цвета и наклеивают их на дерево. Если преобладающий цвет желтый, то цели урока достигнуты. Красный – есть над чем поработать.  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6858016" y="5715016"/>
            <a:ext cx="135732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715436" cy="438912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Наиболее актуальными и востребованными в общественной жизни оказываются: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компетентность в решении проблем (задач),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коммуникативная компетентность, 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информационная компетентность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Современная школа должна направить свои усилия не на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передачу готовых знаний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а на стимулирование поиска знаний, развитие умений эти знания применять на практике.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Основная цель системно -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подхода в обучении: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научить не знаниям, а работе</a:t>
            </a:r>
            <a:r>
              <a:rPr lang="ru-RU" sz="3600" i="1" u="sng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</a:t>
            </a:r>
            <a:r>
              <a:rPr lang="ru-RU" dirty="0"/>
              <a:t>этого учитель ставит ряд вопросов:</a:t>
            </a:r>
          </a:p>
          <a:p>
            <a:pPr>
              <a:buNone/>
            </a:pPr>
            <a:r>
              <a:rPr lang="ru-RU" dirty="0"/>
              <a:t>- какой учебный материал отобрать и как подвергнуть его дидактической обработке;</a:t>
            </a:r>
          </a:p>
          <a:p>
            <a:pPr>
              <a:buNone/>
            </a:pPr>
            <a:r>
              <a:rPr lang="ru-RU" dirty="0"/>
              <a:t>-какие методы и средства обучения выбрать;</a:t>
            </a:r>
          </a:p>
          <a:p>
            <a:pPr>
              <a:buNone/>
            </a:pPr>
            <a:r>
              <a:rPr lang="ru-RU" dirty="0"/>
              <a:t>-как организовать собственную деятельность и деятельность учащихся;</a:t>
            </a:r>
          </a:p>
          <a:p>
            <a:pPr>
              <a:buNone/>
            </a:pPr>
            <a:r>
              <a:rPr lang="ru-RU" dirty="0"/>
              <a:t>-как сделать, чтобы взаимодействие всех этих компонентов привело к определенной системе знаний и ценностных ориентаций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урока с позиций системно -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подхода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14620"/>
            <a:ext cx="8686800" cy="4525963"/>
          </a:xfrm>
        </p:spPr>
        <p:txBody>
          <a:bodyPr/>
          <a:lstStyle/>
          <a:p>
            <a:r>
              <a:rPr lang="ru-RU" sz="2800" dirty="0"/>
              <a:t>учитель создает проблемную ситуацию;</a:t>
            </a:r>
          </a:p>
          <a:p>
            <a:r>
              <a:rPr lang="ru-RU" sz="2800" dirty="0" smtClean="0"/>
              <a:t>ученик </a:t>
            </a:r>
            <a:r>
              <a:rPr lang="ru-RU" sz="2800" dirty="0"/>
              <a:t>принимает проблемную ситуацию;</a:t>
            </a:r>
          </a:p>
          <a:p>
            <a:r>
              <a:rPr lang="ru-RU" sz="2800" dirty="0" smtClean="0"/>
              <a:t>вместе </a:t>
            </a:r>
            <a:r>
              <a:rPr lang="ru-RU" sz="2800" dirty="0"/>
              <a:t>выявляют проблему;</a:t>
            </a:r>
          </a:p>
          <a:p>
            <a:r>
              <a:rPr lang="ru-RU" sz="2800" dirty="0" smtClean="0"/>
              <a:t>учитель </a:t>
            </a:r>
            <a:r>
              <a:rPr lang="ru-RU" sz="2800" dirty="0"/>
              <a:t>управляет поисковой деятельностью;</a:t>
            </a:r>
          </a:p>
          <a:p>
            <a:r>
              <a:rPr lang="ru-RU" sz="2800" dirty="0" smtClean="0"/>
              <a:t>ученик </a:t>
            </a:r>
            <a:r>
              <a:rPr lang="ru-RU" sz="2800" dirty="0"/>
              <a:t>осуществляет самостоятельный поиск;</a:t>
            </a:r>
          </a:p>
          <a:p>
            <a:r>
              <a:rPr lang="ru-RU" sz="2800" dirty="0" smtClean="0"/>
              <a:t>обсуждение </a:t>
            </a:r>
            <a:r>
              <a:rPr lang="ru-RU" sz="2800" dirty="0"/>
              <a:t>результатов.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64360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запоминает только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что он читает,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что слышит,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что видит,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50-70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запоминается при участии в групповых дискуссиях,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самостоятельном обнаружении и формулировании проблем.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лишь когда обучающийся непосредственно участвует в реальной деятельности, в самостоятельной постановке проблем, выработке и принятии решения, формулировке выводов и прогнозов, он запоминает и усваивает материал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90%.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Методы обучения при использовании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подхода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143248"/>
            <a:ext cx="8229600" cy="4389120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Активные методы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модерации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Активные методы обучения: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8858280" cy="4389120"/>
          </a:xfrm>
        </p:spPr>
        <p:txBody>
          <a:bodyPr>
            <a:normAutofit/>
          </a:bodyPr>
          <a:lstStyle/>
          <a:p>
            <a:pPr lvl="1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АМ начала урока «Шаг навстречу»,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АМ выяснения ожиданий и опасений «Дерево возможных вариантов»,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АМ презентации учебного материала,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АМ подведение итогов урока,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модерации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643998" cy="438912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структурированность (все содержание урока рационально делится на четко определенные части);</a:t>
            </a:r>
          </a:p>
          <a:p>
            <a:r>
              <a:rPr lang="ru-RU" sz="2800" dirty="0" smtClean="0"/>
              <a:t>систематичность </a:t>
            </a:r>
            <a:r>
              <a:rPr lang="ru-RU" sz="2800" dirty="0"/>
              <a:t>(отдельные части урока взаимосвязаны и логически следуют одна за другой, создавая полноценное содержание урока);</a:t>
            </a:r>
          </a:p>
          <a:p>
            <a:r>
              <a:rPr lang="ru-RU" sz="2800" dirty="0" smtClean="0"/>
              <a:t>прозрачность </a:t>
            </a:r>
            <a:r>
              <a:rPr lang="ru-RU" sz="2800" dirty="0"/>
              <a:t>(деятельность каждого обучающегося видна учителю, ясно виден ход образовательного процесса, его промежуточные и итоговые результаты).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747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Использование принципов системно – деятельностного подхода в обучении  </vt:lpstr>
      <vt:lpstr>Презентация PowerPoint</vt:lpstr>
      <vt:lpstr>Презентация PowerPoint</vt:lpstr>
      <vt:lpstr>Основная цель системно - деятельностного подхода в обучении:  научить не знаниям, а работе. </vt:lpstr>
      <vt:lpstr>Структура урока с позиций системно - деятельностного подхода </vt:lpstr>
      <vt:lpstr>Презентация PowerPoint</vt:lpstr>
      <vt:lpstr>Методы обучения при использовании системно-деятельностного подхода</vt:lpstr>
      <vt:lpstr>Активные методы обучения: </vt:lpstr>
      <vt:lpstr>Технология модерации </vt:lpstr>
      <vt:lpstr>Презентация PowerPoint</vt:lpstr>
      <vt:lpstr>Презентация PowerPoint</vt:lpstr>
      <vt:lpstr>Презентация PowerPoint</vt:lpstr>
      <vt:lpstr>АМ начала урока  «Шаг навстречу» </vt:lpstr>
      <vt:lpstr>АМ выяснения ожиданий и опасений «Дерево возможных вариантов» </vt:lpstr>
      <vt:lpstr>АМ презентации учебного материала </vt:lpstr>
      <vt:lpstr>АМ подведение итогов урока 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принципов системно – деятельностного подхода в обучении  </dc:title>
  <dc:creator>Teacher</dc:creator>
  <cp:lastModifiedBy>Лариса</cp:lastModifiedBy>
  <cp:revision>5</cp:revision>
  <dcterms:created xsi:type="dcterms:W3CDTF">2013-02-05T10:35:11Z</dcterms:created>
  <dcterms:modified xsi:type="dcterms:W3CDTF">2013-03-28T17:52:14Z</dcterms:modified>
</cp:coreProperties>
</file>