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65" r:id="rId3"/>
    <p:sldId id="264" r:id="rId4"/>
    <p:sldId id="268" r:id="rId5"/>
    <p:sldId id="257" r:id="rId6"/>
    <p:sldId id="258" r:id="rId7"/>
    <p:sldId id="259" r:id="rId8"/>
    <p:sldId id="260" r:id="rId9"/>
    <p:sldId id="261" r:id="rId10"/>
    <p:sldId id="262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00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819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819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819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819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819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820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820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820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820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820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820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820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820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820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820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ru-RU"/>
            </a:p>
          </p:txBody>
        </p:sp>
        <p:sp>
          <p:nvSpPr>
            <p:cNvPr id="821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ru-RU"/>
            </a:p>
          </p:txBody>
        </p:sp>
        <p:sp>
          <p:nvSpPr>
            <p:cNvPr id="821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821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821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821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821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821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821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821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821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822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822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822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822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822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822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822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822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2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2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3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3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3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3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3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3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3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3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3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3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4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4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4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4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4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4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4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4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4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4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5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5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5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5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5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5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5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5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5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5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6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6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6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6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6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6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6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6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6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6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7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7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7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7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7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7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7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7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7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7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8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8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8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8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8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8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8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8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8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8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9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9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9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9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9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9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9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9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9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9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0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0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0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0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0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0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0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0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0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0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1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1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1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1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1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1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1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1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1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1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2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2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2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2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2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2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2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2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2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2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3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3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3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3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3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3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3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3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3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3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4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4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4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4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4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4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4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4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4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4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5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5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5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5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5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5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5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5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5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5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6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6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6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6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6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6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6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6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6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6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7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7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7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7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7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7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7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7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7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7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8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8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8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8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8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8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8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8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8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8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9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9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9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9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9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9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9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9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9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9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40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40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40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40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40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40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40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40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40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40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410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411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412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413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414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412441F-EA28-48B0-8529-8F0901A5F0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114C27-24ED-4081-B0DD-9C04C5482ED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E782E6-13D2-4DFF-B4D7-4627E7BF95A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8FA336-5580-4136-994F-FC6A7BC466A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DF7851-E7CC-4763-ABF7-2369E6E9134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CDA8BD-D527-4CE7-A0F9-482ACB26EBE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BC4646-44F3-4F37-9E21-CBA1426AC30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77327A-FBE8-45AF-86D1-8A4695E2D43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5FCF32-2C2B-4AE5-88A8-C1A26EAFBA9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0BC792-6E22-4D3E-88B4-A3BE83211DB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B60B93-C2FA-43F7-B105-5FACC03DC9D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9900"/>
            </a:gs>
            <a:gs pos="100000">
              <a:srgbClr val="CC9900">
                <a:gamma/>
                <a:shade val="45882"/>
                <a:invGamma/>
              </a:srgb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717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7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7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7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7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7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7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7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7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8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8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8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8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8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8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8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8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8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8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9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9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9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9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9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9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9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9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9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9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20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20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20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20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0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0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0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0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0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0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1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1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1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1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1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1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1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1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1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1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2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2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2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2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2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2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2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2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2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2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3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3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3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3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3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3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3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3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3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3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4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4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4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4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4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4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4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4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4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4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5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5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5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5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5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5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5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5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5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5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6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6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6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6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6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6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6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6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6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6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7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7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7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7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7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7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7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7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7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7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8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8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8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8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8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8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8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8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8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8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9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9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9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9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9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9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9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9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9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9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0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0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0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0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0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0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0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0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0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0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1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1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1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1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1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1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1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1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1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1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2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2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2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2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2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2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2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2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2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2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3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3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3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3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3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3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3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3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3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3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4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4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4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4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4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4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4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4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4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4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5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5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5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5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5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5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5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5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5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5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6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6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6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6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6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6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6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6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6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6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7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7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7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7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7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7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7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7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7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7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8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8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8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8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8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8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386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14AE7A8-08FD-48C4-8033-47E59C79E34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387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7388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7389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390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79388" y="1412874"/>
            <a:ext cx="878522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atin typeface="Comic Sans MS" pitchFamily="66" charset="0"/>
              </a:rPr>
              <a:t>«</a:t>
            </a:r>
            <a:r>
              <a:rPr lang="ru-RU" sz="3600" b="1" dirty="0">
                <a:latin typeface="Comic Sans MS" pitchFamily="66" charset="0"/>
              </a:rPr>
              <a:t>Принципы и задачи организации</a:t>
            </a:r>
          </a:p>
          <a:p>
            <a:pPr algn="ctr">
              <a:spcBef>
                <a:spcPct val="50000"/>
              </a:spcBef>
            </a:pPr>
            <a:r>
              <a:rPr lang="ru-RU" sz="3600" b="1" dirty="0">
                <a:latin typeface="Comic Sans MS" pitchFamily="66" charset="0"/>
              </a:rPr>
              <a:t> </a:t>
            </a:r>
            <a:r>
              <a:rPr lang="ru-RU" sz="3600" b="1" dirty="0" err="1">
                <a:latin typeface="Comic Sans MS" pitchFamily="66" charset="0"/>
              </a:rPr>
              <a:t>здоровьесберегающей</a:t>
            </a:r>
            <a:r>
              <a:rPr lang="ru-RU" sz="3600" b="1" dirty="0">
                <a:latin typeface="Comic Sans MS" pitchFamily="66" charset="0"/>
              </a:rPr>
              <a:t> </a:t>
            </a:r>
            <a:r>
              <a:rPr lang="ru-RU" sz="3600" b="1" dirty="0" smtClean="0">
                <a:latin typeface="Comic Sans MS" pitchFamily="66" charset="0"/>
              </a:rPr>
              <a:t>среды</a:t>
            </a:r>
            <a:r>
              <a:rPr lang="en-US" sz="3600" b="1" dirty="0" smtClean="0">
                <a:latin typeface="Comic Sans MS" pitchFamily="66" charset="0"/>
              </a:rPr>
              <a:t>  </a:t>
            </a:r>
            <a:r>
              <a:rPr lang="ru-RU" sz="3600" b="1" dirty="0" smtClean="0">
                <a:latin typeface="Comic Sans MS" pitchFamily="66" charset="0"/>
              </a:rPr>
              <a:t>в  школе»</a:t>
            </a:r>
            <a:endParaRPr lang="ru-RU" sz="3600" b="1" dirty="0"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ru-RU" sz="3600" b="1" dirty="0">
                <a:latin typeface="Comic Sans MS" pitchFamily="66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71670" y="428604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atin typeface="Comic Sans MS" pitchFamily="66" charset="0"/>
              </a:rPr>
              <a:t>Педсовет по теме: </a:t>
            </a:r>
            <a:endParaRPr lang="ru-RU" sz="3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68313" y="260350"/>
            <a:ext cx="8675687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 sz="3200" b="1">
                <a:latin typeface="Comic Sans MS" pitchFamily="66" charset="0"/>
              </a:rPr>
              <a:t>Здоровьесозидающий урок должен включать в себя: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3200" b="1">
                <a:latin typeface="Comic Sans MS" pitchFamily="66" charset="0"/>
              </a:rPr>
              <a:t>Личностное ориентирование на ученика;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3200" b="1">
                <a:latin typeface="Comic Sans MS" pitchFamily="66" charset="0"/>
              </a:rPr>
              <a:t>Психологическую безопасность;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3200" b="1">
                <a:latin typeface="Comic Sans MS" pitchFamily="66" charset="0"/>
              </a:rPr>
              <a:t>Гигиенические обоснования;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3200" b="1">
                <a:latin typeface="Comic Sans MS" pitchFamily="66" charset="0"/>
              </a:rPr>
              <a:t>Профилактичнескую направленность на здоровье;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3200" b="1">
                <a:latin typeface="Comic Sans MS" pitchFamily="66" charset="0"/>
              </a:rPr>
              <a:t>Подчеркивать ценности здоровья и здоровый образ 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714348" y="1123950"/>
            <a:ext cx="6624637" cy="5734050"/>
            <a:chOff x="1655" y="119"/>
            <a:chExt cx="2404" cy="2041"/>
          </a:xfrm>
        </p:grpSpPr>
        <p:sp>
          <p:nvSpPr>
            <p:cNvPr id="14341" name="Line 5"/>
            <p:cNvSpPr>
              <a:spLocks noChangeShapeType="1"/>
            </p:cNvSpPr>
            <p:nvPr/>
          </p:nvSpPr>
          <p:spPr bwMode="auto">
            <a:xfrm>
              <a:off x="1655" y="2160"/>
              <a:ext cx="24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42" name="Line 6"/>
            <p:cNvSpPr>
              <a:spLocks noChangeShapeType="1"/>
            </p:cNvSpPr>
            <p:nvPr/>
          </p:nvSpPr>
          <p:spPr bwMode="auto">
            <a:xfrm flipV="1">
              <a:off x="1655" y="119"/>
              <a:ext cx="1180" cy="20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43" name="Line 7"/>
            <p:cNvSpPr>
              <a:spLocks noChangeShapeType="1"/>
            </p:cNvSpPr>
            <p:nvPr/>
          </p:nvSpPr>
          <p:spPr bwMode="auto">
            <a:xfrm>
              <a:off x="2835" y="119"/>
              <a:ext cx="1224" cy="20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44" name="Line 8"/>
            <p:cNvSpPr>
              <a:spLocks noChangeShapeType="1"/>
            </p:cNvSpPr>
            <p:nvPr/>
          </p:nvSpPr>
          <p:spPr bwMode="auto">
            <a:xfrm>
              <a:off x="1837" y="1888"/>
              <a:ext cx="20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47" name="Line 11"/>
            <p:cNvSpPr>
              <a:spLocks noChangeShapeType="1"/>
            </p:cNvSpPr>
            <p:nvPr/>
          </p:nvSpPr>
          <p:spPr bwMode="auto">
            <a:xfrm>
              <a:off x="1973" y="1661"/>
              <a:ext cx="17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48" name="Line 12"/>
            <p:cNvSpPr>
              <a:spLocks noChangeShapeType="1"/>
            </p:cNvSpPr>
            <p:nvPr/>
          </p:nvSpPr>
          <p:spPr bwMode="auto">
            <a:xfrm>
              <a:off x="2109" y="1389"/>
              <a:ext cx="14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49" name="Line 13"/>
            <p:cNvSpPr>
              <a:spLocks noChangeShapeType="1"/>
            </p:cNvSpPr>
            <p:nvPr/>
          </p:nvSpPr>
          <p:spPr bwMode="auto">
            <a:xfrm>
              <a:off x="2290" y="1117"/>
              <a:ext cx="11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13" name="Прямая соединительная линия 12"/>
          <p:cNvCxnSpPr/>
          <p:nvPr/>
        </p:nvCxnSpPr>
        <p:spPr>
          <a:xfrm>
            <a:off x="2786050" y="3286124"/>
            <a:ext cx="2428892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71604" y="2500306"/>
            <a:ext cx="478634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Отношение</a:t>
            </a:r>
          </a:p>
          <a:p>
            <a:pPr algn="ctr"/>
            <a:r>
              <a:rPr lang="ru-RU" sz="1400" dirty="0" smtClean="0"/>
              <a:t>   к своему  здоровью  </a:t>
            </a:r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r>
              <a:rPr lang="ru-RU" sz="1400" dirty="0" err="1" smtClean="0"/>
              <a:t>Здоровьесберегающие</a:t>
            </a:r>
            <a:r>
              <a:rPr lang="ru-RU" sz="1400" dirty="0" smtClean="0"/>
              <a:t> </a:t>
            </a:r>
          </a:p>
          <a:p>
            <a:pPr algn="ctr"/>
            <a:r>
              <a:rPr lang="ru-RU" sz="1400" dirty="0" smtClean="0"/>
              <a:t>Технологии  </a:t>
            </a:r>
          </a:p>
          <a:p>
            <a:pPr algn="ctr"/>
            <a:endParaRPr lang="ru-RU" sz="1200" dirty="0" smtClean="0"/>
          </a:p>
          <a:p>
            <a:r>
              <a:rPr lang="ru-RU" sz="1200" dirty="0" smtClean="0"/>
              <a:t>           </a:t>
            </a:r>
          </a:p>
          <a:p>
            <a:r>
              <a:rPr lang="ru-RU" sz="1200" dirty="0"/>
              <a:t> </a:t>
            </a:r>
            <a:r>
              <a:rPr lang="ru-RU" sz="1200" dirty="0" smtClean="0"/>
              <a:t>                         </a:t>
            </a:r>
            <a:r>
              <a:rPr lang="ru-RU" sz="1400" dirty="0" smtClean="0"/>
              <a:t>Занятия               Занятия  спортом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         физкультурой  </a:t>
            </a:r>
          </a:p>
          <a:p>
            <a:endParaRPr lang="ru-RU" sz="1400" dirty="0"/>
          </a:p>
          <a:p>
            <a:endParaRPr lang="ru-RU" sz="1400" dirty="0" smtClean="0"/>
          </a:p>
          <a:p>
            <a:pPr algn="ctr"/>
            <a:r>
              <a:rPr lang="ru-RU" sz="1400" dirty="0" smtClean="0"/>
              <a:t>Организация  питания    </a:t>
            </a:r>
          </a:p>
          <a:p>
            <a:pPr algn="ctr"/>
            <a:endParaRPr lang="ru-RU" sz="1400" dirty="0"/>
          </a:p>
          <a:p>
            <a:pPr algn="ctr"/>
            <a:r>
              <a:rPr lang="ru-RU" sz="1400" dirty="0" smtClean="0"/>
              <a:t>Тестирование  и мониторинг  здоровья  учащихся,  профилактические  мероприятия  </a:t>
            </a:r>
          </a:p>
          <a:p>
            <a:pPr algn="ctr"/>
            <a:r>
              <a:rPr lang="ru-RU" sz="1400" dirty="0" smtClean="0"/>
              <a:t>( лекции, беседы, конкурсы)</a:t>
            </a:r>
          </a:p>
          <a:p>
            <a:pPr algn="ctr"/>
            <a:endParaRPr lang="ru-RU" sz="1400" dirty="0"/>
          </a:p>
          <a:p>
            <a:pPr algn="ctr"/>
            <a:r>
              <a:rPr lang="ru-RU" sz="1400" dirty="0" smtClean="0"/>
              <a:t>Законодательство</a:t>
            </a:r>
            <a:endParaRPr lang="ru-RU" sz="1400" dirty="0"/>
          </a:p>
          <a:p>
            <a:endParaRPr lang="ru-RU" sz="1400" dirty="0" smtClean="0"/>
          </a:p>
          <a:p>
            <a:pPr algn="ctr"/>
            <a:r>
              <a:rPr lang="ru-RU" sz="1400" dirty="0" smtClean="0"/>
              <a:t>   </a:t>
            </a:r>
            <a:endParaRPr lang="ru-RU" sz="1400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5400000">
            <a:off x="3536943" y="4249743"/>
            <a:ext cx="785818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71538" y="571480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/>
              <a:t>Здоровьесберегающие</a:t>
            </a:r>
            <a:r>
              <a:rPr lang="ru-RU" sz="2800" dirty="0" smtClean="0"/>
              <a:t>  технологии.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38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85728"/>
            <a:ext cx="2518190" cy="3571900"/>
          </a:xfrm>
          <a:prstGeom prst="rect">
            <a:avLst/>
          </a:prstGeom>
        </p:spPr>
      </p:pic>
      <p:pic>
        <p:nvPicPr>
          <p:cNvPr id="5" name="Рисунок 4" descr="DSC003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0"/>
            <a:ext cx="3500462" cy="2625347"/>
          </a:xfrm>
          <a:prstGeom prst="rect">
            <a:avLst/>
          </a:prstGeom>
        </p:spPr>
      </p:pic>
      <p:pic>
        <p:nvPicPr>
          <p:cNvPr id="6" name="Рисунок 5" descr="визит  внука 0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4357694"/>
            <a:ext cx="3048022" cy="2500306"/>
          </a:xfrm>
          <a:prstGeom prst="rect">
            <a:avLst/>
          </a:prstGeom>
        </p:spPr>
      </p:pic>
      <p:pic>
        <p:nvPicPr>
          <p:cNvPr id="9" name="Рисунок 8" descr="IMG_12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2357430"/>
            <a:ext cx="3817468" cy="2143140"/>
          </a:xfrm>
          <a:prstGeom prst="rect">
            <a:avLst/>
          </a:prstGeom>
        </p:spPr>
      </p:pic>
      <p:pic>
        <p:nvPicPr>
          <p:cNvPr id="10" name="Рисунок 9" descr="IMG_129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86050" y="357166"/>
            <a:ext cx="3446885" cy="2143163"/>
          </a:xfrm>
          <a:prstGeom prst="rect">
            <a:avLst/>
          </a:prstGeom>
        </p:spPr>
      </p:pic>
      <p:pic>
        <p:nvPicPr>
          <p:cNvPr id="11" name="Рисунок 10" descr="IMG_335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000504"/>
            <a:ext cx="3071834" cy="2571768"/>
          </a:xfrm>
          <a:prstGeom prst="rect">
            <a:avLst/>
          </a:prstGeom>
        </p:spPr>
      </p:pic>
      <p:pic>
        <p:nvPicPr>
          <p:cNvPr id="12" name="Рисунок 11" descr="IMG_336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5008" y="4286257"/>
            <a:ext cx="3428992" cy="2428891"/>
          </a:xfrm>
          <a:prstGeom prst="rect">
            <a:avLst/>
          </a:prstGeom>
        </p:spPr>
      </p:pic>
      <p:pic>
        <p:nvPicPr>
          <p:cNvPr id="13" name="Рисунок 12" descr="IMG_338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86512" y="2285992"/>
            <a:ext cx="2857488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FF00"/>
                </a:solidFill>
              </a:rPr>
              <a:t>школа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29058" y="2071678"/>
            <a:ext cx="185738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ребенок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57356" y="3571876"/>
            <a:ext cx="178595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школа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00760" y="3571876"/>
            <a:ext cx="178595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семья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500166" y="5214950"/>
            <a:ext cx="6572296" cy="714380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Территория     здоровья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2928926" y="3000372"/>
            <a:ext cx="1071570" cy="571504"/>
          </a:xfrm>
          <a:prstGeom prst="straightConnector1">
            <a:avLst/>
          </a:prstGeom>
          <a:ln w="1905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9" idx="0"/>
          </p:cNvCxnSpPr>
          <p:nvPr/>
        </p:nvCxnSpPr>
        <p:spPr>
          <a:xfrm>
            <a:off x="5715008" y="3000372"/>
            <a:ext cx="1178727" cy="571504"/>
          </a:xfrm>
          <a:prstGeom prst="straightConnector1">
            <a:avLst/>
          </a:prstGeom>
          <a:ln w="1905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Выгнутая вниз стрелка 18"/>
          <p:cNvSpPr/>
          <p:nvPr/>
        </p:nvSpPr>
        <p:spPr>
          <a:xfrm>
            <a:off x="2643174" y="4500570"/>
            <a:ext cx="4572032" cy="928694"/>
          </a:xfrm>
          <a:prstGeom prst="curvedUpArrow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714744" y="3143248"/>
            <a:ext cx="2214578" cy="1714512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Организация  здоровьесберегающей  среды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571736" y="2285992"/>
            <a:ext cx="4071966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 </a:t>
            </a:r>
            <a:r>
              <a:rPr lang="ru-RU" dirty="0" err="1" smtClean="0"/>
              <a:t>здоровьесберегающей</a:t>
            </a:r>
            <a:r>
              <a:rPr lang="ru-RU" dirty="0" smtClean="0"/>
              <a:t>  среды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714348" y="4071942"/>
            <a:ext cx="350046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Рациональная  организация  учебного  процесса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286380" y="4143380"/>
            <a:ext cx="3071834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Организация  воспитательного  процесса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2143108" y="3143248"/>
            <a:ext cx="1571636" cy="928694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429256" y="3143248"/>
            <a:ext cx="1857388" cy="1000132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8" idx="6"/>
          </p:cNvCxnSpPr>
          <p:nvPr/>
        </p:nvCxnSpPr>
        <p:spPr>
          <a:xfrm flipV="1">
            <a:off x="4214810" y="4500570"/>
            <a:ext cx="1071570" cy="28572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786050" y="2214554"/>
            <a:ext cx="3071834" cy="1843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Школьная  программа  здоровья</a:t>
            </a:r>
            <a:endParaRPr lang="ru-RU" sz="2800" dirty="0"/>
          </a:p>
        </p:txBody>
      </p:sp>
      <p:sp>
        <p:nvSpPr>
          <p:cNvPr id="3" name="Овал 2"/>
          <p:cNvSpPr/>
          <p:nvPr/>
        </p:nvSpPr>
        <p:spPr>
          <a:xfrm>
            <a:off x="2786050" y="0"/>
            <a:ext cx="2428892" cy="10001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Программа ЗОЖ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42844" y="1071546"/>
            <a:ext cx="2357454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Работа с родителями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42844" y="2643182"/>
            <a:ext cx="242889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Выполнение </a:t>
            </a:r>
            <a:r>
              <a:rPr lang="ru-RU" dirty="0" err="1" smtClean="0"/>
              <a:t>СанПиН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42844" y="4357694"/>
            <a:ext cx="214314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Здоровое  питание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214282" y="5643578"/>
            <a:ext cx="2786082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Спортивные   секции  ОДОД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428992" y="5715016"/>
            <a:ext cx="242889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 урока  физкультуры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2643174" y="4572008"/>
            <a:ext cx="1700218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День  здоровья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500694" y="0"/>
            <a:ext cx="3286148" cy="10001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Учебный  план  и расписание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143636" y="1571612"/>
            <a:ext cx="264320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Мониторинг  здоровья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929322" y="3000372"/>
            <a:ext cx="264320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Работа  с ЦПМСЦ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6215074" y="5286388"/>
            <a:ext cx="278608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Динамические  паузы. Перемены.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2714612" y="1142984"/>
            <a:ext cx="1771656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ОБЖ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4714876" y="4357694"/>
            <a:ext cx="2071702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Здоровье  педагога</a:t>
            </a:r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3500430" y="4286256"/>
            <a:ext cx="571504" cy="14287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2" idx="3"/>
          </p:cNvCxnSpPr>
          <p:nvPr/>
        </p:nvCxnSpPr>
        <p:spPr>
          <a:xfrm rot="5400000">
            <a:off x="1690149" y="4169254"/>
            <a:ext cx="1927283" cy="116424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 flipV="1">
            <a:off x="1857356" y="3571876"/>
            <a:ext cx="1071570" cy="85725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" idx="2"/>
            <a:endCxn id="2" idx="2"/>
          </p:cNvCxnSpPr>
          <p:nvPr/>
        </p:nvCxnSpPr>
        <p:spPr>
          <a:xfrm rot="10800000">
            <a:off x="2786050" y="3136101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" idx="2"/>
            <a:endCxn id="5" idx="6"/>
          </p:cNvCxnSpPr>
          <p:nvPr/>
        </p:nvCxnSpPr>
        <p:spPr>
          <a:xfrm rot="10800000">
            <a:off x="2571736" y="3100383"/>
            <a:ext cx="214314" cy="3571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>
            <a:off x="2000232" y="1857364"/>
            <a:ext cx="1071570" cy="78581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4857752" y="1000108"/>
            <a:ext cx="1857388" cy="128588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5769262" y="1803110"/>
            <a:ext cx="269915" cy="94992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2" idx="6"/>
          </p:cNvCxnSpPr>
          <p:nvPr/>
        </p:nvCxnSpPr>
        <p:spPr>
          <a:xfrm>
            <a:off x="5857884" y="3136101"/>
            <a:ext cx="214314" cy="15002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6200000" flipH="1">
            <a:off x="5072066" y="4071942"/>
            <a:ext cx="285752" cy="14287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8" idx="0"/>
          </p:cNvCxnSpPr>
          <p:nvPr/>
        </p:nvCxnSpPr>
        <p:spPr>
          <a:xfrm rot="16200000" flipH="1">
            <a:off x="3750463" y="4822041"/>
            <a:ext cx="1643074" cy="14287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16200000" flipV="1">
            <a:off x="3786182" y="2000240"/>
            <a:ext cx="214314" cy="21431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endCxn id="13" idx="0"/>
          </p:cNvCxnSpPr>
          <p:nvPr/>
        </p:nvCxnSpPr>
        <p:spPr>
          <a:xfrm>
            <a:off x="5643570" y="3714752"/>
            <a:ext cx="1964545" cy="157163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2" idx="0"/>
            <a:endCxn id="3" idx="5"/>
          </p:cNvCxnSpPr>
          <p:nvPr/>
        </p:nvCxnSpPr>
        <p:spPr>
          <a:xfrm rot="5400000" flipH="1" flipV="1">
            <a:off x="3910149" y="1265464"/>
            <a:ext cx="1360908" cy="53727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95288" y="549275"/>
            <a:ext cx="8353425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>
                <a:latin typeface="Comic Sans MS" pitchFamily="66" charset="0"/>
              </a:rPr>
              <a:t>Здоровье – это система, включающая в себя: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sz="3600" b="1" dirty="0">
                <a:latin typeface="Comic Sans MS" pitchFamily="66" charset="0"/>
              </a:rPr>
              <a:t>физическое;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sz="3600" b="1" dirty="0">
                <a:latin typeface="Comic Sans MS" pitchFamily="66" charset="0"/>
              </a:rPr>
              <a:t>душевное;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sz="3600" b="1" dirty="0" smtClean="0">
                <a:latin typeface="Comic Sans MS" pitchFamily="66" charset="0"/>
              </a:rPr>
              <a:t>социальное.</a:t>
            </a:r>
            <a:endParaRPr lang="ru-RU" sz="3600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5" name="Ромб 4"/>
          <p:cNvSpPr/>
          <p:nvPr/>
        </p:nvSpPr>
        <p:spPr>
          <a:xfrm>
            <a:off x="3929058" y="2143116"/>
            <a:ext cx="5072098" cy="4143404"/>
          </a:xfrm>
          <a:prstGeom prst="diamond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28596" y="357166"/>
            <a:ext cx="8501122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latin typeface="Comic Sans MS" pitchFamily="66" charset="0"/>
              </a:rPr>
              <a:t>С начала 90-х годов количество детей уменьшилось в два раза. </a:t>
            </a:r>
          </a:p>
          <a:p>
            <a:pPr>
              <a:spcBef>
                <a:spcPct val="50000"/>
              </a:spcBef>
            </a:pPr>
            <a:r>
              <a:rPr lang="ru-RU" sz="2400" b="1" dirty="0">
                <a:latin typeface="Comic Sans MS" pitchFamily="66" charset="0"/>
              </a:rPr>
              <a:t>С 1995 по 2005 год количество детей уменьшилось на 5 миллионов. </a:t>
            </a:r>
          </a:p>
          <a:p>
            <a:pPr>
              <a:spcBef>
                <a:spcPct val="50000"/>
              </a:spcBef>
            </a:pPr>
            <a:r>
              <a:rPr lang="ru-RU" sz="2400" b="1" dirty="0">
                <a:latin typeface="Comic Sans MS" pitchFamily="66" charset="0"/>
              </a:rPr>
              <a:t>20% детей рождается с хроническими заболеваниями. </a:t>
            </a:r>
          </a:p>
          <a:p>
            <a:pPr>
              <a:spcBef>
                <a:spcPct val="50000"/>
              </a:spcBef>
            </a:pPr>
            <a:r>
              <a:rPr lang="ru-RU" sz="2400" b="1" dirty="0">
                <a:latin typeface="Comic Sans MS" pitchFamily="66" charset="0"/>
              </a:rPr>
              <a:t>Идет прирост заболеваемости детей: </a:t>
            </a:r>
          </a:p>
          <a:p>
            <a:pPr>
              <a:spcBef>
                <a:spcPct val="50000"/>
              </a:spcBef>
            </a:pPr>
            <a:r>
              <a:rPr lang="ru-RU" sz="2400" b="1" dirty="0">
                <a:latin typeface="Comic Sans MS" pitchFamily="66" charset="0"/>
              </a:rPr>
              <a:t>первое место занимают болезни опорно-двигательного аппарата, </a:t>
            </a:r>
          </a:p>
          <a:p>
            <a:pPr>
              <a:spcBef>
                <a:spcPct val="50000"/>
              </a:spcBef>
            </a:pPr>
            <a:r>
              <a:rPr lang="ru-RU" sz="2400" b="1" dirty="0">
                <a:latin typeface="Comic Sans MS" pitchFamily="66" charset="0"/>
              </a:rPr>
              <a:t>второе место – болезни зрения, </a:t>
            </a:r>
          </a:p>
          <a:p>
            <a:pPr>
              <a:spcBef>
                <a:spcPct val="50000"/>
              </a:spcBef>
            </a:pPr>
            <a:r>
              <a:rPr lang="ru-RU" sz="2400" b="1" dirty="0">
                <a:latin typeface="Comic Sans MS" pitchFamily="66" charset="0"/>
              </a:rPr>
              <a:t>третье место – </a:t>
            </a:r>
            <a:r>
              <a:rPr lang="ru-RU" sz="2400" b="1" dirty="0" err="1">
                <a:latin typeface="Comic Sans MS" pitchFamily="66" charset="0"/>
              </a:rPr>
              <a:t>сердечно-сосудистые</a:t>
            </a:r>
            <a:r>
              <a:rPr lang="ru-RU" sz="2400" b="1" dirty="0">
                <a:latin typeface="Comic Sans MS" pitchFamily="66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sz="2400" b="1" dirty="0">
                <a:latin typeface="Comic Sans MS" pitchFamily="66" charset="0"/>
              </a:rPr>
              <a:t>и четвертое место – пищеварительной системы.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000100" y="500042"/>
            <a:ext cx="7416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>
                <a:latin typeface="Comic Sans MS" pitchFamily="66" charset="0"/>
              </a:rPr>
              <a:t>Факторы формирования здоровья.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2714612" y="2714620"/>
            <a:ext cx="3738567" cy="3455987"/>
            <a:chOff x="1714480" y="2357430"/>
            <a:chExt cx="3738567" cy="3455987"/>
          </a:xfrm>
        </p:grpSpPr>
        <p:sp>
          <p:nvSpPr>
            <p:cNvPr id="12293" name="Oval 5"/>
            <p:cNvSpPr>
              <a:spLocks noChangeArrowheads="1"/>
            </p:cNvSpPr>
            <p:nvPr/>
          </p:nvSpPr>
          <p:spPr bwMode="auto">
            <a:xfrm>
              <a:off x="1928794" y="2357430"/>
              <a:ext cx="3524253" cy="3455987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dirty="0"/>
            </a:p>
          </p:txBody>
        </p:sp>
        <p:sp>
          <p:nvSpPr>
            <p:cNvPr id="12294" name="Line 6"/>
            <p:cNvSpPr>
              <a:spLocks noChangeShapeType="1"/>
            </p:cNvSpPr>
            <p:nvPr/>
          </p:nvSpPr>
          <p:spPr bwMode="auto">
            <a:xfrm flipH="1">
              <a:off x="3730604" y="2371705"/>
              <a:ext cx="55577" cy="1657349"/>
            </a:xfrm>
            <a:prstGeom prst="line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 flipH="1" flipV="1">
              <a:off x="2500298" y="2871771"/>
              <a:ext cx="1230306" cy="1084258"/>
            </a:xfrm>
            <a:prstGeom prst="line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296" name="Line 8"/>
            <p:cNvSpPr>
              <a:spLocks noChangeShapeType="1"/>
            </p:cNvSpPr>
            <p:nvPr/>
          </p:nvSpPr>
          <p:spPr bwMode="auto">
            <a:xfrm flipH="1">
              <a:off x="2147867" y="4029054"/>
              <a:ext cx="1582738" cy="719138"/>
            </a:xfrm>
            <a:prstGeom prst="line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297" name="Line 9"/>
            <p:cNvSpPr>
              <a:spLocks noChangeShapeType="1"/>
            </p:cNvSpPr>
            <p:nvPr/>
          </p:nvSpPr>
          <p:spPr bwMode="auto">
            <a:xfrm flipH="1">
              <a:off x="2722542" y="4029054"/>
              <a:ext cx="1008063" cy="1366838"/>
            </a:xfrm>
            <a:prstGeom prst="line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298" name="Text Box 10"/>
            <p:cNvSpPr txBox="1">
              <a:spLocks noChangeArrowheads="1"/>
            </p:cNvSpPr>
            <p:nvPr/>
          </p:nvSpPr>
          <p:spPr bwMode="auto">
            <a:xfrm rot="1236818">
              <a:off x="3730605" y="4171929"/>
              <a:ext cx="15843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Образ</a:t>
              </a:r>
              <a:r>
                <a:rPr lang="ru-RU" dirty="0"/>
                <a:t> </a:t>
              </a:r>
              <a:r>
                <a:rPr lang="ru-RU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жизни</a:t>
              </a:r>
            </a:p>
          </p:txBody>
        </p:sp>
        <p:sp>
          <p:nvSpPr>
            <p:cNvPr id="12299" name="Text Box 11"/>
            <p:cNvSpPr txBox="1">
              <a:spLocks noChangeArrowheads="1"/>
            </p:cNvSpPr>
            <p:nvPr/>
          </p:nvSpPr>
          <p:spPr bwMode="auto">
            <a:xfrm rot="4248408">
              <a:off x="2798742" y="2873354"/>
              <a:ext cx="12239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экология</a:t>
              </a:r>
            </a:p>
          </p:txBody>
        </p:sp>
        <p:sp>
          <p:nvSpPr>
            <p:cNvPr id="12300" name="Text Box 12"/>
            <p:cNvSpPr txBox="1">
              <a:spLocks noChangeArrowheads="1"/>
            </p:cNvSpPr>
            <p:nvPr/>
          </p:nvSpPr>
          <p:spPr bwMode="auto">
            <a:xfrm>
              <a:off x="1714480" y="3740129"/>
              <a:ext cx="223361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наследственность</a:t>
              </a:r>
            </a:p>
          </p:txBody>
        </p:sp>
        <p:sp>
          <p:nvSpPr>
            <p:cNvPr id="12301" name="Text Box 13"/>
            <p:cNvSpPr txBox="1">
              <a:spLocks noChangeArrowheads="1"/>
            </p:cNvSpPr>
            <p:nvPr/>
          </p:nvSpPr>
          <p:spPr bwMode="auto">
            <a:xfrm rot="19139305">
              <a:off x="2147867" y="4387829"/>
              <a:ext cx="17272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медицина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79388" y="0"/>
            <a:ext cx="8964612" cy="671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 sz="2800" b="1"/>
              <a:t>Здоровьесберегающая деятельность педагога</a:t>
            </a:r>
          </a:p>
          <a:p>
            <a:pPr marL="342900" indent="-342900" algn="ctr">
              <a:spcBef>
                <a:spcPct val="50000"/>
              </a:spcBef>
            </a:pPr>
            <a:endParaRPr lang="ru-RU" sz="2800" b="1"/>
          </a:p>
          <a:p>
            <a:pPr marL="342900" indent="-342900">
              <a:spcBef>
                <a:spcPct val="50000"/>
              </a:spcBef>
            </a:pPr>
            <a:r>
              <a:rPr lang="ru-RU" sz="2800" b="1"/>
              <a:t>Каждый учитель должен учитывать базовые потребности учащегося. Потребности делятся на группы: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 b="1"/>
              <a:t>Самоактуализация (уважение к себе).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 b="1"/>
              <a:t>Потребность в уважении (одобрение, благодарность, признание).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 b="1"/>
              <a:t>Потребность в общении (привязанность к группе)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 b="1"/>
              <a:t>Психологическая безопасность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 b="1"/>
              <a:t>Физиологические потребности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79388" y="765175"/>
            <a:ext cx="7993062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latin typeface="Comic Sans MS" pitchFamily="66" charset="0"/>
              </a:rPr>
              <a:t>Само-</a:t>
            </a:r>
          </a:p>
          <a:p>
            <a:pPr algn="ctr">
              <a:spcBef>
                <a:spcPct val="50000"/>
              </a:spcBef>
            </a:pPr>
            <a:r>
              <a:rPr lang="ru-RU" sz="2000" b="1">
                <a:latin typeface="Comic Sans MS" pitchFamily="66" charset="0"/>
              </a:rPr>
              <a:t>актуали</a:t>
            </a:r>
          </a:p>
          <a:p>
            <a:pPr algn="ctr">
              <a:spcBef>
                <a:spcPct val="50000"/>
              </a:spcBef>
            </a:pPr>
            <a:r>
              <a:rPr lang="ru-RU" sz="2000" b="1">
                <a:latin typeface="Comic Sans MS" pitchFamily="66" charset="0"/>
              </a:rPr>
              <a:t>зация</a:t>
            </a:r>
          </a:p>
          <a:p>
            <a:pPr algn="ctr">
              <a:spcBef>
                <a:spcPct val="50000"/>
              </a:spcBef>
            </a:pPr>
            <a:endParaRPr lang="ru-RU" sz="2000" b="1"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ru-RU" sz="1600" b="1"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ru-RU" sz="2000" b="1">
                <a:latin typeface="Comic Sans MS" pitchFamily="66" charset="0"/>
              </a:rPr>
              <a:t>Уважение</a:t>
            </a:r>
          </a:p>
          <a:p>
            <a:pPr algn="ctr">
              <a:spcBef>
                <a:spcPct val="50000"/>
              </a:spcBef>
            </a:pPr>
            <a:endParaRPr lang="ru-RU" sz="1600" b="1"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ru-RU" sz="2000" b="1">
                <a:latin typeface="Comic Sans MS" pitchFamily="66" charset="0"/>
              </a:rPr>
              <a:t>Общение</a:t>
            </a:r>
          </a:p>
          <a:p>
            <a:pPr algn="ctr">
              <a:spcBef>
                <a:spcPct val="50000"/>
              </a:spcBef>
            </a:pPr>
            <a:endParaRPr lang="ru-RU" sz="800" b="1"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ru-RU" sz="2000" b="1">
                <a:latin typeface="Comic Sans MS" pitchFamily="66" charset="0"/>
              </a:rPr>
              <a:t>Безопасность</a:t>
            </a:r>
          </a:p>
          <a:p>
            <a:pPr algn="ctr">
              <a:spcBef>
                <a:spcPct val="50000"/>
              </a:spcBef>
            </a:pPr>
            <a:endParaRPr lang="ru-RU" sz="1600" b="1"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ru-RU" sz="2000" b="1">
                <a:latin typeface="Comic Sans MS" pitchFamily="66" charset="0"/>
              </a:rPr>
              <a:t>Физиологическая</a:t>
            </a:r>
          </a:p>
        </p:txBody>
      </p:sp>
      <p:grpSp>
        <p:nvGrpSpPr>
          <p:cNvPr id="14351" name="Group 15"/>
          <p:cNvGrpSpPr>
            <a:grpSpLocks/>
          </p:cNvGrpSpPr>
          <p:nvPr/>
        </p:nvGrpSpPr>
        <p:grpSpPr bwMode="auto">
          <a:xfrm>
            <a:off x="827088" y="0"/>
            <a:ext cx="6624637" cy="5734050"/>
            <a:chOff x="1655" y="119"/>
            <a:chExt cx="2404" cy="2041"/>
          </a:xfrm>
        </p:grpSpPr>
        <p:sp>
          <p:nvSpPr>
            <p:cNvPr id="14341" name="Line 5"/>
            <p:cNvSpPr>
              <a:spLocks noChangeShapeType="1"/>
            </p:cNvSpPr>
            <p:nvPr/>
          </p:nvSpPr>
          <p:spPr bwMode="auto">
            <a:xfrm>
              <a:off x="1655" y="2160"/>
              <a:ext cx="24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42" name="Line 6"/>
            <p:cNvSpPr>
              <a:spLocks noChangeShapeType="1"/>
            </p:cNvSpPr>
            <p:nvPr/>
          </p:nvSpPr>
          <p:spPr bwMode="auto">
            <a:xfrm flipV="1">
              <a:off x="1655" y="119"/>
              <a:ext cx="1180" cy="20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43" name="Line 7"/>
            <p:cNvSpPr>
              <a:spLocks noChangeShapeType="1"/>
            </p:cNvSpPr>
            <p:nvPr/>
          </p:nvSpPr>
          <p:spPr bwMode="auto">
            <a:xfrm>
              <a:off x="2835" y="119"/>
              <a:ext cx="1224" cy="20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44" name="Line 8"/>
            <p:cNvSpPr>
              <a:spLocks noChangeShapeType="1"/>
            </p:cNvSpPr>
            <p:nvPr/>
          </p:nvSpPr>
          <p:spPr bwMode="auto">
            <a:xfrm>
              <a:off x="1837" y="1888"/>
              <a:ext cx="20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47" name="Line 11"/>
            <p:cNvSpPr>
              <a:spLocks noChangeShapeType="1"/>
            </p:cNvSpPr>
            <p:nvPr/>
          </p:nvSpPr>
          <p:spPr bwMode="auto">
            <a:xfrm>
              <a:off x="1973" y="1661"/>
              <a:ext cx="17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48" name="Line 12"/>
            <p:cNvSpPr>
              <a:spLocks noChangeShapeType="1"/>
            </p:cNvSpPr>
            <p:nvPr/>
          </p:nvSpPr>
          <p:spPr bwMode="auto">
            <a:xfrm>
              <a:off x="2109" y="1389"/>
              <a:ext cx="14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49" name="Line 13"/>
            <p:cNvSpPr>
              <a:spLocks noChangeShapeType="1"/>
            </p:cNvSpPr>
            <p:nvPr/>
          </p:nvSpPr>
          <p:spPr bwMode="auto">
            <a:xfrm>
              <a:off x="2290" y="1117"/>
              <a:ext cx="11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6084888" y="6165850"/>
            <a:ext cx="273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latin typeface="Comic Sans MS" pitchFamily="66" charset="0"/>
              </a:rPr>
              <a:t>(А. Маслоу)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очки">
  <a:themeElements>
    <a:clrScheme name="Точки 7">
      <a:dk1>
        <a:srgbClr val="007673"/>
      </a:dk1>
      <a:lt1>
        <a:srgbClr val="FFFFFF"/>
      </a:lt1>
      <a:dk2>
        <a:srgbClr val="008080"/>
      </a:dk2>
      <a:lt2>
        <a:srgbClr val="FFFF99"/>
      </a:lt2>
      <a:accent1>
        <a:srgbClr val="33CCCC"/>
      </a:accent1>
      <a:accent2>
        <a:srgbClr val="006462"/>
      </a:accent2>
      <a:accent3>
        <a:srgbClr val="AAC0C0"/>
      </a:accent3>
      <a:accent4>
        <a:srgbClr val="DADADA"/>
      </a:accent4>
      <a:accent5>
        <a:srgbClr val="ADE2E2"/>
      </a:accent5>
      <a:accent6>
        <a:srgbClr val="005A58"/>
      </a:accent6>
      <a:hlink>
        <a:srgbClr val="FFCC00"/>
      </a:hlink>
      <a:folHlink>
        <a:srgbClr val="CC3300"/>
      </a:folHlink>
    </a:clrScheme>
    <a:fontScheme name="Точ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588</TotalTime>
  <Words>279</Words>
  <Application>Microsoft Office PowerPoint</Application>
  <PresentationFormat>Экран (4:3)</PresentationFormat>
  <Paragraphs>92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Точки</vt:lpstr>
      <vt:lpstr>Слайд 1</vt:lpstr>
      <vt:lpstr>школа</vt:lpstr>
      <vt:lpstr>Организация  здоровьесберегающей  среды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Михайлова</dc:creator>
  <cp:lastModifiedBy>User</cp:lastModifiedBy>
  <cp:revision>28</cp:revision>
  <dcterms:created xsi:type="dcterms:W3CDTF">2010-02-15T07:23:49Z</dcterms:created>
  <dcterms:modified xsi:type="dcterms:W3CDTF">2013-04-27T06:00:59Z</dcterms:modified>
</cp:coreProperties>
</file>