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0%D0%BE%D0%BC%D0%B0%D0%BD%D1%82%D0%B8%D0%B7%D0%BC" TargetMode="External"/><Relationship Id="rId5" Type="http://schemas.openxmlformats.org/officeDocument/2006/relationships/hyperlink" Target="http://ru.wikipedia.org/wiki/%D0%9A%D0%BB%D0%B0%D1%81%D1%81%D0%B8%D1%86%D0%B8%D0%B7%D0%BC" TargetMode="External"/><Relationship Id="rId4" Type="http://schemas.openxmlformats.org/officeDocument/2006/relationships/hyperlink" Target="http://ru.wikipedia.org/wiki/%D0%91%D0%B5%D1%82%D1%85%D0%BE%D0%B2%D0%B5%D0%BD,_%D0%9B%D1%8E%D0%B4%D0%B2%D0%B8%D0%B3_%D0%B2%D0%B0%D0%B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85729"/>
            <a:ext cx="7558118" cy="71437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МБОУ «</a:t>
            </a:r>
            <a:r>
              <a:rPr lang="ru-RU" dirty="0" err="1" smtClean="0"/>
              <a:t>Чернская</a:t>
            </a:r>
            <a:r>
              <a:rPr lang="ru-RU" dirty="0" smtClean="0"/>
              <a:t> СОШ №1»</a:t>
            </a:r>
            <a:endParaRPr lang="ru-RU" dirty="0"/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357158" y="3286124"/>
            <a:ext cx="4929222" cy="2714644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КЛАССИЦИЗМ  И РОМАНТИЗМ В МУЗЫКЕ</a:t>
            </a:r>
            <a:endParaRPr lang="ru-RU" sz="2800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286380" y="5105400"/>
            <a:ext cx="385762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000496" y="5643578"/>
            <a:ext cx="4929222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Подготовила: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Дзвонковская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Л.В. </a:t>
            </a:r>
            <a:r>
              <a:rPr lang="ru-RU" dirty="0" smtClean="0"/>
              <a:t>– </a:t>
            </a:r>
            <a:r>
              <a:rPr lang="ru-RU" b="1" dirty="0" smtClean="0"/>
              <a:t>учитель музыки первой квалификационной категории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:\96085075_1264892454_CCF3E7FBEAE0203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600" dirty="0" smtClean="0"/>
              <a:t>настроение героическое, характер целеустремлённый, веришь, что цель достигнута. Форма произведения крупная, в произведении строгие пропорции, всё подчинено одной цели, динамика яркая. Всё это характерно для классического стиля в музыке.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428604"/>
            <a:ext cx="6244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Увертюра «Эгмонт»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:\96085075_1264892454_CCF3E7FBEAE0203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 algn="just"/>
            <a:endParaRPr lang="ru-RU" b="1" dirty="0" smtClean="0">
              <a:latin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</a:rPr>
              <a:t>стиль и направление в искусстве XVII - начала XIX вв. </a:t>
            </a:r>
          </a:p>
          <a:p>
            <a:pPr algn="just"/>
            <a:r>
              <a:rPr lang="ru-RU" b="1" dirty="0" smtClean="0">
                <a:latin typeface="Times New Roman" pitchFamily="18" charset="0"/>
              </a:rPr>
              <a:t>Слово это произошло от латинского </a:t>
            </a:r>
            <a:r>
              <a:rPr lang="ru-RU" b="1" dirty="0" err="1" smtClean="0">
                <a:solidFill>
                  <a:schemeClr val="bg2"/>
                </a:solidFill>
                <a:latin typeface="Times New Roman" pitchFamily="18" charset="0"/>
              </a:rPr>
              <a:t>classicus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</a:rPr>
              <a:t> - образцовый.</a:t>
            </a:r>
            <a:r>
              <a:rPr lang="ru-RU" b="1" dirty="0" smtClean="0">
                <a:latin typeface="Times New Roman" pitchFamily="18" charset="0"/>
              </a:rPr>
              <a:t> В основе классицизма лежало убеждение в разумности бытия, в том, что человеческая натура гармонична. Свой идеал классики видели в античном искусстве, которое считали высшей формой совершенства.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0"/>
            <a:ext cx="4143403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Классицизм 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:\96085075_1264892454_CCF3E7FBEAE0203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Franz_Joseph_Haydn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290049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123572289711a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786058"/>
            <a:ext cx="2714644" cy="339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1235722647d75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4560" y="285728"/>
            <a:ext cx="282350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0034" y="3857628"/>
            <a:ext cx="2714644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Йозеф Гайдн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43240" y="5786454"/>
            <a:ext cx="2857520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Вольфганг Амадей Моцарт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00760" y="3786190"/>
            <a:ext cx="2786082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Людвиг </a:t>
            </a:r>
            <a:r>
              <a:rPr lang="ru-RU" sz="3200" b="1" dirty="0" err="1" smtClean="0"/>
              <a:t>ван</a:t>
            </a:r>
            <a:r>
              <a:rPr lang="ru-RU" sz="3200" b="1" dirty="0" smtClean="0"/>
              <a:t> Бетховен</a:t>
            </a:r>
            <a:endParaRPr lang="ru-RU" sz="32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:\96085075_1264892454_CCF3E7FBEAE0203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</a:pPr>
            <a:r>
              <a:rPr lang="ru-RU" dirty="0" smtClean="0"/>
              <a:t> </a:t>
            </a:r>
            <a:r>
              <a:rPr lang="ru-RU" b="1" dirty="0" smtClean="0"/>
              <a:t>«В мире есть не только нужное и полезное, но и красивое. Перед человеком открылась радость жизни, потому, что он услышал шепот листьев и песню кузнечика, журчание весеннего ручейка и перепевы серебряных колокольчиков жаворонка в горячем летнем небе, шуршание снежинок и стон метели, ласковое плескание волны и торжественную тишину ночи, услышал и, затаив дыхание, слушает сотни и тысячи лет чудесную музыку жизни»  </a:t>
            </a:r>
          </a:p>
          <a:p>
            <a:pPr marL="0" indent="0" algn="r">
              <a:buFontTx/>
              <a:buNone/>
            </a:pPr>
            <a:r>
              <a:rPr lang="ru-RU" dirty="0" smtClean="0"/>
              <a:t>                                                                  В.Сухомлинский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:\96085075_1264892454_CCF3E7FBEAE0203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Романтизм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smtClean="0"/>
              <a:t>- художественное  направление, сложившиеся в конце XVIII - начале XIX  века, выступающее против классицизма. Романтизм стремился к изображению   идеальных героев и чувств.  </a:t>
            </a:r>
          </a:p>
          <a:p>
            <a:endParaRPr lang="ru-RU" dirty="0"/>
          </a:p>
        </p:txBody>
      </p:sp>
      <p:pic>
        <p:nvPicPr>
          <p:cNvPr id="5" name="Рисунок 4" descr="predmeti_20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857496"/>
            <a:ext cx="3600400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J:\96085075_1264892454_CCF3E7FBEAE0203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r>
              <a:rPr lang="ru-RU" b="1" dirty="0" smtClean="0">
                <a:ea typeface="Calibri" pitchFamily="34" charset="0"/>
                <a:cs typeface="Times New Roman" pitchFamily="18" charset="0"/>
              </a:rPr>
              <a:t>Основной задачей романтизма было изображение внутреннего мира, душевной жизни, а это можно было делать и на материале историй, мистики и т.д. Нужно было показать парадокс этой внутренней 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жизни.</a:t>
            </a:r>
            <a:endParaRPr lang="ru-RU" b="1" dirty="0" smtClean="0">
              <a:ea typeface="Calibri" pitchFamily="34" charset="0"/>
              <a:cs typeface="Times New Roman" pitchFamily="18" charset="0"/>
            </a:endParaRPr>
          </a:p>
          <a:p>
            <a:r>
              <a:rPr lang="ru-RU" b="1" dirty="0" smtClean="0">
                <a:ea typeface="Calibri" pitchFamily="34" charset="0"/>
                <a:cs typeface="Times New Roman" pitchFamily="18" charset="0"/>
              </a:rPr>
              <a:t>Заслуга романтиков заключалась в том, что они почувствовали противоречия и дисгармонию общества.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J:\96085075_1264892454_CCF3E7FBEAE0203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J:\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5"/>
            <a:ext cx="8215370" cy="6217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:\96085075_1264892454_CCF3E7FBEAE0203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3" descr="250px-Image-Frederic_Chopin_photo_downsample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66"/>
            <a:ext cx="3357586" cy="470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6248" y="428604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800" kern="0" dirty="0" smtClean="0">
                <a:latin typeface="Times New Roman" pitchFamily="18" charset="0"/>
                <a:cs typeface="Times New Roman" pitchFamily="18" charset="0"/>
                <a:hlinkClick r:id="rId4" action="ppaction://hlinkfile" tooltip="Бетховен, Людвиг ван"/>
              </a:rPr>
              <a:t>Бетховена</a:t>
            </a: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kern="0" dirty="0" smtClean="0">
                <a:latin typeface="Times New Roman" pitchFamily="18" charset="0"/>
                <a:cs typeface="Times New Roman" pitchFamily="18" charset="0"/>
                <a:hlinkClick r:id="rId5" action="ppaction://hlinkfile" tooltip="Классицизм"/>
              </a:rPr>
              <a:t>классицизм</a:t>
            </a: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 уступил место </a:t>
            </a:r>
            <a:r>
              <a:rPr lang="ru-RU" sz="2800" kern="0" dirty="0" smtClean="0">
                <a:latin typeface="Times New Roman" pitchFamily="18" charset="0"/>
                <a:cs typeface="Times New Roman" pitchFamily="18" charset="0"/>
                <a:hlinkClick r:id="rId6" action="ppaction://hlinkfile" tooltip="Романтизм"/>
              </a:rPr>
              <a:t>романтизму</a:t>
            </a: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, и Шопен стал один из главных представителей этого направления в музыке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4429132"/>
            <a:ext cx="4275138" cy="1569660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kern="0" dirty="0" smtClean="0">
                <a:latin typeface="Garamond"/>
                <a:ea typeface="+mj-ea"/>
                <a:cs typeface="+mj-cs"/>
              </a:rPr>
              <a:t>Фредерик </a:t>
            </a:r>
            <a:r>
              <a:rPr lang="ru-RU" sz="3200" b="1" kern="0" dirty="0">
                <a:latin typeface="Garamond"/>
                <a:ea typeface="+mj-ea"/>
                <a:cs typeface="+mj-cs"/>
              </a:rPr>
              <a:t>Шопен</a:t>
            </a:r>
            <a:br>
              <a:rPr lang="ru-RU" sz="3200" b="1" kern="0" dirty="0">
                <a:latin typeface="Garamond"/>
                <a:ea typeface="+mj-ea"/>
                <a:cs typeface="+mj-cs"/>
              </a:rPr>
            </a:br>
            <a:r>
              <a:rPr lang="ru-RU" sz="3200" b="1" kern="0" dirty="0">
                <a:latin typeface="Garamond"/>
                <a:ea typeface="+mj-ea"/>
                <a:cs typeface="+mj-cs"/>
              </a:rPr>
              <a:t>польский композитор</a:t>
            </a:r>
            <a:br>
              <a:rPr lang="ru-RU" sz="3200" b="1" kern="0" dirty="0">
                <a:latin typeface="Garamond"/>
                <a:ea typeface="+mj-ea"/>
                <a:cs typeface="+mj-cs"/>
              </a:rPr>
            </a:br>
            <a:r>
              <a:rPr lang="ru-RU" sz="3200" b="1" kern="0" dirty="0">
                <a:latin typeface="Garamond"/>
                <a:ea typeface="+mj-ea"/>
                <a:cs typeface="+mj-cs"/>
              </a:rPr>
              <a:t>(1810-1849)</a:t>
            </a:r>
            <a:endParaRPr lang="ru-RU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:\96085075_1264892454_CCF3E7FBEAE0203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813180"/>
            <a:ext cx="3357566" cy="509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8596" y="642918"/>
            <a:ext cx="48577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МАРИЯ ВОДЗИНЬСКАЯ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:\96085075_1264892454_CCF3E7FBEAE0203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 numCol="2">
            <a:normAutofit fontScale="92500" lnSpcReduction="10000"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Словарь эстетических эмоций </a:t>
            </a:r>
          </a:p>
          <a:p>
            <a:r>
              <a:rPr lang="ru-RU" dirty="0" smtClean="0"/>
              <a:t>Радостно</a:t>
            </a:r>
          </a:p>
          <a:p>
            <a:r>
              <a:rPr lang="ru-RU" dirty="0" smtClean="0"/>
              <a:t>Мягко</a:t>
            </a:r>
          </a:p>
          <a:p>
            <a:r>
              <a:rPr lang="ru-RU" dirty="0" smtClean="0"/>
              <a:t>Весело</a:t>
            </a:r>
          </a:p>
          <a:p>
            <a:r>
              <a:rPr lang="ru-RU" dirty="0" smtClean="0"/>
              <a:t>Звонко</a:t>
            </a:r>
          </a:p>
          <a:p>
            <a:r>
              <a:rPr lang="ru-RU" dirty="0" smtClean="0"/>
              <a:t>Взволнованно</a:t>
            </a:r>
          </a:p>
          <a:p>
            <a:r>
              <a:rPr lang="ru-RU" dirty="0" smtClean="0"/>
              <a:t>Ласково</a:t>
            </a:r>
          </a:p>
          <a:p>
            <a:r>
              <a:rPr lang="ru-RU" dirty="0" smtClean="0"/>
              <a:t>Игриво</a:t>
            </a:r>
          </a:p>
          <a:p>
            <a:r>
              <a:rPr lang="ru-RU" dirty="0" smtClean="0"/>
              <a:t>Трогательно</a:t>
            </a:r>
          </a:p>
          <a:p>
            <a:r>
              <a:rPr lang="ru-RU" dirty="0" smtClean="0"/>
              <a:t>Задорно</a:t>
            </a:r>
          </a:p>
          <a:p>
            <a:r>
              <a:rPr lang="ru-RU" dirty="0" smtClean="0"/>
              <a:t>Ярко</a:t>
            </a:r>
          </a:p>
          <a:p>
            <a:r>
              <a:rPr lang="ru-RU" dirty="0" smtClean="0"/>
              <a:t>Поэтично</a:t>
            </a:r>
          </a:p>
          <a:p>
            <a:r>
              <a:rPr lang="ru-RU" dirty="0" smtClean="0"/>
              <a:t>Нежно</a:t>
            </a:r>
            <a:endParaRPr lang="ru-RU" dirty="0" smtClean="0"/>
          </a:p>
          <a:p>
            <a:r>
              <a:rPr lang="ru-RU" dirty="0" smtClean="0"/>
              <a:t>Порывисто</a:t>
            </a:r>
          </a:p>
          <a:p>
            <a:r>
              <a:rPr lang="ru-RU" dirty="0" smtClean="0"/>
              <a:t>Задушевно</a:t>
            </a:r>
          </a:p>
          <a:p>
            <a:r>
              <a:rPr lang="ru-RU" dirty="0" smtClean="0"/>
              <a:t>Шутливо</a:t>
            </a:r>
          </a:p>
          <a:p>
            <a:r>
              <a:rPr lang="ru-RU" dirty="0" smtClean="0"/>
              <a:t>Спокойно</a:t>
            </a:r>
          </a:p>
          <a:p>
            <a:r>
              <a:rPr lang="ru-RU" dirty="0" smtClean="0"/>
              <a:t>Светло</a:t>
            </a:r>
          </a:p>
          <a:p>
            <a:r>
              <a:rPr lang="ru-RU" dirty="0" smtClean="0"/>
              <a:t>Безмятежно</a:t>
            </a:r>
          </a:p>
          <a:p>
            <a:r>
              <a:rPr lang="ru-RU" dirty="0" smtClean="0"/>
              <a:t>Таинственно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J:\96085075_1264892454_CCF3E7FBEAE0203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285728"/>
            <a:ext cx="5543560" cy="5857916"/>
          </a:xfrm>
        </p:spPr>
        <p:txBody>
          <a:bodyPr/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УЖЕ ЗНАЛИ</a:t>
            </a:r>
          </a:p>
          <a:p>
            <a:pPr algn="ctr"/>
            <a:endParaRPr lang="ru-RU" sz="4000" dirty="0" smtClean="0">
              <a:latin typeface="Arial Black" pitchFamily="34" charset="0"/>
            </a:endParaRPr>
          </a:p>
          <a:p>
            <a:pPr algn="ctr"/>
            <a:r>
              <a:rPr lang="ru-RU" sz="4000" dirty="0" smtClean="0">
                <a:latin typeface="Arial Black" pitchFamily="34" charset="0"/>
              </a:rPr>
              <a:t>НОВОЕ УЗНАЛИ</a:t>
            </a:r>
          </a:p>
          <a:p>
            <a:pPr algn="ctr"/>
            <a:endParaRPr lang="ru-RU" sz="4000" dirty="0" smtClean="0">
              <a:latin typeface="Arial Black" pitchFamily="34" charset="0"/>
            </a:endParaRPr>
          </a:p>
          <a:p>
            <a:pPr algn="ctr"/>
            <a:r>
              <a:rPr lang="ru-RU" sz="4000" dirty="0" smtClean="0">
                <a:latin typeface="Arial Black" pitchFamily="34" charset="0"/>
              </a:rPr>
              <a:t>ВОПРОСЫ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357562"/>
            <a:ext cx="8229600" cy="3043246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dirty="0" smtClean="0"/>
              <a:t>Изучая стили в музыке, мы увидели явления жизни, которые их породили. Вне исторического фона стиль существовать не может. И всегда следует помнить, чем крупнее талант композитора, тем индивидуальнее его собственный стиль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:\96085075_1264892454_CCF3E7FBEAE0203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285728"/>
          <a:ext cx="8229600" cy="65722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57214"/>
                <a:gridCol w="3357586"/>
                <a:gridCol w="3500462"/>
                <a:gridCol w="614338"/>
              </a:tblGrid>
              <a:tr h="626699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Полифония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Исполнение без музыкального сопровождения</a:t>
                      </a:r>
                      <a:endParaRPr lang="ru-RU" sz="11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626699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capella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Род музыки, сопровождающий строевые движения людей</a:t>
                      </a:r>
                      <a:endParaRPr lang="ru-RU" sz="110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510896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Марш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Многоголосие</a:t>
                      </a:r>
                      <a:endParaRPr lang="ru-RU" sz="110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510896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err="1" smtClean="0"/>
                        <a:t>Монофония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Вид музыкального образа</a:t>
                      </a:r>
                      <a:endParaRPr lang="ru-RU" sz="110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414393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Исторический танец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Менуэт</a:t>
                      </a:r>
                      <a:endParaRPr lang="ru-RU" sz="110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414393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Эпический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Одноголосие</a:t>
                      </a:r>
                      <a:endParaRPr lang="ru-RU" sz="110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547106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Танец</a:t>
                      </a: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Светская инструментальная музыка</a:t>
                      </a:r>
                      <a:endParaRPr lang="ru-RU" sz="110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414393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Романс</a:t>
                      </a: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Светская вокальная музыка</a:t>
                      </a:r>
                      <a:endParaRPr lang="ru-RU" sz="110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</a:p>
                  </a:txBody>
                  <a:tcPr/>
                </a:tc>
              </a:tr>
              <a:tr h="940049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Прелюдия</a:t>
                      </a: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Вид искусства, в котором образ создается посредством ритмичных движений человеческого тела</a:t>
                      </a:r>
                      <a:endParaRPr lang="ru-RU" sz="110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</a:p>
                  </a:txBody>
                  <a:tcPr/>
                </a:tc>
              </a:tr>
              <a:tr h="940049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Ноктюрн</a:t>
                      </a: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Развитие в музыке, в котором составляется план сначала, по которому исполняется песня</a:t>
                      </a:r>
                      <a:endParaRPr lang="ru-RU" sz="110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</a:p>
                  </a:txBody>
                  <a:tcPr/>
                </a:tc>
              </a:tr>
              <a:tr h="626699"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исполнительское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Светская инструментальная музыка лирического содержания</a:t>
                      </a:r>
                      <a:endParaRPr lang="ru-RU" sz="11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:\96085075_1264892454_CCF3E7FBEAE0203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500034" y="285728"/>
          <a:ext cx="8229600" cy="6572272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757214"/>
                <a:gridCol w="3357586"/>
                <a:gridCol w="3500462"/>
                <a:gridCol w="614338"/>
              </a:tblGrid>
              <a:tr h="626699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Полифония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Исполнение без музыкального сопровождения</a:t>
                      </a:r>
                      <a:endParaRPr lang="ru-RU" sz="11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626699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capella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Род музыки, сопровождающий строевые движения людей</a:t>
                      </a:r>
                      <a:endParaRPr lang="ru-RU" sz="110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510896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Марш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Многоголосие</a:t>
                      </a:r>
                      <a:endParaRPr lang="ru-RU" sz="110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510896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err="1" smtClean="0"/>
                        <a:t>Монофония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Вид музыкального образа</a:t>
                      </a:r>
                      <a:endParaRPr lang="ru-RU" sz="110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414393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Исторический танец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Менуэт</a:t>
                      </a:r>
                      <a:endParaRPr lang="ru-RU" sz="110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414393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Эпический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Одноголосие</a:t>
                      </a:r>
                      <a:endParaRPr lang="ru-RU" sz="110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547106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Танец</a:t>
                      </a: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Светская инструментальная музыка</a:t>
                      </a:r>
                      <a:endParaRPr lang="ru-RU" sz="110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414393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Романс</a:t>
                      </a: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Светская вокальная музыка</a:t>
                      </a:r>
                      <a:endParaRPr lang="ru-RU" sz="11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</a:p>
                  </a:txBody>
                  <a:tcPr/>
                </a:tc>
              </a:tr>
              <a:tr h="940049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Прелюдия</a:t>
                      </a: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Вид искусства, в котором образ создается посредством ритмичных движений человеческого тела</a:t>
                      </a:r>
                      <a:endParaRPr lang="ru-RU" sz="110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</a:p>
                  </a:txBody>
                  <a:tcPr/>
                </a:tc>
              </a:tr>
              <a:tr h="940049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Ноктюрн</a:t>
                      </a: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Развитие в музыке, в котором составляется план сначала, по которому исполняется песня</a:t>
                      </a:r>
                      <a:endParaRPr lang="ru-RU" sz="110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</a:p>
                  </a:txBody>
                  <a:tcPr/>
                </a:tc>
              </a:tr>
              <a:tr h="626699"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исполнительское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Светская инструментальная музыка лирического содержания</a:t>
                      </a:r>
                      <a:endParaRPr lang="ru-RU" sz="11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3143240" y="571480"/>
            <a:ext cx="1643074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857488" y="571480"/>
            <a:ext cx="1928826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000364" y="1214422"/>
            <a:ext cx="178595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428992" y="2357430"/>
            <a:ext cx="128588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786182" y="2786058"/>
            <a:ext cx="135732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143240" y="2357430"/>
            <a:ext cx="1714512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786050" y="3643314"/>
            <a:ext cx="2071702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714612" y="4214818"/>
            <a:ext cx="25717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2857488" y="3714752"/>
            <a:ext cx="2143140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143240" y="5643578"/>
            <a:ext cx="1714512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3428992" y="6072206"/>
            <a:ext cx="1714512" cy="785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:\96085075_1264892454_CCF3E7FBEAE0203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28604"/>
            <a:ext cx="4352925" cy="541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596" y="642918"/>
            <a:ext cx="378629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ЛЮДВИГ ВАН БЕТХОВЕН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1770-1827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:\96085075_1264892454_CCF3E7FBEAE0203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71480"/>
            <a:ext cx="3681421" cy="496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14348" y="1142984"/>
            <a:ext cx="3786293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ЛЮДВИГ ВАН БЕТХОВЕН.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УВЕРТЮРА «ЭГМОНТ»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:\96085075_1264892454_CCF3E7FBEAE0203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642918"/>
            <a:ext cx="392909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ИОГАНН СЕЮАСТЬЯН БАХ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1685-1750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857232"/>
            <a:ext cx="3838575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:\96085075_1264892454_CCF3E7FBEAE0203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642918"/>
            <a:ext cx="392909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ИОГАНН СЕЮАСТЬЯН БАХ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ФУГА РЕ- МИНОР</a:t>
            </a:r>
          </a:p>
          <a:p>
            <a:pPr algn="ctr"/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500042"/>
            <a:ext cx="379971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:\96085075_1264892454_CCF3E7FBEAE0203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1.	Совокупность приёмов и признаков, характеризующих искусство определённого времени и направления или индивидуальная манера художника, композитора в отношении идейного содержания и художественной формы.</a:t>
            </a:r>
          </a:p>
          <a:p>
            <a:r>
              <a:rPr lang="ru-RU" dirty="0" smtClean="0"/>
              <a:t>2.	Совокупность приёмов использования средств языка, характерная для какого – либо писателя или литературного произведения, направления, жанра.</a:t>
            </a:r>
          </a:p>
          <a:p>
            <a:r>
              <a:rPr lang="ru-RU" dirty="0" smtClean="0"/>
              <a:t>3.	Манера вести себя, говорить, одеваться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0"/>
            <a:ext cx="21980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СТИЛЬ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564</Words>
  <PresentationFormat>Экран (4:3)</PresentationFormat>
  <Paragraphs>148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МБОУ «Чернская СОШ №1»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«Чернская СОШ №1»</dc:title>
  <cp:lastModifiedBy>Admin</cp:lastModifiedBy>
  <cp:revision>34</cp:revision>
  <dcterms:modified xsi:type="dcterms:W3CDTF">2014-03-05T19:16:07Z</dcterms:modified>
</cp:coreProperties>
</file>