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17" r:id="rId3"/>
    <p:sldId id="266" r:id="rId4"/>
    <p:sldId id="260" r:id="rId5"/>
    <p:sldId id="261" r:id="rId6"/>
    <p:sldId id="263" r:id="rId7"/>
    <p:sldId id="257" r:id="rId8"/>
    <p:sldId id="267" r:id="rId9"/>
    <p:sldId id="284" r:id="rId10"/>
    <p:sldId id="287" r:id="rId11"/>
    <p:sldId id="286" r:id="rId12"/>
    <p:sldId id="274" r:id="rId13"/>
    <p:sldId id="290" r:id="rId14"/>
    <p:sldId id="291" r:id="rId15"/>
    <p:sldId id="280" r:id="rId16"/>
    <p:sldId id="285" r:id="rId17"/>
    <p:sldId id="268" r:id="rId18"/>
    <p:sldId id="292" r:id="rId19"/>
    <p:sldId id="310" r:id="rId20"/>
    <p:sldId id="312" r:id="rId21"/>
    <p:sldId id="311" r:id="rId22"/>
    <p:sldId id="307" r:id="rId23"/>
    <p:sldId id="31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FD6692-10EF-4C97-BFDC-8F60851FB3F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31D033-5CBB-4A25-8E75-DFFE36CCC14A}">
      <dgm:prSet/>
      <dgm:spPr/>
      <dgm:t>
        <a:bodyPr/>
        <a:lstStyle/>
        <a:p>
          <a:r>
            <a:rPr kumimoji="0" lang="ru-RU" b="0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Урок</a:t>
          </a:r>
          <a:r>
            <a:rPr kumimoji="0" lang="ru-RU" b="0" i="0" u="none" strike="noStrike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 - игра</a:t>
          </a:r>
          <a:endParaRPr lang="ru-RU" dirty="0">
            <a:solidFill>
              <a:schemeClr val="bg1"/>
            </a:solidFill>
          </a:endParaRPr>
        </a:p>
      </dgm:t>
    </dgm:pt>
    <dgm:pt modelId="{CAFEC86F-F76D-4E3A-92F1-0E3020B89508}" type="parTrans" cxnId="{0161FB67-23A9-44CD-AB14-25B3A8FEE12A}">
      <dgm:prSet/>
      <dgm:spPr/>
      <dgm:t>
        <a:bodyPr/>
        <a:lstStyle/>
        <a:p>
          <a:endParaRPr lang="ru-RU"/>
        </a:p>
      </dgm:t>
    </dgm:pt>
    <dgm:pt modelId="{F3F5A889-DB7D-4E84-A672-98B4D0837BF7}" type="sibTrans" cxnId="{0161FB67-23A9-44CD-AB14-25B3A8FEE12A}">
      <dgm:prSet/>
      <dgm:spPr/>
      <dgm:t>
        <a:bodyPr/>
        <a:lstStyle/>
        <a:p>
          <a:endParaRPr lang="ru-RU"/>
        </a:p>
      </dgm:t>
    </dgm:pt>
    <dgm:pt modelId="{DF563F93-4A6A-4071-8A70-0308D350AF0E}" type="pres">
      <dgm:prSet presAssocID="{9FFD6692-10EF-4C97-BFDC-8F60851FB3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E8F696-5ECC-45CC-B6C1-0585DC80569C}" type="pres">
      <dgm:prSet presAssocID="{9FFD6692-10EF-4C97-BFDC-8F60851FB3FA}" presName="dummy" presStyleCnt="0"/>
      <dgm:spPr/>
    </dgm:pt>
    <dgm:pt modelId="{12FB7B4F-197B-4654-85D5-5C774CB6E272}" type="pres">
      <dgm:prSet presAssocID="{9FFD6692-10EF-4C97-BFDC-8F60851FB3FA}" presName="linH" presStyleCnt="0"/>
      <dgm:spPr/>
    </dgm:pt>
    <dgm:pt modelId="{A67DAF08-3E41-4253-8466-90D05C37C35E}" type="pres">
      <dgm:prSet presAssocID="{9FFD6692-10EF-4C97-BFDC-8F60851FB3FA}" presName="padding1" presStyleCnt="0"/>
      <dgm:spPr/>
    </dgm:pt>
    <dgm:pt modelId="{23E2F5B4-7F41-415F-8E40-9FFAD62A2AFD}" type="pres">
      <dgm:prSet presAssocID="{A831D033-5CBB-4A25-8E75-DFFE36CCC14A}" presName="linV" presStyleCnt="0"/>
      <dgm:spPr/>
    </dgm:pt>
    <dgm:pt modelId="{2BED0D33-04C4-48E9-A104-031556390CD4}" type="pres">
      <dgm:prSet presAssocID="{A831D033-5CBB-4A25-8E75-DFFE36CCC14A}" presName="spVertical1" presStyleCnt="0"/>
      <dgm:spPr/>
    </dgm:pt>
    <dgm:pt modelId="{23E196C2-E5DA-4A4A-A6F2-B642ED8C323E}" type="pres">
      <dgm:prSet presAssocID="{A831D033-5CBB-4A25-8E75-DFFE36CCC14A}" presName="parTx" presStyleLbl="revTx" presStyleIdx="0" presStyleCnt="1" custLinFactNeighborX="-33466" custLinFactNeighborY="296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4976E-771C-4B06-894B-F40986A16BAC}" type="pres">
      <dgm:prSet presAssocID="{A831D033-5CBB-4A25-8E75-DFFE36CCC14A}" presName="spVertical2" presStyleCnt="0"/>
      <dgm:spPr/>
    </dgm:pt>
    <dgm:pt modelId="{B6DA344C-4AD2-4E2A-9953-3A1362907081}" type="pres">
      <dgm:prSet presAssocID="{A831D033-5CBB-4A25-8E75-DFFE36CCC14A}" presName="spVertical3" presStyleCnt="0"/>
      <dgm:spPr/>
    </dgm:pt>
    <dgm:pt modelId="{B35BA20A-8BA0-4A21-8452-58E009EB4A06}" type="pres">
      <dgm:prSet presAssocID="{9FFD6692-10EF-4C97-BFDC-8F60851FB3FA}" presName="padding2" presStyleCnt="0"/>
      <dgm:spPr/>
    </dgm:pt>
    <dgm:pt modelId="{C3FB5423-6243-4E83-9901-8A2DF462550A}" type="pres">
      <dgm:prSet presAssocID="{9FFD6692-10EF-4C97-BFDC-8F60851FB3FA}" presName="negArrow" presStyleCnt="0"/>
      <dgm:spPr/>
    </dgm:pt>
    <dgm:pt modelId="{96E24D59-EEAA-4F6C-AC89-E9AC579A8AA1}" type="pres">
      <dgm:prSet presAssocID="{9FFD6692-10EF-4C97-BFDC-8F60851FB3FA}" presName="backgroundArrow" presStyleLbl="node1" presStyleIdx="0" presStyleCnt="1" custLinFactX="-32257" custLinFactNeighborX="-100000" custLinFactNeighborY="-19558"/>
      <dgm:spPr/>
      <dgm:t>
        <a:bodyPr/>
        <a:lstStyle/>
        <a:p>
          <a:endParaRPr lang="ru-RU"/>
        </a:p>
      </dgm:t>
    </dgm:pt>
  </dgm:ptLst>
  <dgm:cxnLst>
    <dgm:cxn modelId="{1B768DE5-4518-45C9-9E72-5A312A8E5003}" type="presOf" srcId="{A831D033-5CBB-4A25-8E75-DFFE36CCC14A}" destId="{23E196C2-E5DA-4A4A-A6F2-B642ED8C323E}" srcOrd="0" destOrd="0" presId="urn:microsoft.com/office/officeart/2005/8/layout/hProcess3"/>
    <dgm:cxn modelId="{0161FB67-23A9-44CD-AB14-25B3A8FEE12A}" srcId="{9FFD6692-10EF-4C97-BFDC-8F60851FB3FA}" destId="{A831D033-5CBB-4A25-8E75-DFFE36CCC14A}" srcOrd="0" destOrd="0" parTransId="{CAFEC86F-F76D-4E3A-92F1-0E3020B89508}" sibTransId="{F3F5A889-DB7D-4E84-A672-98B4D0837BF7}"/>
    <dgm:cxn modelId="{801A1061-DDC0-4621-9790-2DF6295E0643}" type="presOf" srcId="{9FFD6692-10EF-4C97-BFDC-8F60851FB3FA}" destId="{DF563F93-4A6A-4071-8A70-0308D350AF0E}" srcOrd="0" destOrd="0" presId="urn:microsoft.com/office/officeart/2005/8/layout/hProcess3"/>
    <dgm:cxn modelId="{7FB6D1DA-F1AE-4AE2-BBFA-87C7285714E3}" type="presParOf" srcId="{DF563F93-4A6A-4071-8A70-0308D350AF0E}" destId="{EEE8F696-5ECC-45CC-B6C1-0585DC80569C}" srcOrd="0" destOrd="0" presId="urn:microsoft.com/office/officeart/2005/8/layout/hProcess3"/>
    <dgm:cxn modelId="{E2A19CCF-E605-4B2C-ACC4-6D518A82ADD2}" type="presParOf" srcId="{DF563F93-4A6A-4071-8A70-0308D350AF0E}" destId="{12FB7B4F-197B-4654-85D5-5C774CB6E272}" srcOrd="1" destOrd="0" presId="urn:microsoft.com/office/officeart/2005/8/layout/hProcess3"/>
    <dgm:cxn modelId="{24D504A3-6A7B-449D-AE28-7126F2493BE9}" type="presParOf" srcId="{12FB7B4F-197B-4654-85D5-5C774CB6E272}" destId="{A67DAF08-3E41-4253-8466-90D05C37C35E}" srcOrd="0" destOrd="0" presId="urn:microsoft.com/office/officeart/2005/8/layout/hProcess3"/>
    <dgm:cxn modelId="{515D558C-380A-4B61-9A93-37123AADF684}" type="presParOf" srcId="{12FB7B4F-197B-4654-85D5-5C774CB6E272}" destId="{23E2F5B4-7F41-415F-8E40-9FFAD62A2AFD}" srcOrd="1" destOrd="0" presId="urn:microsoft.com/office/officeart/2005/8/layout/hProcess3"/>
    <dgm:cxn modelId="{1732B422-679D-4E23-8A70-7F12AE4D448F}" type="presParOf" srcId="{23E2F5B4-7F41-415F-8E40-9FFAD62A2AFD}" destId="{2BED0D33-04C4-48E9-A104-031556390CD4}" srcOrd="0" destOrd="0" presId="urn:microsoft.com/office/officeart/2005/8/layout/hProcess3"/>
    <dgm:cxn modelId="{2D6F464D-9803-4103-917D-F1679A5293FA}" type="presParOf" srcId="{23E2F5B4-7F41-415F-8E40-9FFAD62A2AFD}" destId="{23E196C2-E5DA-4A4A-A6F2-B642ED8C323E}" srcOrd="1" destOrd="0" presId="urn:microsoft.com/office/officeart/2005/8/layout/hProcess3"/>
    <dgm:cxn modelId="{6F9A300F-7F34-46E2-B183-D399985C43C6}" type="presParOf" srcId="{23E2F5B4-7F41-415F-8E40-9FFAD62A2AFD}" destId="{5E44976E-771C-4B06-894B-F40986A16BAC}" srcOrd="2" destOrd="0" presId="urn:microsoft.com/office/officeart/2005/8/layout/hProcess3"/>
    <dgm:cxn modelId="{8B24E32C-4919-41E8-B5A3-AD5ABF882349}" type="presParOf" srcId="{23E2F5B4-7F41-415F-8E40-9FFAD62A2AFD}" destId="{B6DA344C-4AD2-4E2A-9953-3A1362907081}" srcOrd="3" destOrd="0" presId="urn:microsoft.com/office/officeart/2005/8/layout/hProcess3"/>
    <dgm:cxn modelId="{74D9EFBE-D551-4F7D-BF69-ABBC6E86A2B3}" type="presParOf" srcId="{12FB7B4F-197B-4654-85D5-5C774CB6E272}" destId="{B35BA20A-8BA0-4A21-8452-58E009EB4A06}" srcOrd="2" destOrd="0" presId="urn:microsoft.com/office/officeart/2005/8/layout/hProcess3"/>
    <dgm:cxn modelId="{EE78B579-B402-43A0-B60D-AC3CF05CFA04}" type="presParOf" srcId="{12FB7B4F-197B-4654-85D5-5C774CB6E272}" destId="{C3FB5423-6243-4E83-9901-8A2DF462550A}" srcOrd="3" destOrd="0" presId="urn:microsoft.com/office/officeart/2005/8/layout/hProcess3"/>
    <dgm:cxn modelId="{B0D0A9AF-52CE-49F3-9B85-EC3228CB4984}" type="presParOf" srcId="{12FB7B4F-197B-4654-85D5-5C774CB6E272}" destId="{96E24D59-EEAA-4F6C-AC89-E9AC579A8AA1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E24D59-EEAA-4F6C-AC89-E9AC579A8AA1}">
      <dsp:nvSpPr>
        <dsp:cNvPr id="0" name=""/>
        <dsp:cNvSpPr/>
      </dsp:nvSpPr>
      <dsp:spPr>
        <a:xfrm>
          <a:off x="0" y="0"/>
          <a:ext cx="2214578" cy="1512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196C2-E5DA-4A4A-A6F2-B642ED8C323E}">
      <dsp:nvSpPr>
        <dsp:cNvPr id="0" name=""/>
        <dsp:cNvSpPr/>
      </dsp:nvSpPr>
      <dsp:spPr>
        <a:xfrm>
          <a:off x="0" y="500066"/>
          <a:ext cx="1814483" cy="7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3360" rIns="0" bIns="21336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Урок</a:t>
          </a:r>
          <a:r>
            <a:rPr kumimoji="0" lang="ru-RU" sz="21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 - игра</a:t>
          </a:r>
          <a:endParaRPr lang="ru-RU" sz="2100" kern="1200" dirty="0">
            <a:solidFill>
              <a:schemeClr val="bg1"/>
            </a:solidFill>
          </a:endParaRPr>
        </a:p>
      </dsp:txBody>
      <dsp:txXfrm>
        <a:off x="0" y="500066"/>
        <a:ext cx="1814483" cy="75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AA596-9684-471D-8301-F912F048DAEF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182E4-021E-4F88-9384-CF27E549F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82E4-021E-4F88-9384-CF27E549FCF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82E4-021E-4F88-9384-CF27E549FCF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8DEE-2713-4F25-8EA3-8D2B5FDF5E47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0091F-04A9-471D-AA61-84D94A4E5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8DEE-2713-4F25-8EA3-8D2B5FDF5E47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0091F-04A9-471D-AA61-84D94A4E5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8DEE-2713-4F25-8EA3-8D2B5FDF5E47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0091F-04A9-471D-AA61-84D94A4E5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2BE2F-3419-4F68-8061-FFCB8CBFA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F6541-19E7-4215-80DE-8F32674F5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8DEE-2713-4F25-8EA3-8D2B5FDF5E47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0091F-04A9-471D-AA61-84D94A4E5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8DEE-2713-4F25-8EA3-8D2B5FDF5E47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0091F-04A9-471D-AA61-84D94A4E5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8DEE-2713-4F25-8EA3-8D2B5FDF5E47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0091F-04A9-471D-AA61-84D94A4E5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8DEE-2713-4F25-8EA3-8D2B5FDF5E47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0091F-04A9-471D-AA61-84D94A4E5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8DEE-2713-4F25-8EA3-8D2B5FDF5E47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0091F-04A9-471D-AA61-84D94A4E5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8DEE-2713-4F25-8EA3-8D2B5FDF5E47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0091F-04A9-471D-AA61-84D94A4E5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8DEE-2713-4F25-8EA3-8D2B5FDF5E47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0091F-04A9-471D-AA61-84D94A4E5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8DEE-2713-4F25-8EA3-8D2B5FDF5E47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0091F-04A9-471D-AA61-84D94A4E5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8DEE-2713-4F25-8EA3-8D2B5FDF5E47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0091F-04A9-471D-AA61-84D94A4E5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01120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01120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3645024"/>
            <a:ext cx="735650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Ахиджанова</a:t>
            </a:r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 Л.К.</a:t>
            </a:r>
          </a:p>
          <a:p>
            <a:pPr algn="ctr"/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у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читель математики</a:t>
            </a:r>
          </a:p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МБОУ СОШ №19 Кавказский район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Oval 7" descr="Рисунок1"/>
          <p:cNvSpPr>
            <a:spLocks noChangeArrowheads="1"/>
          </p:cNvSpPr>
          <p:nvPr/>
        </p:nvSpPr>
        <p:spPr bwMode="auto">
          <a:xfrm>
            <a:off x="214282" y="0"/>
            <a:ext cx="3852893" cy="3386160"/>
          </a:xfrm>
          <a:prstGeom prst="ellipse">
            <a:avLst/>
          </a:prstGeom>
          <a:blipFill dpi="0" rotWithShape="1">
            <a:blip r:embed="rId2" cstate="screen"/>
            <a:srcRect/>
            <a:stretch>
              <a:fillRect r="-18033"/>
            </a:stretch>
          </a:blipFill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" name="Oval 7" descr="Рисунок1"/>
          <p:cNvSpPr>
            <a:spLocks noChangeArrowheads="1"/>
          </p:cNvSpPr>
          <p:nvPr/>
        </p:nvSpPr>
        <p:spPr bwMode="auto">
          <a:xfrm>
            <a:off x="179512" y="0"/>
            <a:ext cx="3852893" cy="3386160"/>
          </a:xfrm>
          <a:prstGeom prst="ellipse">
            <a:avLst/>
          </a:prstGeom>
          <a:blipFill dpi="0" rotWithShape="1">
            <a:blip r:embed="rId2" cstate="screen"/>
            <a:srcRect/>
            <a:stretch>
              <a:fillRect r="-18033"/>
            </a:stretch>
          </a:blipFill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1188" cy="909638"/>
          </a:xfrm>
        </p:spPr>
        <p:txBody>
          <a:bodyPr lIns="90000" tIns="46800" rIns="90000" bIns="46800" anchorCtr="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mtClean="0"/>
              <a:t>Разноуровневое обучение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1163" y="1409700"/>
            <a:ext cx="8229600" cy="4530725"/>
          </a:xfrm>
        </p:spPr>
        <p:txBody>
          <a:bodyPr lIns="90000" tIns="46800" rIns="90000" bIns="46800">
            <a:normAutofit lnSpcReduction="10000"/>
          </a:bodyPr>
          <a:lstStyle/>
          <a:p>
            <a:pPr marL="341313" indent="-341313" eaLnBrk="1" hangingPunct="1">
              <a:lnSpc>
                <a:spcPct val="90000"/>
              </a:lnSpc>
              <a:buClr>
                <a:srgbClr val="86D1EC"/>
              </a:buClr>
              <a:buSzPct val="90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dirty="0" smtClean="0"/>
              <a:t>Овладение учебным материалом на разном уровне, но не ниже базового;</a:t>
            </a:r>
          </a:p>
          <a:p>
            <a:pPr marL="341313" indent="-341313" eaLnBrk="1" hangingPunct="1">
              <a:lnSpc>
                <a:spcPct val="90000"/>
              </a:lnSpc>
              <a:buClr>
                <a:srgbClr val="86D1EC"/>
              </a:buClr>
              <a:buSzPct val="90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dirty="0" smtClean="0"/>
              <a:t>Учет способностей и</a:t>
            </a:r>
          </a:p>
          <a:p>
            <a:pPr marL="341313" indent="-341313" eaLnBrk="1" hangingPunct="1">
              <a:lnSpc>
                <a:spcPct val="90000"/>
              </a:lnSpc>
              <a:buClr>
                <a:srgbClr val="86D1EC"/>
              </a:buClr>
              <a:buSzPct val="90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dirty="0" smtClean="0"/>
              <a:t> индивидуальных </a:t>
            </a:r>
          </a:p>
          <a:p>
            <a:pPr marL="341313" indent="-341313" eaLnBrk="1" hangingPunct="1">
              <a:lnSpc>
                <a:spcPct val="90000"/>
              </a:lnSpc>
              <a:buClr>
                <a:srgbClr val="86D1EC"/>
              </a:buClr>
              <a:buSzPct val="90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dirty="0" smtClean="0"/>
              <a:t>особенностей личности</a:t>
            </a:r>
          </a:p>
          <a:p>
            <a:pPr marL="341313" indent="-341313" eaLnBrk="1" hangingPunct="1">
              <a:lnSpc>
                <a:spcPct val="90000"/>
              </a:lnSpc>
              <a:buClr>
                <a:srgbClr val="86D1EC"/>
              </a:buClr>
              <a:buSzPct val="90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dirty="0" smtClean="0"/>
              <a:t> каждого ученика;</a:t>
            </a:r>
          </a:p>
          <a:p>
            <a:pPr marL="341313" indent="-341313" eaLnBrk="1" hangingPunct="1">
              <a:lnSpc>
                <a:spcPct val="90000"/>
              </a:lnSpc>
              <a:buClr>
                <a:srgbClr val="86D1EC"/>
              </a:buClr>
              <a:buSzPct val="90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dirty="0" smtClean="0"/>
              <a:t>Учет усилий ребенка </a:t>
            </a:r>
          </a:p>
          <a:p>
            <a:pPr marL="341313" indent="-341313" eaLnBrk="1" hangingPunct="1">
              <a:lnSpc>
                <a:spcPct val="90000"/>
              </a:lnSpc>
              <a:buClr>
                <a:srgbClr val="86D1EC"/>
              </a:buClr>
              <a:buSzPct val="9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dirty="0" smtClean="0"/>
              <a:t>   по овладению </a:t>
            </a:r>
          </a:p>
          <a:p>
            <a:pPr marL="341313" indent="-341313" eaLnBrk="1" hangingPunct="1">
              <a:lnSpc>
                <a:spcPct val="90000"/>
              </a:lnSpc>
              <a:buClr>
                <a:srgbClr val="86D1EC"/>
              </a:buClr>
              <a:buSzPct val="9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dirty="0" smtClean="0"/>
              <a:t>   знаниями  и умениями</a:t>
            </a:r>
          </a:p>
        </p:txBody>
      </p:sp>
      <p:pic>
        <p:nvPicPr>
          <p:cNvPr id="4" name="Picture 5" descr="Фото00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56212" y="2681288"/>
            <a:ext cx="3887788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231188" cy="1044575"/>
          </a:xfrm>
        </p:spPr>
        <p:txBody>
          <a:bodyPr lIns="90000" tIns="46800" rIns="90000" bIns="46800" anchorCtr="0"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dirty="0" smtClean="0"/>
              <a:t>Личностно-ориентированное обучение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560" y="908720"/>
            <a:ext cx="7516812" cy="582613"/>
          </a:xfrm>
        </p:spPr>
        <p:txBody>
          <a:bodyPr lIns="90000" tIns="46800" rIns="90000" bIns="46800"/>
          <a:lstStyle/>
          <a:p>
            <a:pPr marL="341313" indent="-341313">
              <a:buClr>
                <a:srgbClr val="86D1EC"/>
              </a:buClr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dirty="0" smtClean="0"/>
              <a:t>Развитие личности ребенка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1560" y="1556792"/>
            <a:ext cx="641985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41313" indent="-341313">
              <a:spcBef>
                <a:spcPts val="800"/>
              </a:spcBef>
              <a:buClr>
                <a:srgbClr val="86D1EC"/>
              </a:buClr>
              <a:buSzPct val="9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Самореализация учащихся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39552" y="2060848"/>
            <a:ext cx="5880100" cy="16561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41313" indent="-341313">
              <a:spcBef>
                <a:spcPts val="800"/>
              </a:spcBef>
              <a:buClr>
                <a:srgbClr val="86D1EC"/>
              </a:buClr>
              <a:buSzPct val="9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Обеспечение качественной </a:t>
            </a:r>
          </a:p>
          <a:p>
            <a: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подготовки </a:t>
            </a:r>
            <a:endParaRPr lang="ru-RU" sz="3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учащихся</a:t>
            </a:r>
            <a:endParaRPr lang="ru-RU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23528" y="3789040"/>
            <a:ext cx="6664325" cy="2448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41313" indent="-341313">
              <a:spcBef>
                <a:spcPts val="800"/>
              </a:spcBef>
              <a:buClr>
                <a:srgbClr val="86D1EC"/>
              </a:buClr>
              <a:buSzPct val="9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Формирование</a:t>
            </a:r>
          </a:p>
          <a:p>
            <a:pPr marL="341313" indent="-341313">
              <a:spcBef>
                <a:spcPts val="800"/>
              </a:spcBef>
              <a:buClr>
                <a:srgbClr val="86D1EC"/>
              </a:buClr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творческого</a:t>
            </a:r>
            <a:endParaRPr lang="ru-RU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</a:t>
            </a:r>
            <a:r>
              <a:rPr lang="ru-RU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сознания</a:t>
            </a:r>
          </a:p>
        </p:txBody>
      </p:sp>
      <p:pic>
        <p:nvPicPr>
          <p:cNvPr id="8" name="Picture 4" descr="урок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08537" y="2620962"/>
            <a:ext cx="4335463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Проблемное обучение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620688"/>
            <a:ext cx="8229600" cy="5105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Проблемное обучение – это тип развивающего обучения, в котором сочетается систематическая самостоятельная поисковая деятельность учащихся с усвоением ими готовых выводов науки.</a:t>
            </a:r>
          </a:p>
          <a:p>
            <a:pPr>
              <a:buFont typeface="Wingdings" pitchFamily="2" charset="2"/>
              <a:buNone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	</a:t>
            </a:r>
            <a:r>
              <a:rPr lang="ru-RU" sz="2000" b="1" dirty="0">
                <a:solidFill>
                  <a:srgbClr val="5C12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Этапы, </a:t>
            </a:r>
            <a:r>
              <a:rPr lang="ru-RU" sz="2000" b="1" dirty="0">
                <a:solidFill>
                  <a:srgbClr val="5C120A"/>
                </a:solidFill>
                <a:latin typeface="Times New Roman" pitchFamily="18" charset="0"/>
              </a:rPr>
              <a:t>уровни и методы проблемного обучения</a:t>
            </a:r>
          </a:p>
          <a:p>
            <a:pPr>
              <a:buFont typeface="Wingdings" pitchFamily="2" charset="2"/>
              <a:buNone/>
            </a:pPr>
            <a:r>
              <a:rPr lang="ru-RU" sz="2000" b="1" dirty="0">
                <a:latin typeface="Times New Roman" pitchFamily="18" charset="0"/>
              </a:rPr>
              <a:t>		Подготовка к восприятию проблемы.</a:t>
            </a:r>
          </a:p>
          <a:p>
            <a:pPr>
              <a:buFont typeface="Wingdings" pitchFamily="2" charset="2"/>
              <a:buNone/>
            </a:pPr>
            <a:r>
              <a:rPr lang="ru-RU" sz="2000" b="1" dirty="0">
                <a:latin typeface="Times New Roman" pitchFamily="18" charset="0"/>
              </a:rPr>
              <a:t>		Создание </a:t>
            </a:r>
            <a:r>
              <a:rPr lang="ru-RU" sz="2000" b="1" dirty="0" smtClean="0">
                <a:latin typeface="Times New Roman" pitchFamily="18" charset="0"/>
              </a:rPr>
              <a:t>проблемной </a:t>
            </a:r>
            <a:r>
              <a:rPr lang="ru-RU" sz="2000" b="1" dirty="0">
                <a:latin typeface="Times New Roman" pitchFamily="18" charset="0"/>
              </a:rPr>
              <a:t>ситуации.</a:t>
            </a:r>
          </a:p>
          <a:p>
            <a:pPr>
              <a:buFont typeface="Wingdings" pitchFamily="2" charset="2"/>
              <a:buNone/>
            </a:pPr>
            <a:r>
              <a:rPr lang="ru-RU" sz="2000" b="1" dirty="0">
                <a:latin typeface="Times New Roman" pitchFamily="18" charset="0"/>
              </a:rPr>
              <a:t>		Формулирование проблемы.</a:t>
            </a:r>
          </a:p>
          <a:p>
            <a:pPr>
              <a:buFont typeface="Wingdings" pitchFamily="2" charset="2"/>
              <a:buNone/>
            </a:pPr>
            <a:r>
              <a:rPr lang="ru-RU" sz="2000" b="1" dirty="0">
                <a:latin typeface="Times New Roman" pitchFamily="18" charset="0"/>
              </a:rPr>
              <a:t>		Процесс решения проблемы.</a:t>
            </a:r>
          </a:p>
          <a:p>
            <a:pPr>
              <a:buFont typeface="Wingdings" pitchFamily="2" charset="2"/>
              <a:buNone/>
            </a:pPr>
            <a:r>
              <a:rPr lang="ru-RU" sz="2000" b="1" dirty="0">
                <a:latin typeface="Times New Roman" pitchFamily="18" charset="0"/>
              </a:rPr>
              <a:t>		Доказательство </a:t>
            </a:r>
            <a:r>
              <a:rPr lang="ru-RU" sz="2000" b="1" dirty="0" smtClean="0">
                <a:latin typeface="Times New Roman" pitchFamily="18" charset="0"/>
              </a:rPr>
              <a:t>правильности</a:t>
            </a:r>
          </a:p>
          <a:p>
            <a:pPr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</a:rPr>
              <a:t>               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избранного решения.</a:t>
            </a:r>
          </a:p>
          <a:p>
            <a:pPr>
              <a:buFont typeface="Wingdings" pitchFamily="2" charset="2"/>
              <a:buNone/>
            </a:pPr>
            <a:endParaRPr lang="ru-RU" sz="2400" dirty="0"/>
          </a:p>
        </p:txBody>
      </p:sp>
      <p:pic>
        <p:nvPicPr>
          <p:cNvPr id="4" name="Picture 9" descr="Фото00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58286" y="2780928"/>
            <a:ext cx="4185715" cy="407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27025"/>
            <a:ext cx="8231188" cy="1044575"/>
          </a:xfrm>
        </p:spPr>
        <p:txBody>
          <a:bodyPr lIns="90000" tIns="46800" rIns="90000" bIns="46800" anchorCtr="0"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smtClean="0"/>
              <a:t>Применение тестирования в системе работы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1188" cy="4532313"/>
          </a:xfrm>
        </p:spPr>
        <p:txBody>
          <a:bodyPr lIns="90000" tIns="46800" rIns="90000" bIns="46800">
            <a:normAutofit/>
          </a:bodyPr>
          <a:lstStyle/>
          <a:p>
            <a:pPr marL="341313" indent="-341313">
              <a:lnSpc>
                <a:spcPct val="90000"/>
              </a:lnSpc>
              <a:buClr>
                <a:srgbClr val="86D1EC"/>
              </a:buClr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dirty="0" smtClean="0"/>
              <a:t>Блочно-поурочное планирование</a:t>
            </a:r>
          </a:p>
          <a:p>
            <a:pPr marL="341313" indent="-341313">
              <a:lnSpc>
                <a:spcPct val="90000"/>
              </a:lnSpc>
              <a:buClr>
                <a:srgbClr val="86D1EC"/>
              </a:buClr>
              <a:buSzPct val="9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dirty="0" smtClean="0"/>
              <a:t> в старшей школе, сопровождающееся системой тематических тестовых работ</a:t>
            </a:r>
          </a:p>
          <a:p>
            <a:pPr marL="341313" indent="-341313">
              <a:lnSpc>
                <a:spcPct val="90000"/>
              </a:lnSpc>
              <a:buClr>
                <a:srgbClr val="86D1EC"/>
              </a:buClr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dirty="0" smtClean="0"/>
              <a:t>Система тестовых работ по</a:t>
            </a:r>
          </a:p>
          <a:p>
            <a:pPr marL="341313" indent="-341313" eaLnBrk="1" hangingPunct="1">
              <a:lnSpc>
                <a:spcPct val="90000"/>
              </a:lnSpc>
              <a:buClr>
                <a:srgbClr val="86D1EC"/>
              </a:buClr>
              <a:buSzPct val="9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dirty="0" smtClean="0"/>
              <a:t> повторению курса алгебры</a:t>
            </a:r>
          </a:p>
          <a:p>
            <a:pPr marL="341313" indent="-341313" eaLnBrk="1" hangingPunct="1">
              <a:lnSpc>
                <a:spcPct val="90000"/>
              </a:lnSpc>
              <a:buClr>
                <a:srgbClr val="86D1EC"/>
              </a:buClr>
              <a:buSzPct val="9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dirty="0" smtClean="0"/>
              <a:t> и начал анализа старшей</a:t>
            </a:r>
          </a:p>
          <a:p>
            <a:pPr marL="341313" indent="-341313" eaLnBrk="1" hangingPunct="1">
              <a:lnSpc>
                <a:spcPct val="90000"/>
              </a:lnSpc>
              <a:buClr>
                <a:srgbClr val="86D1EC"/>
              </a:buClr>
              <a:buSzPct val="9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dirty="0" smtClean="0"/>
              <a:t> школы</a:t>
            </a:r>
          </a:p>
          <a:p>
            <a:pPr marL="341313" indent="-341313">
              <a:lnSpc>
                <a:spcPct val="90000"/>
              </a:lnSpc>
              <a:buClr>
                <a:srgbClr val="86D1EC"/>
              </a:buClr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dirty="0" smtClean="0"/>
              <a:t>Тренировочные и</a:t>
            </a:r>
          </a:p>
          <a:p>
            <a:pPr marL="341313" indent="-341313">
              <a:lnSpc>
                <a:spcPct val="90000"/>
              </a:lnSpc>
              <a:buClr>
                <a:srgbClr val="86D1EC"/>
              </a:buClr>
              <a:buSzPct val="9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dirty="0" smtClean="0"/>
              <a:t> тематические тестовые работы по блокам ГИА  в 9 классе</a:t>
            </a:r>
          </a:p>
        </p:txBody>
      </p:sp>
      <p:pic>
        <p:nvPicPr>
          <p:cNvPr id="4" name="Picture 3" descr="Изображение 0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725" y="2636837"/>
            <a:ext cx="3851275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Один из видов педагогической технологии – МОДУЛЬНАЯ.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0768"/>
            <a:ext cx="8604250" cy="551723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u="sng" dirty="0" smtClean="0">
                <a:solidFill>
                  <a:schemeClr val="hlink"/>
                </a:solidFill>
                <a:latin typeface="Monotype Corsiva" pitchFamily="66" charset="0"/>
              </a:rPr>
              <a:t>Суть модульной технологии</a:t>
            </a:r>
            <a:r>
              <a:rPr lang="ru-RU" sz="2400" dirty="0" smtClean="0">
                <a:latin typeface="Monotype Corsiva" pitchFamily="66" charset="0"/>
              </a:rPr>
              <a:t> –  </a:t>
            </a:r>
            <a:r>
              <a:rPr lang="ru-RU" sz="2400" b="1" dirty="0" smtClean="0">
                <a:latin typeface="Monotype Corsiva" pitchFamily="66" charset="0"/>
              </a:rPr>
              <a:t>учить детей самостоятельно учиться.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u="sng" dirty="0" smtClean="0">
                <a:solidFill>
                  <a:schemeClr val="hlink"/>
                </a:solidFill>
                <a:latin typeface="Monotype Corsiva" pitchFamily="66" charset="0"/>
              </a:rPr>
              <a:t>Перспективность модульного обучения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Monotype Corsiva" pitchFamily="66" charset="0"/>
              </a:rPr>
              <a:t>характеризуется опережающим изучение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Monotype Corsiva" pitchFamily="66" charset="0"/>
              </a:rPr>
              <a:t>теоретического материала укрупненными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Monotype Corsiva" pitchFamily="66" charset="0"/>
              </a:rPr>
              <a:t>блоками-модулями, алгоритмизацией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Monotype Corsiva" pitchFamily="66" charset="0"/>
              </a:rPr>
              <a:t>учебной деятельности,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Monotype Corsiva" pitchFamily="66" charset="0"/>
              </a:rPr>
              <a:t>завершенностью 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Monotype Corsiva" pitchFamily="66" charset="0"/>
              </a:rPr>
              <a:t>согласованностью циклов познания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Monotype Corsiva" pitchFamily="66" charset="0"/>
              </a:rPr>
              <a:t>и других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Monotype Corsiva" pitchFamily="66" charset="0"/>
              </a:rPr>
              <a:t>циклов деятельности. 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Picture 1" descr="Изображение 00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89525" y="3356993"/>
            <a:ext cx="4054475" cy="350100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hans.ucoz.org/analit-spravka/4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3277986" cy="4214818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5" name="Рисунок 16" descr="http://shans.ucoz.org/analit-spravka/4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57200"/>
            <a:ext cx="2066925" cy="2447925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286116" y="1"/>
            <a:ext cx="5610831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Конвенции о правах ребенка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подчеркивается, что современное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Образование  должно стать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здоровьесберегающим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В законе  «Об образовании»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сохранение  и укрепление здоровья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детей выделено в приоритетную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задачу.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4071942"/>
            <a:ext cx="928812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ормы реализации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технологий: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занятия с использованием профилактических методик;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занятия с чередованием высокой и низкой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двигательной и умственной  активности;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включаю в уроки физкультминутки, гимнастику для глаз.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6588125" y="2565400"/>
            <a:ext cx="1944688" cy="863600"/>
          </a:xfrm>
          <a:prstGeom prst="snip2DiagRect">
            <a:avLst/>
          </a:prstGeom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100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</a:rPr>
              <a:t>Мастер-классы</a:t>
            </a:r>
            <a:endParaRPr lang="ru-RU" b="1" dirty="0"/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>
            <a:off x="1835150" y="5229225"/>
            <a:ext cx="1944688" cy="863600"/>
          </a:xfrm>
          <a:prstGeom prst="snip2DiagRect">
            <a:avLst/>
          </a:prstGeom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</a:rPr>
              <a:t>Публикации 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</a:rPr>
              <a:t>в метод. изданиях</a:t>
            </a:r>
            <a:endParaRPr lang="ru-RU" b="1" dirty="0"/>
          </a:p>
        </p:txBody>
      </p:sp>
      <p:sp>
        <p:nvSpPr>
          <p:cNvPr id="26" name="Прямоугольник с двумя вырезанными противолежащими углами 25"/>
          <p:cNvSpPr/>
          <p:nvPr/>
        </p:nvSpPr>
        <p:spPr>
          <a:xfrm>
            <a:off x="6516688" y="4508500"/>
            <a:ext cx="1943100" cy="865188"/>
          </a:xfrm>
          <a:prstGeom prst="snip2DiagRect">
            <a:avLst/>
          </a:prstGeom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</a:rPr>
              <a:t>Семинары, форумы, конференции</a:t>
            </a:r>
            <a:endParaRPr lang="ru-RU" b="1" dirty="0"/>
          </a:p>
        </p:txBody>
      </p:sp>
      <p:sp>
        <p:nvSpPr>
          <p:cNvPr id="27" name="Прямоугольник с двумя вырезанными противолежащими углами 26"/>
          <p:cNvSpPr/>
          <p:nvPr/>
        </p:nvSpPr>
        <p:spPr>
          <a:xfrm>
            <a:off x="323850" y="1844675"/>
            <a:ext cx="1944688" cy="863600"/>
          </a:xfrm>
          <a:prstGeom prst="snip2DiagRect">
            <a:avLst/>
          </a:prstGeom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</a:rPr>
              <a:t>Районное МО</a:t>
            </a:r>
            <a:endParaRPr lang="ru-RU" b="1" dirty="0"/>
          </a:p>
        </p:txBody>
      </p:sp>
      <p:sp>
        <p:nvSpPr>
          <p:cNvPr id="28" name="Прямоугольник с двумя вырезанными противолежащими углами 27"/>
          <p:cNvSpPr/>
          <p:nvPr/>
        </p:nvSpPr>
        <p:spPr>
          <a:xfrm>
            <a:off x="900113" y="3357563"/>
            <a:ext cx="1943100" cy="863600"/>
          </a:xfrm>
          <a:prstGeom prst="snip2DiagRect">
            <a:avLst/>
          </a:prstGeom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</a:rPr>
              <a:t>Фестивали,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</a:rPr>
              <a:t>конкурсы</a:t>
            </a:r>
            <a:endParaRPr lang="ru-RU" b="1" dirty="0"/>
          </a:p>
        </p:txBody>
      </p:sp>
      <p:sp>
        <p:nvSpPr>
          <p:cNvPr id="16391" name="TextBox 29"/>
          <p:cNvSpPr txBox="1">
            <a:spLocks noChangeArrowheads="1"/>
          </p:cNvSpPr>
          <p:nvPr/>
        </p:nvSpPr>
        <p:spPr bwMode="auto">
          <a:xfrm>
            <a:off x="2484438" y="16287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4213" y="333375"/>
            <a:ext cx="7632700" cy="6477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FFFF00"/>
                </a:solidFill>
                <a:latin typeface="Century Gothic" pitchFamily="34" charset="0"/>
              </a:rPr>
              <a:t>Обеспечение непрерывности собственного профессионального развития</a:t>
            </a:r>
          </a:p>
        </p:txBody>
      </p:sp>
      <p:cxnSp>
        <p:nvCxnSpPr>
          <p:cNvPr id="40" name="Прямая со стрелкой 39"/>
          <p:cNvCxnSpPr>
            <a:stCxn id="31" idx="2"/>
            <a:endCxn id="27" idx="0"/>
          </p:cNvCxnSpPr>
          <p:nvPr/>
        </p:nvCxnSpPr>
        <p:spPr>
          <a:xfrm rot="5400000">
            <a:off x="2736851" y="512762"/>
            <a:ext cx="1295400" cy="2232025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1" idx="2"/>
            <a:endCxn id="28" idx="0"/>
          </p:cNvCxnSpPr>
          <p:nvPr/>
        </p:nvCxnSpPr>
        <p:spPr>
          <a:xfrm rot="5400000">
            <a:off x="2267744" y="1556544"/>
            <a:ext cx="2808288" cy="165735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31" idx="2"/>
            <a:endCxn id="25" idx="3"/>
          </p:cNvCxnSpPr>
          <p:nvPr/>
        </p:nvCxnSpPr>
        <p:spPr>
          <a:xfrm rot="5400000">
            <a:off x="1530351" y="2259012"/>
            <a:ext cx="4248150" cy="1692275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31" idx="2"/>
            <a:endCxn id="26" idx="3"/>
          </p:cNvCxnSpPr>
          <p:nvPr/>
        </p:nvCxnSpPr>
        <p:spPr>
          <a:xfrm rot="16200000" flipH="1">
            <a:off x="4230688" y="1250950"/>
            <a:ext cx="3527425" cy="2987675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31" idx="2"/>
            <a:endCxn id="24" idx="3"/>
          </p:cNvCxnSpPr>
          <p:nvPr/>
        </p:nvCxnSpPr>
        <p:spPr>
          <a:xfrm rot="16200000" flipH="1">
            <a:off x="5237956" y="243682"/>
            <a:ext cx="1584325" cy="305911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с двумя вырезанными противолежащими углами 54"/>
          <p:cNvSpPr/>
          <p:nvPr/>
        </p:nvSpPr>
        <p:spPr>
          <a:xfrm>
            <a:off x="4284663" y="3716338"/>
            <a:ext cx="1943100" cy="865187"/>
          </a:xfrm>
          <a:prstGeom prst="snip2DiagRect">
            <a:avLst/>
          </a:prstGeom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</a:rPr>
              <a:t>Повышение квалификации</a:t>
            </a:r>
            <a:endParaRPr lang="ru-RU" b="1" dirty="0"/>
          </a:p>
        </p:txBody>
      </p:sp>
      <p:cxnSp>
        <p:nvCxnSpPr>
          <p:cNvPr id="58" name="Прямая со стрелкой 57"/>
          <p:cNvCxnSpPr/>
          <p:nvPr/>
        </p:nvCxnSpPr>
        <p:spPr>
          <a:xfrm rot="16200000" flipH="1">
            <a:off x="3510756" y="1970882"/>
            <a:ext cx="2735263" cy="75565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750" y="404813"/>
            <a:ext cx="7704138" cy="86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002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66FF"/>
                </a:solidFill>
              </a:rPr>
              <a:t>Создание условий для приобретения обучающимися позитивного социального опыта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11560" y="1484784"/>
            <a:ext cx="3024336" cy="13681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67544" y="1700808"/>
            <a:ext cx="3240360" cy="1200329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Создание благоприятных </a:t>
            </a:r>
            <a:r>
              <a:rPr lang="ru-RU" b="1" dirty="0" err="1"/>
              <a:t>психолого</a:t>
            </a:r>
            <a:r>
              <a:rPr lang="ru-RU" b="1" dirty="0"/>
              <a:t>- педагогических условий для развития личности</a:t>
            </a:r>
          </a:p>
        </p:txBody>
      </p:sp>
      <p:sp>
        <p:nvSpPr>
          <p:cNvPr id="14345" name="TextBox 42"/>
          <p:cNvSpPr txBox="1">
            <a:spLocks noChangeArrowheads="1"/>
          </p:cNvSpPr>
          <p:nvPr/>
        </p:nvSpPr>
        <p:spPr bwMode="auto">
          <a:xfrm>
            <a:off x="5292725" y="1700213"/>
            <a:ext cx="3024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/>
              <a:t> Классные часы</a:t>
            </a:r>
          </a:p>
          <a:p>
            <a:pPr>
              <a:buFont typeface="Arial" charset="0"/>
              <a:buChar char="•"/>
            </a:pPr>
            <a:r>
              <a:rPr lang="ru-RU"/>
              <a:t> Творческие конкурсы</a:t>
            </a:r>
          </a:p>
          <a:p>
            <a:pPr>
              <a:buFont typeface="Arial" charset="0"/>
              <a:buChar char="•"/>
            </a:pPr>
            <a:r>
              <a:rPr lang="ru-RU"/>
              <a:t> Соревнования </a:t>
            </a:r>
          </a:p>
          <a:p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11560" y="2996952"/>
            <a:ext cx="3024336" cy="13681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Формирование у обучающихся нравственных смыслов и духовных ориентиров</a:t>
            </a:r>
          </a:p>
        </p:txBody>
      </p:sp>
      <p:cxnSp>
        <p:nvCxnSpPr>
          <p:cNvPr id="46" name="Прямая со стрелкой 45"/>
          <p:cNvCxnSpPr>
            <a:stCxn id="0" idx="3"/>
          </p:cNvCxnSpPr>
          <p:nvPr/>
        </p:nvCxnSpPr>
        <p:spPr>
          <a:xfrm flipV="1">
            <a:off x="3635375" y="1916113"/>
            <a:ext cx="1728788" cy="252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0" idx="3"/>
          </p:cNvCxnSpPr>
          <p:nvPr/>
        </p:nvCxnSpPr>
        <p:spPr>
          <a:xfrm>
            <a:off x="3635375" y="2168525"/>
            <a:ext cx="1728788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0" idx="3"/>
          </p:cNvCxnSpPr>
          <p:nvPr/>
        </p:nvCxnSpPr>
        <p:spPr>
          <a:xfrm>
            <a:off x="3635375" y="2168525"/>
            <a:ext cx="1728788" cy="252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2" name="TextBox 65"/>
          <p:cNvSpPr txBox="1">
            <a:spLocks noChangeArrowheads="1"/>
          </p:cNvSpPr>
          <p:nvPr/>
        </p:nvSpPr>
        <p:spPr bwMode="auto">
          <a:xfrm>
            <a:off x="5292725" y="3284538"/>
            <a:ext cx="242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/>
              <a:t> Участие в акциях</a:t>
            </a:r>
          </a:p>
          <a:p>
            <a:pPr>
              <a:buFont typeface="Arial" charset="0"/>
              <a:buChar char="•"/>
            </a:pPr>
            <a:r>
              <a:rPr lang="ru-RU"/>
              <a:t> Помощь ветеранам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611560" y="4509120"/>
            <a:ext cx="3096344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Постоянное взаимодействие с родителями</a:t>
            </a:r>
          </a:p>
        </p:txBody>
      </p:sp>
      <p:sp>
        <p:nvSpPr>
          <p:cNvPr id="14356" name="TextBox 67"/>
          <p:cNvSpPr txBox="1">
            <a:spLocks noChangeArrowheads="1"/>
          </p:cNvSpPr>
          <p:nvPr/>
        </p:nvSpPr>
        <p:spPr bwMode="auto">
          <a:xfrm>
            <a:off x="4859338" y="4292600"/>
            <a:ext cx="4016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/>
              <a:t> Родительские собрания</a:t>
            </a:r>
          </a:p>
          <a:p>
            <a:pPr>
              <a:buFont typeface="Arial" charset="0"/>
              <a:buChar char="•"/>
            </a:pPr>
            <a:r>
              <a:rPr lang="ru-RU"/>
              <a:t> Совместные мероприятия</a:t>
            </a:r>
          </a:p>
          <a:p>
            <a:pPr>
              <a:buFont typeface="Arial" charset="0"/>
              <a:buChar char="•"/>
            </a:pPr>
            <a:r>
              <a:rPr lang="ru-RU"/>
              <a:t>Участие родителей в жизни класса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611560" y="5589240"/>
            <a:ext cx="3096344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Формирование здорового образа жизни</a:t>
            </a:r>
          </a:p>
        </p:txBody>
      </p:sp>
      <p:sp>
        <p:nvSpPr>
          <p:cNvPr id="14360" name="TextBox 69"/>
          <p:cNvSpPr txBox="1">
            <a:spLocks noChangeArrowheads="1"/>
          </p:cNvSpPr>
          <p:nvPr/>
        </p:nvSpPr>
        <p:spPr bwMode="auto">
          <a:xfrm>
            <a:off x="4859338" y="5732463"/>
            <a:ext cx="24798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 dirty="0"/>
              <a:t> Походы на природу</a:t>
            </a:r>
          </a:p>
          <a:p>
            <a:pPr>
              <a:buFont typeface="Arial" charset="0"/>
              <a:buChar char="•"/>
            </a:pPr>
            <a:r>
              <a:rPr lang="ru-RU" dirty="0"/>
              <a:t> Беседы с </a:t>
            </a:r>
            <a:r>
              <a:rPr lang="ru-RU" dirty="0" smtClean="0"/>
              <a:t>медсестрой</a:t>
            </a:r>
            <a:endParaRPr lang="ru-RU" dirty="0"/>
          </a:p>
          <a:p>
            <a:pPr>
              <a:buFont typeface="Arial" charset="0"/>
              <a:buChar char="•"/>
            </a:pPr>
            <a:r>
              <a:rPr lang="ru-RU" dirty="0"/>
              <a:t>Тематические </a:t>
            </a:r>
            <a:r>
              <a:rPr lang="ru-RU" dirty="0" err="1"/>
              <a:t>кл</a:t>
            </a:r>
            <a:r>
              <a:rPr lang="ru-RU" dirty="0"/>
              <a:t>. часы</a:t>
            </a:r>
          </a:p>
        </p:txBody>
      </p:sp>
      <p:cxnSp>
        <p:nvCxnSpPr>
          <p:cNvPr id="72" name="Прямая со стрелкой 71"/>
          <p:cNvCxnSpPr>
            <a:stCxn id="0" idx="3"/>
          </p:cNvCxnSpPr>
          <p:nvPr/>
        </p:nvCxnSpPr>
        <p:spPr>
          <a:xfrm flipV="1">
            <a:off x="3635375" y="3500438"/>
            <a:ext cx="1800225" cy="180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0" idx="3"/>
          </p:cNvCxnSpPr>
          <p:nvPr/>
        </p:nvCxnSpPr>
        <p:spPr>
          <a:xfrm>
            <a:off x="3635375" y="3681413"/>
            <a:ext cx="1800225" cy="36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0" idx="3"/>
          </p:cNvCxnSpPr>
          <p:nvPr/>
        </p:nvCxnSpPr>
        <p:spPr>
          <a:xfrm flipV="1">
            <a:off x="3708400" y="4508500"/>
            <a:ext cx="1295400" cy="468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stCxn id="0" idx="3"/>
          </p:cNvCxnSpPr>
          <p:nvPr/>
        </p:nvCxnSpPr>
        <p:spPr>
          <a:xfrm flipV="1">
            <a:off x="3708400" y="4797425"/>
            <a:ext cx="1295400" cy="179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0" idx="3"/>
          </p:cNvCxnSpPr>
          <p:nvPr/>
        </p:nvCxnSpPr>
        <p:spPr>
          <a:xfrm>
            <a:off x="3708400" y="4976813"/>
            <a:ext cx="1295400" cy="36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>
            <a:stCxn id="0" idx="3"/>
          </p:cNvCxnSpPr>
          <p:nvPr/>
        </p:nvCxnSpPr>
        <p:spPr>
          <a:xfrm flipV="1">
            <a:off x="3708400" y="5949950"/>
            <a:ext cx="1295400" cy="107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>
            <a:stCxn id="0" idx="3"/>
          </p:cNvCxnSpPr>
          <p:nvPr/>
        </p:nvCxnSpPr>
        <p:spPr>
          <a:xfrm>
            <a:off x="3708400" y="6057900"/>
            <a:ext cx="1295400" cy="179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0" idx="3"/>
          </p:cNvCxnSpPr>
          <p:nvPr/>
        </p:nvCxnSpPr>
        <p:spPr>
          <a:xfrm>
            <a:off x="3708400" y="6057900"/>
            <a:ext cx="1295400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Эдельвейс-2008\P101024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4283968" cy="33569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D:\фото\Новая папка\Рисунок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51920" y="2778978"/>
            <a:ext cx="5292080" cy="40790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4" descr="ру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3968" y="0"/>
            <a:ext cx="4860032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IMG_043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212976"/>
            <a:ext cx="4248150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P103097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80528" y="-243408"/>
            <a:ext cx="7010605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F:\P103098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90433" y="-243408"/>
            <a:ext cx="5553567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ФО"/>
          <p:cNvPicPr>
            <a:picLocks noChangeAspect="1" noChangeArrowheads="1"/>
          </p:cNvPicPr>
          <p:nvPr/>
        </p:nvPicPr>
        <p:blipFill>
          <a:blip r:embed="rId2" cstate="screen">
            <a:lum bright="-6000"/>
          </a:blip>
          <a:srcRect l="-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8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395288" y="0"/>
            <a:ext cx="5157787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200" i="1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200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Моя родная школа </a:t>
            </a:r>
            <a:r>
              <a:rPr lang="ru-RU" sz="3200" i="1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№19.</a:t>
            </a:r>
            <a:endParaRPr lang="ru-RU" sz="3200" i="1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200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Школа, где я была ученицей,</a:t>
            </a:r>
          </a:p>
          <a:p>
            <a:pPr algn="ctr"/>
            <a:r>
              <a:rPr lang="ru-RU" sz="3200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а теперь учитель...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то154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28800"/>
            <a:ext cx="5916149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7744" y="0"/>
            <a:ext cx="6876256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то155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299200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Фото153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59100" y="1988840"/>
            <a:ext cx="6184900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006200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777\Desktop\МОИ ФОТО\getImageCAA8KBJG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i="1" dirty="0" smtClean="0">
                <a:solidFill>
                  <a:schemeClr val="tx1"/>
                </a:solidFill>
              </a:rPr>
              <a:t>       </a:t>
            </a:r>
            <a:br>
              <a:rPr lang="ru-RU" sz="4000" b="1" i="1" dirty="0" smtClean="0">
                <a:solidFill>
                  <a:schemeClr val="tx1"/>
                </a:solidFill>
              </a:rPr>
            </a:br>
            <a:r>
              <a:rPr lang="ru-RU" sz="5300" b="1" dirty="0" smtClean="0">
                <a:solidFill>
                  <a:srgbClr val="0000FF"/>
                </a:solidFill>
                <a:latin typeface="Monotype Corsiva" pitchFamily="66" charset="0"/>
              </a:rPr>
              <a:t>Модель методической системы</a:t>
            </a:r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</a:br>
            <a:endParaRPr lang="ru-RU" sz="4000" b="1" i="1" dirty="0" smtClean="0">
              <a:solidFill>
                <a:srgbClr val="0066FF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3778" y="980700"/>
            <a:ext cx="7859765" cy="5395369"/>
            <a:chOff x="-437" y="4470"/>
            <a:chExt cx="12509" cy="6821"/>
          </a:xfrm>
        </p:grpSpPr>
        <p:sp>
          <p:nvSpPr>
            <p:cNvPr id="11268" name="AutoShape 3"/>
            <p:cNvSpPr>
              <a:spLocks noChangeArrowheads="1"/>
            </p:cNvSpPr>
            <p:nvPr/>
          </p:nvSpPr>
          <p:spPr bwMode="auto">
            <a:xfrm>
              <a:off x="2749" y="8984"/>
              <a:ext cx="6878" cy="2307"/>
            </a:xfrm>
            <a:prstGeom prst="roundRect">
              <a:avLst>
                <a:gd name="adj" fmla="val 50000"/>
              </a:avLst>
            </a:prstGeom>
            <a:solidFill>
              <a:srgbClr val="B8CCE4"/>
            </a:solidFill>
            <a:ln w="9525">
              <a:round/>
              <a:headEnd/>
              <a:tailEnd/>
            </a:ln>
            <a:scene3d>
              <a:camera prst="legacyPerspectiveFront">
                <a:rot lat="18300000" lon="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8CCE4"/>
              </a:extrusionClr>
            </a:sp3d>
          </p:spPr>
          <p:txBody>
            <a:bodyPr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cxnSp>
          <p:nvCxnSpPr>
            <p:cNvPr id="11269" name="AutoShape 4"/>
            <p:cNvCxnSpPr>
              <a:cxnSpLocks noChangeShapeType="1"/>
            </p:cNvCxnSpPr>
            <p:nvPr/>
          </p:nvCxnSpPr>
          <p:spPr bwMode="auto">
            <a:xfrm flipH="1" flipV="1">
              <a:off x="3829" y="6108"/>
              <a:ext cx="1200" cy="19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428" y="4561"/>
              <a:ext cx="1979" cy="1051"/>
              <a:chOff x="7165" y="4757"/>
              <a:chExt cx="1979" cy="1051"/>
            </a:xfrm>
          </p:grpSpPr>
          <p:sp>
            <p:nvSpPr>
              <p:cNvPr id="11300" name="Oval 6"/>
              <p:cNvSpPr>
                <a:spLocks noChangeArrowheads="1"/>
              </p:cNvSpPr>
              <p:nvPr/>
            </p:nvSpPr>
            <p:spPr bwMode="auto">
              <a:xfrm>
                <a:off x="7165" y="4757"/>
                <a:ext cx="1979" cy="1051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01" name="Text Box 7"/>
              <p:cNvSpPr txBox="1">
                <a:spLocks noChangeArrowheads="1"/>
              </p:cNvSpPr>
              <p:nvPr/>
            </p:nvSpPr>
            <p:spPr bwMode="auto">
              <a:xfrm>
                <a:off x="7165" y="4939"/>
                <a:ext cx="1946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ru-RU" sz="1400" b="1" dirty="0">
                    <a:latin typeface="Times New Roman" pitchFamily="18" charset="0"/>
                  </a:rPr>
                  <a:t>Игровые технологии</a:t>
                </a:r>
                <a:endParaRPr lang="ru-RU" sz="1400" dirty="0"/>
              </a:p>
            </p:txBody>
          </p:sp>
        </p:grpSp>
        <p:cxnSp>
          <p:nvCxnSpPr>
            <p:cNvPr id="11271" name="AutoShape 8"/>
            <p:cNvCxnSpPr>
              <a:cxnSpLocks noChangeShapeType="1"/>
            </p:cNvCxnSpPr>
            <p:nvPr/>
          </p:nvCxnSpPr>
          <p:spPr bwMode="auto">
            <a:xfrm flipV="1">
              <a:off x="7675" y="6801"/>
              <a:ext cx="1719" cy="13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1272" name="AutoShape 9"/>
            <p:cNvCxnSpPr>
              <a:cxnSpLocks noChangeShapeType="1"/>
            </p:cNvCxnSpPr>
            <p:nvPr/>
          </p:nvCxnSpPr>
          <p:spPr bwMode="auto">
            <a:xfrm flipH="1" flipV="1">
              <a:off x="2574" y="6629"/>
              <a:ext cx="2034" cy="14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-437" y="6200"/>
              <a:ext cx="2781" cy="1002"/>
              <a:chOff x="252" y="3239"/>
              <a:chExt cx="3154" cy="1196"/>
            </a:xfrm>
          </p:grpSpPr>
          <p:sp>
            <p:nvSpPr>
              <p:cNvPr id="11298" name="Oval 11"/>
              <p:cNvSpPr>
                <a:spLocks noChangeArrowheads="1"/>
              </p:cNvSpPr>
              <p:nvPr/>
            </p:nvSpPr>
            <p:spPr bwMode="auto">
              <a:xfrm>
                <a:off x="252" y="3239"/>
                <a:ext cx="3154" cy="1196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99" name="Text Box 12"/>
              <p:cNvSpPr txBox="1">
                <a:spLocks noChangeArrowheads="1"/>
              </p:cNvSpPr>
              <p:nvPr/>
            </p:nvSpPr>
            <p:spPr bwMode="auto">
              <a:xfrm>
                <a:off x="252" y="3456"/>
                <a:ext cx="2948" cy="8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 dirty="0" err="1">
                    <a:latin typeface="Times New Roman" pitchFamily="18" charset="0"/>
                  </a:rPr>
                  <a:t>Разноуровневое</a:t>
                </a:r>
                <a:endParaRPr lang="ru-RU" sz="1400" b="1" dirty="0">
                  <a:latin typeface="Times New Roman" pitchFamily="18" charset="0"/>
                </a:endParaRPr>
              </a:p>
              <a:p>
                <a:pPr algn="ctr"/>
                <a:r>
                  <a:rPr lang="ru-RU" sz="1400" b="1" dirty="0">
                    <a:latin typeface="Times New Roman" pitchFamily="18" charset="0"/>
                  </a:rPr>
                  <a:t>обучение</a:t>
                </a:r>
                <a:endParaRPr lang="ru-RU" sz="1400" dirty="0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594" y="5107"/>
              <a:ext cx="2096" cy="1002"/>
              <a:chOff x="-975" y="2960"/>
              <a:chExt cx="2726" cy="1196"/>
            </a:xfrm>
          </p:grpSpPr>
          <p:sp>
            <p:nvSpPr>
              <p:cNvPr id="11296" name="Oval 14"/>
              <p:cNvSpPr>
                <a:spLocks noChangeArrowheads="1"/>
              </p:cNvSpPr>
              <p:nvPr/>
            </p:nvSpPr>
            <p:spPr bwMode="auto">
              <a:xfrm>
                <a:off x="-975" y="2960"/>
                <a:ext cx="2726" cy="1196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solidFill>
                    <a:srgbClr val="FFC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1297" name="Text Box 15"/>
              <p:cNvSpPr txBox="1">
                <a:spLocks noChangeArrowheads="1"/>
              </p:cNvSpPr>
              <p:nvPr/>
            </p:nvSpPr>
            <p:spPr bwMode="auto">
              <a:xfrm>
                <a:off x="-975" y="3178"/>
                <a:ext cx="2650" cy="8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 dirty="0">
                    <a:latin typeface="Times New Roman" pitchFamily="18" charset="0"/>
                  </a:rPr>
                  <a:t>Метод</a:t>
                </a:r>
              </a:p>
              <a:p>
                <a:pPr algn="ctr"/>
                <a:r>
                  <a:rPr lang="ru-RU" sz="1400" b="1" dirty="0">
                    <a:latin typeface="Times New Roman" pitchFamily="18" charset="0"/>
                  </a:rPr>
                  <a:t>проектов</a:t>
                </a:r>
                <a:endParaRPr lang="ru-RU" sz="1400" dirty="0"/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9280" y="5979"/>
              <a:ext cx="2792" cy="1002"/>
              <a:chOff x="8496" y="4001"/>
              <a:chExt cx="3453" cy="1196"/>
            </a:xfrm>
          </p:grpSpPr>
          <p:sp>
            <p:nvSpPr>
              <p:cNvPr id="11294" name="Oval 17"/>
              <p:cNvSpPr>
                <a:spLocks noChangeArrowheads="1"/>
              </p:cNvSpPr>
              <p:nvPr/>
            </p:nvSpPr>
            <p:spPr bwMode="auto">
              <a:xfrm>
                <a:off x="8496" y="4001"/>
                <a:ext cx="3452" cy="1196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95" name="Text Box 18"/>
              <p:cNvSpPr txBox="1">
                <a:spLocks noChangeArrowheads="1"/>
              </p:cNvSpPr>
              <p:nvPr/>
            </p:nvSpPr>
            <p:spPr bwMode="auto">
              <a:xfrm>
                <a:off x="8497" y="4267"/>
                <a:ext cx="3452" cy="8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ru-RU" sz="1400" b="1" dirty="0">
                    <a:latin typeface="Times New Roman" pitchFamily="18" charset="0"/>
                  </a:rPr>
                  <a:t>Исследовательские технологии</a:t>
                </a:r>
                <a:endParaRPr lang="ru-RU" sz="1400" dirty="0"/>
              </a:p>
            </p:txBody>
          </p:sp>
        </p:grpSp>
        <p:sp>
          <p:nvSpPr>
            <p:cNvPr id="11276" name="AutoShape 19"/>
            <p:cNvSpPr>
              <a:spLocks noChangeArrowheads="1"/>
            </p:cNvSpPr>
            <p:nvPr/>
          </p:nvSpPr>
          <p:spPr bwMode="auto">
            <a:xfrm rot="10800000">
              <a:off x="7254" y="6674"/>
              <a:ext cx="4337" cy="2747"/>
            </a:xfrm>
            <a:prstGeom prst="curvedRightArrow">
              <a:avLst>
                <a:gd name="adj1" fmla="val 28231"/>
                <a:gd name="adj2" fmla="val 48231"/>
                <a:gd name="adj3" fmla="val 52627"/>
              </a:avLst>
            </a:pr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0" scaled="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277" name="AutoShape 20"/>
            <p:cNvSpPr>
              <a:spLocks noChangeArrowheads="1"/>
            </p:cNvSpPr>
            <p:nvPr/>
          </p:nvSpPr>
          <p:spPr bwMode="auto">
            <a:xfrm rot="10800000" flipH="1">
              <a:off x="515" y="6674"/>
              <a:ext cx="4337" cy="2747"/>
            </a:xfrm>
            <a:prstGeom prst="curvedRightArrow">
              <a:avLst>
                <a:gd name="adj1" fmla="val 28231"/>
                <a:gd name="adj2" fmla="val 48231"/>
                <a:gd name="adj3" fmla="val 52627"/>
              </a:avLst>
            </a:pr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0" scaled="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278" name="WordArt 21"/>
            <p:cNvSpPr>
              <a:spLocks noChangeArrowheads="1" noChangeShapeType="1" noTextEdit="1"/>
            </p:cNvSpPr>
            <p:nvPr/>
          </p:nvSpPr>
          <p:spPr bwMode="auto">
            <a:xfrm rot="-530230">
              <a:off x="676" y="7222"/>
              <a:ext cx="3621" cy="708"/>
            </a:xfrm>
            <a:prstGeom prst="rect">
              <a:avLst/>
            </a:prstGeom>
          </p:spPr>
          <p:txBody>
            <a:bodyPr wrap="none" fromWordArt="1">
              <a:prstTxWarp prst="textCanUp">
                <a:avLst>
                  <a:gd name="adj" fmla="val 72426"/>
                </a:avLst>
              </a:prstTxWarp>
            </a:bodyPr>
            <a:lstStyle/>
            <a:p>
              <a:pPr algn="ctr"/>
              <a:r>
                <a:rPr lang="ru-RU" sz="3600" kern="10"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17365D"/>
                      </a:gs>
                      <a:gs pos="100000">
                        <a:srgbClr val="000000"/>
                      </a:gs>
                    </a:gsLst>
                    <a:lin ang="5880000" scaled="1"/>
                  </a:gradFill>
                  <a:latin typeface="Times New Roman"/>
                  <a:cs typeface="Times New Roman"/>
                </a:rPr>
                <a:t>Здоровьесберегающий </a:t>
              </a:r>
            </a:p>
          </p:txBody>
        </p:sp>
        <p:sp>
          <p:nvSpPr>
            <p:cNvPr id="11279" name="WordArt 22"/>
            <p:cNvSpPr>
              <a:spLocks noChangeArrowheads="1" noChangeShapeType="1" noTextEdit="1"/>
            </p:cNvSpPr>
            <p:nvPr/>
          </p:nvSpPr>
          <p:spPr bwMode="auto">
            <a:xfrm rot="561357">
              <a:off x="7577" y="7307"/>
              <a:ext cx="4040" cy="599"/>
            </a:xfrm>
            <a:prstGeom prst="rect">
              <a:avLst/>
            </a:prstGeom>
          </p:spPr>
          <p:txBody>
            <a:bodyPr wrap="none" fromWordArt="1">
              <a:prstTxWarp prst="textCanUp">
                <a:avLst>
                  <a:gd name="adj" fmla="val 72426"/>
                </a:avLst>
              </a:prstTxWarp>
            </a:bodyPr>
            <a:lstStyle/>
            <a:p>
              <a:pPr algn="ctr"/>
              <a:r>
                <a:rPr lang="ru-RU" sz="3600" kern="10" dirty="0"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17365D"/>
                      </a:gs>
                      <a:gs pos="100000">
                        <a:srgbClr val="000000"/>
                      </a:gs>
                    </a:gsLst>
                    <a:lin ang="4800000" scaled="1"/>
                  </a:gradFill>
                  <a:latin typeface="Times New Roman"/>
                  <a:cs typeface="Times New Roman"/>
                </a:rPr>
                <a:t>Личностно- ориентированный</a:t>
              </a:r>
            </a:p>
          </p:txBody>
        </p:sp>
        <p:sp>
          <p:nvSpPr>
            <p:cNvPr id="11280" name="WordArt 23"/>
            <p:cNvSpPr>
              <a:spLocks noChangeArrowheads="1" noChangeShapeType="1" noTextEdit="1"/>
            </p:cNvSpPr>
            <p:nvPr/>
          </p:nvSpPr>
          <p:spPr bwMode="auto">
            <a:xfrm rot="582630">
              <a:off x="1213" y="8527"/>
              <a:ext cx="1661" cy="520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14287"/>
                </a:avLst>
              </a:prstTxWarp>
            </a:bodyPr>
            <a:lstStyle/>
            <a:p>
              <a:pPr algn="ctr"/>
              <a:r>
                <a:rPr lang="ru-RU" sz="3600" kern="10" dirty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17365D"/>
                  </a:solidFill>
                  <a:latin typeface="Times New Roman"/>
                  <a:cs typeface="Times New Roman"/>
                </a:rPr>
                <a:t>подход</a:t>
              </a:r>
            </a:p>
          </p:txBody>
        </p:sp>
        <p:sp>
          <p:nvSpPr>
            <p:cNvPr id="11281" name="WordArt 24"/>
            <p:cNvSpPr>
              <a:spLocks noChangeArrowheads="1" noChangeShapeType="1" noTextEdit="1"/>
            </p:cNvSpPr>
            <p:nvPr/>
          </p:nvSpPr>
          <p:spPr bwMode="auto">
            <a:xfrm rot="-572828">
              <a:off x="9159" y="8586"/>
              <a:ext cx="1661" cy="519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14287"/>
                </a:avLst>
              </a:prstTxWarp>
            </a:bodyPr>
            <a:lstStyle/>
            <a:p>
              <a:pPr algn="ctr"/>
              <a:r>
                <a:rPr lang="ru-RU" sz="3600" kern="10" dirty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17365D"/>
                  </a:solidFill>
                  <a:latin typeface="Times New Roman"/>
                  <a:cs typeface="Times New Roman"/>
                </a:rPr>
                <a:t>подход</a:t>
              </a:r>
            </a:p>
          </p:txBody>
        </p:sp>
        <p:cxnSp>
          <p:nvCxnSpPr>
            <p:cNvPr id="11282" name="AutoShape 25"/>
            <p:cNvCxnSpPr>
              <a:cxnSpLocks noChangeShapeType="1"/>
            </p:cNvCxnSpPr>
            <p:nvPr/>
          </p:nvCxnSpPr>
          <p:spPr bwMode="auto">
            <a:xfrm flipV="1">
              <a:off x="6415" y="5598"/>
              <a:ext cx="491" cy="242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1283" name="AutoShape 26"/>
            <p:cNvCxnSpPr>
              <a:cxnSpLocks noChangeShapeType="1"/>
            </p:cNvCxnSpPr>
            <p:nvPr/>
          </p:nvCxnSpPr>
          <p:spPr bwMode="auto">
            <a:xfrm flipV="1">
              <a:off x="6703" y="6067"/>
              <a:ext cx="1299" cy="196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sp>
          <p:nvSpPr>
            <p:cNvPr id="11284" name="AutoShape 27"/>
            <p:cNvSpPr>
              <a:spLocks noChangeArrowheads="1"/>
            </p:cNvSpPr>
            <p:nvPr/>
          </p:nvSpPr>
          <p:spPr bwMode="auto">
            <a:xfrm>
              <a:off x="4608" y="8121"/>
              <a:ext cx="3067" cy="1944"/>
            </a:xfrm>
            <a:prstGeom prst="roundRect">
              <a:avLst>
                <a:gd name="adj" fmla="val 4889"/>
              </a:avLst>
            </a:prstGeom>
            <a:gradFill rotWithShape="1">
              <a:gsLst>
                <a:gs pos="0">
                  <a:srgbClr val="99FF99"/>
                </a:gs>
                <a:gs pos="100000">
                  <a:srgbClr val="00B050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B050"/>
              </a:extrusionClr>
            </a:sp3d>
          </p:spPr>
          <p:txBody>
            <a:bodyPr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285" name="Text Box 28"/>
            <p:cNvSpPr txBox="1">
              <a:spLocks noChangeArrowheads="1"/>
            </p:cNvSpPr>
            <p:nvPr/>
          </p:nvSpPr>
          <p:spPr bwMode="auto">
            <a:xfrm>
              <a:off x="4718" y="8450"/>
              <a:ext cx="2840" cy="1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 dirty="0">
                  <a:latin typeface="Times New Roman" pitchFamily="18" charset="0"/>
                </a:rPr>
                <a:t>Современные </a:t>
              </a:r>
            </a:p>
            <a:p>
              <a:pPr algn="ctr"/>
              <a:r>
                <a:rPr lang="ru-RU" sz="1400" b="1" dirty="0">
                  <a:latin typeface="Times New Roman" pitchFamily="18" charset="0"/>
                </a:rPr>
                <a:t>образовательные </a:t>
              </a:r>
            </a:p>
            <a:p>
              <a:pPr algn="ctr"/>
              <a:r>
                <a:rPr lang="ru-RU" sz="1400" b="1" dirty="0">
                  <a:latin typeface="Times New Roman" pitchFamily="18" charset="0"/>
                </a:rPr>
                <a:t>технологии</a:t>
              </a:r>
              <a:endParaRPr lang="ru-RU" dirty="0"/>
            </a:p>
          </p:txBody>
        </p:sp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8731" y="4743"/>
              <a:ext cx="2750" cy="1002"/>
              <a:chOff x="7910" y="4841"/>
              <a:chExt cx="2750" cy="1002"/>
            </a:xfrm>
          </p:grpSpPr>
          <p:sp>
            <p:nvSpPr>
              <p:cNvPr id="11292" name="Oval 30"/>
              <p:cNvSpPr>
                <a:spLocks noChangeArrowheads="1"/>
              </p:cNvSpPr>
              <p:nvPr/>
            </p:nvSpPr>
            <p:spPr bwMode="auto">
              <a:xfrm>
                <a:off x="7910" y="4841"/>
                <a:ext cx="2750" cy="1002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93" name="Text Box 31"/>
              <p:cNvSpPr txBox="1">
                <a:spLocks noChangeArrowheads="1"/>
              </p:cNvSpPr>
              <p:nvPr/>
            </p:nvSpPr>
            <p:spPr bwMode="auto">
              <a:xfrm>
                <a:off x="8024" y="4841"/>
                <a:ext cx="2501" cy="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ru-RU" sz="1400" b="1" dirty="0" smtClean="0">
                    <a:latin typeface="Times New Roman" pitchFamily="18" charset="0"/>
                    <a:cs typeface="Times New Roman" pitchFamily="18" charset="0"/>
                  </a:rPr>
                  <a:t>Технология коллективного взаимодействия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1287" name="AutoShape 32"/>
            <p:cNvCxnSpPr>
              <a:cxnSpLocks noChangeShapeType="1"/>
            </p:cNvCxnSpPr>
            <p:nvPr/>
          </p:nvCxnSpPr>
          <p:spPr bwMode="auto">
            <a:xfrm flipH="1" flipV="1">
              <a:off x="5318" y="5598"/>
              <a:ext cx="424" cy="242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6783" y="4470"/>
              <a:ext cx="1912" cy="1002"/>
              <a:chOff x="6783" y="4470"/>
              <a:chExt cx="1912" cy="1002"/>
            </a:xfrm>
          </p:grpSpPr>
          <p:sp>
            <p:nvSpPr>
              <p:cNvPr id="11290" name="Oval 34"/>
              <p:cNvSpPr>
                <a:spLocks noChangeArrowheads="1"/>
              </p:cNvSpPr>
              <p:nvPr/>
            </p:nvSpPr>
            <p:spPr bwMode="auto">
              <a:xfrm>
                <a:off x="6783" y="4470"/>
                <a:ext cx="1912" cy="1002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91" name="Text Box 35"/>
              <p:cNvSpPr txBox="1">
                <a:spLocks noChangeArrowheads="1"/>
              </p:cNvSpPr>
              <p:nvPr/>
            </p:nvSpPr>
            <p:spPr bwMode="auto">
              <a:xfrm>
                <a:off x="7241" y="4618"/>
                <a:ext cx="914" cy="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 dirty="0" smtClean="0">
                    <a:latin typeface="Times New Roman" pitchFamily="18" charset="0"/>
                  </a:rPr>
                  <a:t>ИКТ</a:t>
                </a:r>
                <a:endParaRPr lang="ru-RU" dirty="0"/>
              </a:p>
            </p:txBody>
          </p:sp>
        </p:grpSp>
        <p:sp>
          <p:nvSpPr>
            <p:cNvPr id="11289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3061" y="10163"/>
              <a:ext cx="6098" cy="571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4083"/>
                </a:avLst>
              </a:prstTxWarp>
            </a:bodyPr>
            <a:lstStyle/>
            <a:p>
              <a:pPr algn="ctr"/>
              <a:r>
                <a:rPr lang="ru-RU" sz="3600" kern="10" dirty="0" smtClean="0">
                  <a:ln w="12700">
                    <a:solidFill>
                      <a:srgbClr val="17365D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latin typeface="Times New Roman"/>
                  <a:cs typeface="Times New Roman"/>
                </a:rPr>
                <a:t>Внеурочная работа по предмету</a:t>
              </a:r>
              <a:endParaRPr lang="ru-RU" sz="3600" kern="10" dirty="0">
                <a:ln w="12700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38" name="Овал 37"/>
          <p:cNvSpPr/>
          <p:nvPr/>
        </p:nvSpPr>
        <p:spPr>
          <a:xfrm>
            <a:off x="3275856" y="836712"/>
            <a:ext cx="1656184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модульного обучения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428604"/>
            <a:ext cx="9088835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latin typeface="Monotype Corsiva" pitchFamily="66" charset="0"/>
              </a:rPr>
              <a:t>Целевой компонент системы</a:t>
            </a:r>
          </a:p>
          <a:p>
            <a:r>
              <a:rPr lang="ru-RU" sz="2400" dirty="0" smtClean="0">
                <a:latin typeface="Monotype Corsiva" pitchFamily="66" charset="0"/>
              </a:rPr>
              <a:t> </a:t>
            </a:r>
          </a:p>
          <a:p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Образовательная цель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ЗУН, необходимых для самостоятельной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жизнедеятельности; развитие познавательной сферы обучающихся</a:t>
            </a:r>
          </a:p>
          <a:p>
            <a:endParaRPr lang="ru-RU" dirty="0" smtClean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Развивающая 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ключевых компетенций, интеллектуальной и личностной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сферы школьника</a:t>
            </a:r>
          </a:p>
          <a:p>
            <a:endParaRPr lang="ru-RU" dirty="0" smtClean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Воспитательная цель: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нравственных качеств, взглядов,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ценностей ученика</a:t>
            </a:r>
          </a:p>
          <a:p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Социализирующая 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приобщения к  ценностям общества, адаптация к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условиям среды; освоение разных ролевых функций</a:t>
            </a:r>
          </a:p>
          <a:p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476672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Monotype Corsiva" pitchFamily="66" charset="0"/>
              </a:rPr>
              <a:t>Воспитательная и </a:t>
            </a:r>
            <a:r>
              <a:rPr lang="ru-RU" sz="3600" b="1" i="1" dirty="0" err="1" smtClean="0">
                <a:solidFill>
                  <a:srgbClr val="0000FF"/>
                </a:solidFill>
                <a:latin typeface="Monotype Corsiva" pitchFamily="66" charset="0"/>
              </a:rPr>
              <a:t>надпредметная</a:t>
            </a:r>
            <a:r>
              <a:rPr lang="ru-RU" sz="3600" b="1" i="1" dirty="0" smtClean="0">
                <a:solidFill>
                  <a:srgbClr val="0000FF"/>
                </a:solidFill>
                <a:latin typeface="Monotype Corsiva" pitchFamily="66" charset="0"/>
              </a:rPr>
              <a:t> направленность  в методической системе</a:t>
            </a:r>
            <a:endParaRPr lang="ru-RU" sz="3600" b="1" i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785926"/>
            <a:ext cx="50561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Развитие представлений о математике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как форме описания и методе познания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действительности,  создания условий для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приобретения первоначального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опыта математического моделирования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0430" y="4357694"/>
            <a:ext cx="58297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Формирование общих способов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интеллектуальной деятельности,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характерных для математики и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являющихся основой познавательной культуры,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значимой для различных сфер человеческой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деятельности</a:t>
            </a:r>
          </a:p>
        </p:txBody>
      </p:sp>
      <p:pic>
        <p:nvPicPr>
          <p:cNvPr id="22529" name="Рисунок 5" descr="F:\Новая папка\171111-0852(001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43570" y="1571612"/>
            <a:ext cx="3500429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Фото154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643314"/>
            <a:ext cx="350043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285728"/>
            <a:ext cx="65357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00FF"/>
                </a:solidFill>
                <a:latin typeface="Monotype Corsiva" pitchFamily="66" charset="0"/>
              </a:rPr>
              <a:t>Формы   обучения</a:t>
            </a:r>
            <a:endParaRPr lang="ru-RU" sz="720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571612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Monotype Corsiva" pitchFamily="66" charset="0"/>
              </a:rPr>
              <a:t>Индивидуальная</a:t>
            </a: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endParaRPr lang="ru-RU" sz="280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2285992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Monotype Corsiva" pitchFamily="66" charset="0"/>
              </a:rPr>
              <a:t>Фронтальная</a:t>
            </a: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endParaRPr lang="ru-RU" sz="280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228599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Monotype Corsiva" pitchFamily="66" charset="0"/>
              </a:rPr>
              <a:t>Коллективная</a:t>
            </a:r>
            <a:endParaRPr lang="ru-RU" sz="360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9322" y="1571612"/>
            <a:ext cx="2759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Monotype Corsiva" pitchFamily="66" charset="0"/>
              </a:rPr>
              <a:t>Групповая</a:t>
            </a: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endParaRPr lang="ru-RU" sz="280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143248"/>
            <a:ext cx="450056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C:\Documents and Settings\школа\Рабочий стол\P103098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4" y="3071810"/>
            <a:ext cx="4714876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0"/>
            <a:ext cx="7016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00FF"/>
                </a:solidFill>
                <a:latin typeface="Monotype Corsiva" pitchFamily="66" charset="0"/>
              </a:rPr>
              <a:t>Внеурочная деятельность</a:t>
            </a:r>
            <a:endParaRPr lang="ru-RU" sz="5400" b="1" i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01120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071546"/>
            <a:ext cx="3260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Monotype Corsiva" pitchFamily="66" charset="0"/>
              </a:rPr>
              <a:t>Предметные недели</a:t>
            </a:r>
            <a:endParaRPr lang="ru-RU" sz="32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0305" y="1071546"/>
            <a:ext cx="4363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Monotype Corsiva" pitchFamily="66" charset="0"/>
              </a:rPr>
              <a:t>Внеклассные мероприятия</a:t>
            </a:r>
            <a:endParaRPr lang="ru-RU" sz="32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976" y="3786190"/>
            <a:ext cx="3071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Monotype Corsiva" pitchFamily="66" charset="0"/>
              </a:rPr>
              <a:t>Элективные курсы</a:t>
            </a:r>
            <a:endParaRPr lang="ru-RU" sz="32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0054" y="3786190"/>
            <a:ext cx="3643946" cy="60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00FF"/>
                </a:solidFill>
                <a:latin typeface="Monotype Corsiva" pitchFamily="66" charset="0"/>
              </a:rPr>
              <a:t>Олимпиады, конкурсы</a:t>
            </a:r>
            <a:endParaRPr lang="ru-RU" sz="320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25601" name="Рисунок 1" descr="F:\Новая папка\181111-1143(001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571612"/>
            <a:ext cx="364333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Фото154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1643050"/>
            <a:ext cx="377777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Фото154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71670" y="4286256"/>
            <a:ext cx="4500562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512" y="1124744"/>
            <a:ext cx="8143875" cy="5421312"/>
            <a:chOff x="152" y="6720"/>
            <a:chExt cx="11682" cy="8426"/>
          </a:xfrm>
        </p:grpSpPr>
        <p:sp>
          <p:nvSpPr>
            <p:cNvPr id="13316" name="AutoShape 3"/>
            <p:cNvSpPr>
              <a:spLocks noChangeArrowheads="1"/>
            </p:cNvSpPr>
            <p:nvPr/>
          </p:nvSpPr>
          <p:spPr bwMode="auto">
            <a:xfrm>
              <a:off x="7417" y="11156"/>
              <a:ext cx="1449" cy="77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rgbClr val="5F497A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7" name="Rectangle 4"/>
            <p:cNvSpPr>
              <a:spLocks noChangeArrowheads="1"/>
            </p:cNvSpPr>
            <p:nvPr/>
          </p:nvSpPr>
          <p:spPr bwMode="auto">
            <a:xfrm>
              <a:off x="5180" y="6720"/>
              <a:ext cx="3129" cy="148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8" name="Text Box 5"/>
            <p:cNvSpPr txBox="1">
              <a:spLocks noChangeArrowheads="1"/>
            </p:cNvSpPr>
            <p:nvPr/>
          </p:nvSpPr>
          <p:spPr bwMode="auto">
            <a:xfrm>
              <a:off x="5144" y="6817"/>
              <a:ext cx="3165" cy="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>
                  <a:latin typeface="Times New Roman" pitchFamily="18" charset="0"/>
                  <a:cs typeface="Times New Roman" pitchFamily="18" charset="0"/>
                </a:rPr>
                <a:t>Информационно-коммуникативные </a:t>
              </a:r>
            </a:p>
            <a:p>
              <a:pPr algn="ctr"/>
              <a:r>
                <a:rPr lang="ru-RU" sz="1400" b="1">
                  <a:latin typeface="Times New Roman" pitchFamily="18" charset="0"/>
                  <a:cs typeface="Times New Roman" pitchFamily="18" charset="0"/>
                </a:rPr>
                <a:t>технологии</a:t>
              </a:r>
            </a:p>
            <a:p>
              <a:endParaRPr lang="ru-RU"/>
            </a:p>
          </p:txBody>
        </p:sp>
        <p:sp>
          <p:nvSpPr>
            <p:cNvPr id="63" name="AutoShape 6"/>
            <p:cNvSpPr>
              <a:spLocks noChangeArrowheads="1"/>
            </p:cNvSpPr>
            <p:nvPr/>
          </p:nvSpPr>
          <p:spPr bwMode="auto">
            <a:xfrm>
              <a:off x="2131" y="8886"/>
              <a:ext cx="2632" cy="1702"/>
            </a:xfrm>
            <a:prstGeom prst="flowChartDocument">
              <a:avLst/>
            </a:prstGeom>
            <a:solidFill>
              <a:schemeClr val="accent3">
                <a:lumMod val="75000"/>
              </a:schemeClr>
            </a:solidFill>
            <a:ln w="28575">
              <a:solidFill>
                <a:srgbClr val="5F497A"/>
              </a:solidFill>
              <a:miter lim="800000"/>
              <a:headEnd/>
              <a:tailEnd/>
            </a:ln>
            <a:effectLst>
              <a:outerShdw sy="50000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AutoShape 7"/>
            <p:cNvSpPr>
              <a:spLocks noChangeArrowheads="1"/>
            </p:cNvSpPr>
            <p:nvPr/>
          </p:nvSpPr>
          <p:spPr bwMode="auto">
            <a:xfrm>
              <a:off x="5601" y="8886"/>
              <a:ext cx="2632" cy="1702"/>
            </a:xfrm>
            <a:prstGeom prst="flowChartDocument">
              <a:avLst/>
            </a:prstGeom>
            <a:solidFill>
              <a:schemeClr val="accent3">
                <a:lumMod val="75000"/>
              </a:schemeClr>
            </a:solidFill>
            <a:ln w="28575">
              <a:solidFill>
                <a:srgbClr val="5F497A"/>
              </a:solidFill>
              <a:miter lim="800000"/>
              <a:headEnd/>
              <a:tailEnd/>
            </a:ln>
            <a:effectLst>
              <a:outerShdw sy="50000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AutoShape 8"/>
            <p:cNvSpPr>
              <a:spLocks noChangeArrowheads="1"/>
            </p:cNvSpPr>
            <p:nvPr/>
          </p:nvSpPr>
          <p:spPr bwMode="auto">
            <a:xfrm>
              <a:off x="8673" y="8959"/>
              <a:ext cx="2632" cy="1702"/>
            </a:xfrm>
            <a:prstGeom prst="flowChartDocument">
              <a:avLst/>
            </a:prstGeom>
            <a:solidFill>
              <a:schemeClr val="accent3">
                <a:lumMod val="75000"/>
              </a:schemeClr>
            </a:solidFill>
            <a:ln w="28575">
              <a:solidFill>
                <a:srgbClr val="5F497A"/>
              </a:solidFill>
              <a:miter lim="800000"/>
              <a:headEnd/>
              <a:tailEnd/>
            </a:ln>
            <a:effectLst>
              <a:outerShdw sy="50000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2" name="Text Box 9"/>
            <p:cNvSpPr txBox="1">
              <a:spLocks noChangeArrowheads="1"/>
            </p:cNvSpPr>
            <p:nvPr/>
          </p:nvSpPr>
          <p:spPr bwMode="auto">
            <a:xfrm>
              <a:off x="2203" y="8962"/>
              <a:ext cx="2471" cy="1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Организация</a:t>
              </a:r>
            </a:p>
            <a:p>
              <a:pPr algn="ctr"/>
              <a:r>
                <a:rPr lang="ru-RU" sz="1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познавательной деятельности</a:t>
              </a:r>
            </a:p>
            <a:p>
              <a:pPr algn="ctr">
                <a:spcAft>
                  <a:spcPts val="1000"/>
                </a:spcAft>
              </a:pPr>
              <a:r>
                <a:rPr lang="ru-RU" sz="1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на уроке</a:t>
              </a:r>
              <a:endPara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23" name="Text Box 10"/>
            <p:cNvSpPr txBox="1">
              <a:spLocks noChangeArrowheads="1"/>
            </p:cNvSpPr>
            <p:nvPr/>
          </p:nvSpPr>
          <p:spPr bwMode="auto">
            <a:xfrm>
              <a:off x="8743" y="8962"/>
              <a:ext cx="2471" cy="1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Организация самостоятельной деятельности</a:t>
              </a: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24" name="Text Box 11"/>
            <p:cNvSpPr txBox="1">
              <a:spLocks noChangeArrowheads="1"/>
            </p:cNvSpPr>
            <p:nvPr/>
          </p:nvSpPr>
          <p:spPr bwMode="auto">
            <a:xfrm>
              <a:off x="5703" y="8962"/>
              <a:ext cx="2471" cy="1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Отработка </a:t>
              </a:r>
            </a:p>
            <a:p>
              <a:pPr algn="ctr"/>
              <a:r>
                <a:rPr lang="ru-RU" sz="1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новых знаний и контроль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325" name="AutoShape 12"/>
            <p:cNvCxnSpPr>
              <a:cxnSpLocks noChangeShapeType="1"/>
            </p:cNvCxnSpPr>
            <p:nvPr/>
          </p:nvCxnSpPr>
          <p:spPr bwMode="auto">
            <a:xfrm flipH="1">
              <a:off x="3458" y="7913"/>
              <a:ext cx="1686" cy="829"/>
            </a:xfrm>
            <a:prstGeom prst="straightConnector1">
              <a:avLst/>
            </a:prstGeom>
            <a:noFill/>
            <a:ln w="28575">
              <a:solidFill>
                <a:srgbClr val="5F497A"/>
              </a:solidFill>
              <a:round/>
              <a:headEnd/>
              <a:tailEnd type="triangle" w="med" len="med"/>
            </a:ln>
          </p:spPr>
        </p:cxnSp>
        <p:cxnSp>
          <p:nvCxnSpPr>
            <p:cNvPr id="13326" name="AutoShape 13"/>
            <p:cNvCxnSpPr>
              <a:cxnSpLocks noChangeShapeType="1"/>
            </p:cNvCxnSpPr>
            <p:nvPr/>
          </p:nvCxnSpPr>
          <p:spPr bwMode="auto">
            <a:xfrm>
              <a:off x="8309" y="7913"/>
              <a:ext cx="1908" cy="829"/>
            </a:xfrm>
            <a:prstGeom prst="straightConnector1">
              <a:avLst/>
            </a:prstGeom>
            <a:noFill/>
            <a:ln w="28575">
              <a:solidFill>
                <a:srgbClr val="5F497A"/>
              </a:solidFill>
              <a:round/>
              <a:headEnd/>
              <a:tailEnd type="triangle" w="med" len="med"/>
            </a:ln>
          </p:spPr>
        </p:cxnSp>
        <p:cxnSp>
          <p:nvCxnSpPr>
            <p:cNvPr id="13327" name="AutoShape 14"/>
            <p:cNvCxnSpPr>
              <a:cxnSpLocks noChangeShapeType="1"/>
            </p:cNvCxnSpPr>
            <p:nvPr/>
          </p:nvCxnSpPr>
          <p:spPr bwMode="auto">
            <a:xfrm>
              <a:off x="6852" y="8204"/>
              <a:ext cx="1" cy="683"/>
            </a:xfrm>
            <a:prstGeom prst="straightConnector1">
              <a:avLst/>
            </a:prstGeom>
            <a:noFill/>
            <a:ln w="28575">
              <a:solidFill>
                <a:srgbClr val="5F497A"/>
              </a:solidFill>
              <a:round/>
              <a:headEnd/>
              <a:tailEnd type="triangle" w="med" len="med"/>
            </a:ln>
          </p:spPr>
        </p:cxnSp>
        <p:sp>
          <p:nvSpPr>
            <p:cNvPr id="72" name="AutoShape 15"/>
            <p:cNvSpPr>
              <a:spLocks noChangeArrowheads="1"/>
            </p:cNvSpPr>
            <p:nvPr/>
          </p:nvSpPr>
          <p:spPr bwMode="auto">
            <a:xfrm>
              <a:off x="254" y="9353"/>
              <a:ext cx="1760" cy="654"/>
            </a:xfrm>
            <a:prstGeom prst="homePlate">
              <a:avLst>
                <a:gd name="adj" fmla="val 67214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365F9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9" name="Text Box 16"/>
            <p:cNvSpPr txBox="1">
              <a:spLocks noChangeArrowheads="1"/>
            </p:cNvSpPr>
            <p:nvPr/>
          </p:nvSpPr>
          <p:spPr bwMode="auto">
            <a:xfrm>
              <a:off x="152" y="9442"/>
              <a:ext cx="1947" cy="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Направления</a:t>
              </a:r>
            </a:p>
          </p:txBody>
        </p:sp>
        <p:sp>
          <p:nvSpPr>
            <p:cNvPr id="74" name="AutoShape 17"/>
            <p:cNvSpPr>
              <a:spLocks noChangeArrowheads="1"/>
            </p:cNvSpPr>
            <p:nvPr/>
          </p:nvSpPr>
          <p:spPr bwMode="auto">
            <a:xfrm>
              <a:off x="254" y="11272"/>
              <a:ext cx="1760" cy="656"/>
            </a:xfrm>
            <a:prstGeom prst="homePlate">
              <a:avLst>
                <a:gd name="adj" fmla="val 67214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365F9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1" name="Text Box 18"/>
            <p:cNvSpPr txBox="1">
              <a:spLocks noChangeArrowheads="1"/>
            </p:cNvSpPr>
            <p:nvPr/>
          </p:nvSpPr>
          <p:spPr bwMode="auto">
            <a:xfrm>
              <a:off x="255" y="11379"/>
              <a:ext cx="1707" cy="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Назначение</a:t>
              </a:r>
            </a:p>
          </p:txBody>
        </p:sp>
        <p:sp>
          <p:nvSpPr>
            <p:cNvPr id="13332" name="AutoShape 19"/>
            <p:cNvSpPr>
              <a:spLocks noChangeArrowheads="1"/>
            </p:cNvSpPr>
            <p:nvPr/>
          </p:nvSpPr>
          <p:spPr bwMode="auto">
            <a:xfrm>
              <a:off x="5180" y="11157"/>
              <a:ext cx="1758" cy="771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rgbClr val="5F497A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3" name="AutoShape 20"/>
            <p:cNvSpPr>
              <a:spLocks noChangeArrowheads="1"/>
            </p:cNvSpPr>
            <p:nvPr/>
          </p:nvSpPr>
          <p:spPr bwMode="auto">
            <a:xfrm>
              <a:off x="5876" y="11709"/>
              <a:ext cx="1639" cy="84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rgbClr val="5F497A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874" y="12404"/>
              <a:ext cx="1717" cy="1058"/>
              <a:chOff x="748" y="12684"/>
              <a:chExt cx="1717" cy="1058"/>
            </a:xfrm>
          </p:grpSpPr>
          <p:sp>
            <p:nvSpPr>
              <p:cNvPr id="13366" name="AutoShape 22"/>
              <p:cNvSpPr>
                <a:spLocks noChangeArrowheads="1"/>
              </p:cNvSpPr>
              <p:nvPr/>
            </p:nvSpPr>
            <p:spPr bwMode="auto">
              <a:xfrm>
                <a:off x="748" y="12684"/>
                <a:ext cx="1717" cy="858"/>
              </a:xfrm>
              <a:prstGeom prst="roundRect">
                <a:avLst>
                  <a:gd name="adj" fmla="val 16667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rgbClr val="5F49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7" name="Text Box 23"/>
              <p:cNvSpPr txBox="1">
                <a:spLocks noChangeArrowheads="1"/>
              </p:cNvSpPr>
              <p:nvPr/>
            </p:nvSpPr>
            <p:spPr bwMode="auto">
              <a:xfrm>
                <a:off x="748" y="12773"/>
                <a:ext cx="1717" cy="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ru-RU" sz="1100" dirty="0">
                    <a:latin typeface="Calibri" pitchFamily="34" charset="0"/>
                  </a:rPr>
                  <a:t>Передача информации</a:t>
                </a:r>
                <a:endParaRPr lang="ru-RU" dirty="0"/>
              </a:p>
            </p:txBody>
          </p:sp>
        </p:grp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1852" y="13132"/>
              <a:ext cx="1856" cy="1283"/>
              <a:chOff x="1721" y="13202"/>
              <a:chExt cx="1856" cy="1283"/>
            </a:xfrm>
          </p:grpSpPr>
          <p:sp>
            <p:nvSpPr>
              <p:cNvPr id="13364" name="AutoShape 25"/>
              <p:cNvSpPr>
                <a:spLocks noChangeArrowheads="1"/>
              </p:cNvSpPr>
              <p:nvPr/>
            </p:nvSpPr>
            <p:spPr bwMode="auto">
              <a:xfrm>
                <a:off x="1721" y="13202"/>
                <a:ext cx="1856" cy="961"/>
              </a:xfrm>
              <a:prstGeom prst="roundRect">
                <a:avLst>
                  <a:gd name="adj" fmla="val 16667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rgbClr val="5F49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5" name="Text Box 26"/>
              <p:cNvSpPr txBox="1">
                <a:spLocks noChangeArrowheads="1"/>
              </p:cNvSpPr>
              <p:nvPr/>
            </p:nvSpPr>
            <p:spPr bwMode="auto">
              <a:xfrm>
                <a:off x="1786" y="13202"/>
                <a:ext cx="1717" cy="1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ru-RU" sz="1100" dirty="0">
                    <a:latin typeface="Calibri" pitchFamily="34" charset="0"/>
                  </a:rPr>
                  <a:t>Повышение мотивации обучения</a:t>
                </a:r>
                <a:endParaRPr lang="ru-RU" dirty="0"/>
              </a:p>
            </p:txBody>
          </p:sp>
        </p:grp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3458" y="12377"/>
              <a:ext cx="1951" cy="961"/>
              <a:chOff x="3458" y="12377"/>
              <a:chExt cx="1951" cy="961"/>
            </a:xfrm>
          </p:grpSpPr>
          <p:sp>
            <p:nvSpPr>
              <p:cNvPr id="13362" name="AutoShape 28"/>
              <p:cNvSpPr>
                <a:spLocks noChangeArrowheads="1"/>
              </p:cNvSpPr>
              <p:nvPr/>
            </p:nvSpPr>
            <p:spPr bwMode="auto">
              <a:xfrm>
                <a:off x="3458" y="12377"/>
                <a:ext cx="1850" cy="961"/>
              </a:xfrm>
              <a:prstGeom prst="roundRect">
                <a:avLst>
                  <a:gd name="adj" fmla="val 16667"/>
                </a:avLst>
              </a:prstGeom>
              <a:solidFill>
                <a:srgbClr val="FABF8F"/>
              </a:solidFill>
              <a:ln w="19050">
                <a:solidFill>
                  <a:srgbClr val="5F49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3" name="Text Box 29"/>
              <p:cNvSpPr txBox="1">
                <a:spLocks noChangeArrowheads="1"/>
              </p:cNvSpPr>
              <p:nvPr/>
            </p:nvSpPr>
            <p:spPr bwMode="auto">
              <a:xfrm>
                <a:off x="3458" y="12377"/>
                <a:ext cx="1951" cy="94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100" dirty="0">
                    <a:latin typeface="Calibri" pitchFamily="34" charset="0"/>
                  </a:rPr>
                  <a:t>Наглядность, </a:t>
                </a:r>
              </a:p>
              <a:p>
                <a:pPr algn="ctr"/>
                <a:r>
                  <a:rPr lang="ru-RU" sz="1100" dirty="0">
                    <a:latin typeface="Calibri" pitchFamily="34" charset="0"/>
                  </a:rPr>
                  <a:t>демонстрация, имитация</a:t>
                </a:r>
                <a:endParaRPr lang="ru-RU" dirty="0"/>
              </a:p>
            </p:txBody>
          </p:sp>
        </p:grpSp>
        <p:cxnSp>
          <p:nvCxnSpPr>
            <p:cNvPr id="13337" name="AutoShape 30"/>
            <p:cNvCxnSpPr>
              <a:cxnSpLocks noChangeShapeType="1"/>
            </p:cNvCxnSpPr>
            <p:nvPr/>
          </p:nvCxnSpPr>
          <p:spPr bwMode="auto">
            <a:xfrm flipH="1">
              <a:off x="2312" y="10557"/>
              <a:ext cx="1048" cy="1779"/>
            </a:xfrm>
            <a:prstGeom prst="straightConnector1">
              <a:avLst/>
            </a:prstGeom>
            <a:noFill/>
            <a:ln w="28575">
              <a:solidFill>
                <a:srgbClr val="5F497A"/>
              </a:solidFill>
              <a:round/>
              <a:headEnd/>
              <a:tailEnd type="triangle" w="med" len="med"/>
            </a:ln>
          </p:spPr>
        </p:cxnSp>
        <p:cxnSp>
          <p:nvCxnSpPr>
            <p:cNvPr id="13338" name="AutoShape 31"/>
            <p:cNvCxnSpPr>
              <a:cxnSpLocks noChangeShapeType="1"/>
            </p:cNvCxnSpPr>
            <p:nvPr/>
          </p:nvCxnSpPr>
          <p:spPr bwMode="auto">
            <a:xfrm flipH="1">
              <a:off x="2853" y="10516"/>
              <a:ext cx="507" cy="2675"/>
            </a:xfrm>
            <a:prstGeom prst="straightConnector1">
              <a:avLst/>
            </a:prstGeom>
            <a:noFill/>
            <a:ln w="28575">
              <a:solidFill>
                <a:srgbClr val="5F497A"/>
              </a:solidFill>
              <a:round/>
              <a:headEnd/>
              <a:tailEnd type="triangle" w="med" len="med"/>
            </a:ln>
          </p:spPr>
        </p:cxnSp>
        <p:cxnSp>
          <p:nvCxnSpPr>
            <p:cNvPr id="13339" name="AutoShape 32"/>
            <p:cNvCxnSpPr>
              <a:cxnSpLocks noChangeShapeType="1"/>
            </p:cNvCxnSpPr>
            <p:nvPr/>
          </p:nvCxnSpPr>
          <p:spPr bwMode="auto">
            <a:xfrm>
              <a:off x="3360" y="10516"/>
              <a:ext cx="480" cy="1820"/>
            </a:xfrm>
            <a:prstGeom prst="straightConnector1">
              <a:avLst/>
            </a:prstGeom>
            <a:noFill/>
            <a:ln w="28575">
              <a:solidFill>
                <a:srgbClr val="5F497A"/>
              </a:solidFill>
              <a:round/>
              <a:headEnd/>
              <a:tailEnd type="triangle" w="med" len="med"/>
            </a:ln>
          </p:spPr>
        </p:cxnSp>
        <p:sp>
          <p:nvSpPr>
            <p:cNvPr id="13340" name="Text Box 33"/>
            <p:cNvSpPr txBox="1">
              <a:spLocks noChangeArrowheads="1"/>
            </p:cNvSpPr>
            <p:nvPr/>
          </p:nvSpPr>
          <p:spPr bwMode="auto">
            <a:xfrm>
              <a:off x="5144" y="11289"/>
              <a:ext cx="1672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1100" dirty="0">
                  <a:latin typeface="Calibri" pitchFamily="34" charset="0"/>
                </a:rPr>
                <a:t>Тренажёры</a:t>
              </a:r>
              <a:endParaRPr lang="ru-RU" dirty="0"/>
            </a:p>
          </p:txBody>
        </p:sp>
        <p:sp>
          <p:nvSpPr>
            <p:cNvPr id="13341" name="Text Box 34"/>
            <p:cNvSpPr txBox="1">
              <a:spLocks noChangeArrowheads="1"/>
            </p:cNvSpPr>
            <p:nvPr/>
          </p:nvSpPr>
          <p:spPr bwMode="auto">
            <a:xfrm>
              <a:off x="5831" y="11799"/>
              <a:ext cx="1746" cy="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1100" dirty="0">
                  <a:latin typeface="Calibri" pitchFamily="34" charset="0"/>
                </a:rPr>
                <a:t>Практические работы</a:t>
              </a:r>
              <a:endParaRPr lang="ru-RU" dirty="0"/>
            </a:p>
          </p:txBody>
        </p:sp>
        <p:sp>
          <p:nvSpPr>
            <p:cNvPr id="13342" name="Text Box 35"/>
            <p:cNvSpPr txBox="1">
              <a:spLocks noChangeArrowheads="1"/>
            </p:cNvSpPr>
            <p:nvPr/>
          </p:nvSpPr>
          <p:spPr bwMode="auto">
            <a:xfrm>
              <a:off x="7417" y="11289"/>
              <a:ext cx="1304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1100" dirty="0">
                  <a:latin typeface="Calibri" pitchFamily="34" charset="0"/>
                </a:rPr>
                <a:t>Тесты</a:t>
              </a:r>
              <a:endParaRPr lang="ru-RU" dirty="0"/>
            </a:p>
          </p:txBody>
        </p:sp>
        <p:cxnSp>
          <p:nvCxnSpPr>
            <p:cNvPr id="13343" name="AutoShape 36"/>
            <p:cNvCxnSpPr>
              <a:cxnSpLocks noChangeShapeType="1"/>
            </p:cNvCxnSpPr>
            <p:nvPr/>
          </p:nvCxnSpPr>
          <p:spPr bwMode="auto">
            <a:xfrm flipH="1">
              <a:off x="6702" y="10516"/>
              <a:ext cx="151" cy="641"/>
            </a:xfrm>
            <a:prstGeom prst="straightConnector1">
              <a:avLst/>
            </a:prstGeom>
            <a:noFill/>
            <a:ln w="28575">
              <a:solidFill>
                <a:srgbClr val="5F497A"/>
              </a:solidFill>
              <a:round/>
              <a:headEnd/>
              <a:tailEnd type="triangle" w="med" len="med"/>
            </a:ln>
          </p:spPr>
        </p:cxnSp>
        <p:cxnSp>
          <p:nvCxnSpPr>
            <p:cNvPr id="13344" name="AutoShape 37"/>
            <p:cNvCxnSpPr>
              <a:cxnSpLocks noChangeShapeType="1"/>
            </p:cNvCxnSpPr>
            <p:nvPr/>
          </p:nvCxnSpPr>
          <p:spPr bwMode="auto">
            <a:xfrm>
              <a:off x="7107" y="10516"/>
              <a:ext cx="1" cy="1193"/>
            </a:xfrm>
            <a:prstGeom prst="straightConnector1">
              <a:avLst/>
            </a:prstGeom>
            <a:noFill/>
            <a:ln w="28575">
              <a:solidFill>
                <a:srgbClr val="5F497A"/>
              </a:solidFill>
              <a:round/>
              <a:headEnd/>
              <a:tailEnd type="triangle" w="med" len="med"/>
            </a:ln>
          </p:spPr>
        </p:cxnSp>
        <p:cxnSp>
          <p:nvCxnSpPr>
            <p:cNvPr id="13345" name="AutoShape 38"/>
            <p:cNvCxnSpPr>
              <a:cxnSpLocks noChangeShapeType="1"/>
            </p:cNvCxnSpPr>
            <p:nvPr/>
          </p:nvCxnSpPr>
          <p:spPr bwMode="auto">
            <a:xfrm>
              <a:off x="7417" y="10372"/>
              <a:ext cx="175" cy="785"/>
            </a:xfrm>
            <a:prstGeom prst="straightConnector1">
              <a:avLst/>
            </a:prstGeom>
            <a:noFill/>
            <a:ln w="28575">
              <a:solidFill>
                <a:srgbClr val="5F497A"/>
              </a:solidFill>
              <a:round/>
              <a:headEnd/>
              <a:tailEnd type="triangle" w="med" len="med"/>
            </a:ln>
          </p:spPr>
        </p:cxnSp>
        <p:grpSp>
          <p:nvGrpSpPr>
            <p:cNvPr id="6" name="Group 39"/>
            <p:cNvGrpSpPr>
              <a:grpSpLocks/>
            </p:cNvGrpSpPr>
            <p:nvPr/>
          </p:nvGrpSpPr>
          <p:grpSpPr bwMode="auto">
            <a:xfrm>
              <a:off x="7515" y="13032"/>
              <a:ext cx="1951" cy="1283"/>
              <a:chOff x="7912" y="12551"/>
              <a:chExt cx="1951" cy="1283"/>
            </a:xfrm>
          </p:grpSpPr>
          <p:sp>
            <p:nvSpPr>
              <p:cNvPr id="13360" name="AutoShape 40"/>
              <p:cNvSpPr>
                <a:spLocks noChangeArrowheads="1"/>
              </p:cNvSpPr>
              <p:nvPr/>
            </p:nvSpPr>
            <p:spPr bwMode="auto">
              <a:xfrm>
                <a:off x="7998" y="12551"/>
                <a:ext cx="1715" cy="946"/>
              </a:xfrm>
              <a:prstGeom prst="roundRect">
                <a:avLst>
                  <a:gd name="adj" fmla="val 16667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rgbClr val="5F49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1" name="Text Box 41"/>
              <p:cNvSpPr txBox="1">
                <a:spLocks noChangeArrowheads="1"/>
              </p:cNvSpPr>
              <p:nvPr/>
            </p:nvSpPr>
            <p:spPr bwMode="auto">
              <a:xfrm>
                <a:off x="7912" y="12551"/>
                <a:ext cx="1951" cy="1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ru-RU" sz="1100" dirty="0">
                    <a:latin typeface="Calibri" pitchFamily="34" charset="0"/>
                  </a:rPr>
                  <a:t>Самостоятельное приобретение знаний</a:t>
                </a:r>
                <a:endParaRPr lang="ru-RU" dirty="0"/>
              </a:p>
            </p:txBody>
          </p:sp>
        </p:grpSp>
        <p:grpSp>
          <p:nvGrpSpPr>
            <p:cNvPr id="7" name="Group 42"/>
            <p:cNvGrpSpPr>
              <a:grpSpLocks/>
            </p:cNvGrpSpPr>
            <p:nvPr/>
          </p:nvGrpSpPr>
          <p:grpSpPr bwMode="auto">
            <a:xfrm>
              <a:off x="10360" y="12260"/>
              <a:ext cx="1474" cy="1045"/>
              <a:chOff x="10335" y="11520"/>
              <a:chExt cx="1474" cy="1045"/>
            </a:xfrm>
          </p:grpSpPr>
          <p:sp>
            <p:nvSpPr>
              <p:cNvPr id="13358" name="AutoShape 43"/>
              <p:cNvSpPr>
                <a:spLocks noChangeArrowheads="1"/>
              </p:cNvSpPr>
              <p:nvPr/>
            </p:nvSpPr>
            <p:spPr bwMode="auto">
              <a:xfrm>
                <a:off x="10360" y="11520"/>
                <a:ext cx="1449" cy="772"/>
              </a:xfrm>
              <a:prstGeom prst="roundRect">
                <a:avLst>
                  <a:gd name="adj" fmla="val 16667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rgbClr val="5F49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9" name="Text Box 44"/>
              <p:cNvSpPr txBox="1">
                <a:spLocks noChangeArrowheads="1"/>
              </p:cNvSpPr>
              <p:nvPr/>
            </p:nvSpPr>
            <p:spPr bwMode="auto">
              <a:xfrm>
                <a:off x="10335" y="11596"/>
                <a:ext cx="1474" cy="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ru-RU" sz="1100">
                    <a:latin typeface="Calibri" pitchFamily="34" charset="0"/>
                  </a:rPr>
                  <a:t>Доклады, сообщения</a:t>
                </a:r>
                <a:endParaRPr lang="ru-RU"/>
              </a:p>
            </p:txBody>
          </p:sp>
        </p:grpSp>
        <p:grpSp>
          <p:nvGrpSpPr>
            <p:cNvPr id="8" name="Group 45"/>
            <p:cNvGrpSpPr>
              <a:grpSpLocks/>
            </p:cNvGrpSpPr>
            <p:nvPr/>
          </p:nvGrpSpPr>
          <p:grpSpPr bwMode="auto">
            <a:xfrm>
              <a:off x="9964" y="13202"/>
              <a:ext cx="1684" cy="1283"/>
              <a:chOff x="8651" y="13538"/>
              <a:chExt cx="1684" cy="1283"/>
            </a:xfrm>
          </p:grpSpPr>
          <p:sp>
            <p:nvSpPr>
              <p:cNvPr id="13356" name="AutoShape 46"/>
              <p:cNvSpPr>
                <a:spLocks noChangeArrowheads="1"/>
              </p:cNvSpPr>
              <p:nvPr/>
            </p:nvSpPr>
            <p:spPr bwMode="auto">
              <a:xfrm>
                <a:off x="8696" y="13598"/>
                <a:ext cx="1639" cy="842"/>
              </a:xfrm>
              <a:prstGeom prst="roundRect">
                <a:avLst>
                  <a:gd name="adj" fmla="val 16667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rgbClr val="5F49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7" name="Text Box 47"/>
              <p:cNvSpPr txBox="1">
                <a:spLocks noChangeArrowheads="1"/>
              </p:cNvSpPr>
              <p:nvPr/>
            </p:nvSpPr>
            <p:spPr bwMode="auto">
              <a:xfrm>
                <a:off x="8651" y="13538"/>
                <a:ext cx="1684" cy="1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ru-RU" sz="1100" dirty="0">
                    <a:latin typeface="Calibri" pitchFamily="34" charset="0"/>
                  </a:rPr>
                  <a:t>Углубленное изучение предмета</a:t>
                </a:r>
                <a:endParaRPr lang="ru-RU" dirty="0"/>
              </a:p>
            </p:txBody>
          </p:sp>
        </p:grpSp>
        <p:grpSp>
          <p:nvGrpSpPr>
            <p:cNvPr id="9" name="Group 48"/>
            <p:cNvGrpSpPr>
              <a:grpSpLocks/>
            </p:cNvGrpSpPr>
            <p:nvPr/>
          </p:nvGrpSpPr>
          <p:grpSpPr bwMode="auto">
            <a:xfrm>
              <a:off x="8199" y="14174"/>
              <a:ext cx="2136" cy="972"/>
              <a:chOff x="8224" y="14801"/>
              <a:chExt cx="2136" cy="972"/>
            </a:xfrm>
          </p:grpSpPr>
          <p:sp>
            <p:nvSpPr>
              <p:cNvPr id="13354" name="AutoShape 49"/>
              <p:cNvSpPr>
                <a:spLocks noChangeArrowheads="1"/>
              </p:cNvSpPr>
              <p:nvPr/>
            </p:nvSpPr>
            <p:spPr bwMode="auto">
              <a:xfrm>
                <a:off x="8224" y="14846"/>
                <a:ext cx="2136" cy="842"/>
              </a:xfrm>
              <a:prstGeom prst="roundRect">
                <a:avLst>
                  <a:gd name="adj" fmla="val 16667"/>
                </a:avLst>
              </a:prstGeom>
              <a:solidFill>
                <a:srgbClr val="FABF8F"/>
              </a:solidFill>
              <a:ln w="19050">
                <a:solidFill>
                  <a:srgbClr val="5F49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5" name="Text Box 50"/>
              <p:cNvSpPr txBox="1">
                <a:spLocks noChangeArrowheads="1"/>
              </p:cNvSpPr>
              <p:nvPr/>
            </p:nvSpPr>
            <p:spPr bwMode="auto">
              <a:xfrm>
                <a:off x="8234" y="14801"/>
                <a:ext cx="2126" cy="97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ru-RU" sz="1100" dirty="0">
                    <a:latin typeface="Calibri" pitchFamily="34" charset="0"/>
                  </a:rPr>
                  <a:t>Осуществление дифференцированного подхода</a:t>
                </a:r>
                <a:endParaRPr lang="ru-RU" dirty="0"/>
              </a:p>
            </p:txBody>
          </p:sp>
        </p:grpSp>
        <p:cxnSp>
          <p:nvCxnSpPr>
            <p:cNvPr id="13350" name="AutoShape 51"/>
            <p:cNvCxnSpPr>
              <a:cxnSpLocks noChangeShapeType="1"/>
            </p:cNvCxnSpPr>
            <p:nvPr/>
          </p:nvCxnSpPr>
          <p:spPr bwMode="auto">
            <a:xfrm flipH="1">
              <a:off x="8866" y="10606"/>
              <a:ext cx="952" cy="2426"/>
            </a:xfrm>
            <a:prstGeom prst="straightConnector1">
              <a:avLst/>
            </a:prstGeom>
            <a:noFill/>
            <a:ln w="28575">
              <a:solidFill>
                <a:srgbClr val="5F497A"/>
              </a:solidFill>
              <a:round/>
              <a:headEnd/>
              <a:tailEnd type="triangle" w="med" len="med"/>
            </a:ln>
          </p:spPr>
        </p:cxnSp>
        <p:cxnSp>
          <p:nvCxnSpPr>
            <p:cNvPr id="13351" name="AutoShape 52"/>
            <p:cNvCxnSpPr>
              <a:cxnSpLocks noChangeShapeType="1"/>
            </p:cNvCxnSpPr>
            <p:nvPr/>
          </p:nvCxnSpPr>
          <p:spPr bwMode="auto">
            <a:xfrm flipH="1">
              <a:off x="9433" y="10589"/>
              <a:ext cx="385" cy="3585"/>
            </a:xfrm>
            <a:prstGeom prst="straightConnector1">
              <a:avLst/>
            </a:prstGeom>
            <a:noFill/>
            <a:ln w="28575">
              <a:solidFill>
                <a:srgbClr val="5F497A"/>
              </a:solidFill>
              <a:round/>
              <a:headEnd/>
              <a:tailEnd type="triangle" w="med" len="med"/>
            </a:ln>
          </p:spPr>
        </p:cxnSp>
        <p:cxnSp>
          <p:nvCxnSpPr>
            <p:cNvPr id="13352" name="AutoShape 53"/>
            <p:cNvCxnSpPr>
              <a:cxnSpLocks noChangeShapeType="1"/>
            </p:cNvCxnSpPr>
            <p:nvPr/>
          </p:nvCxnSpPr>
          <p:spPr bwMode="auto">
            <a:xfrm>
              <a:off x="9818" y="10606"/>
              <a:ext cx="517" cy="2656"/>
            </a:xfrm>
            <a:prstGeom prst="straightConnector1">
              <a:avLst/>
            </a:prstGeom>
            <a:noFill/>
            <a:ln w="28575">
              <a:solidFill>
                <a:srgbClr val="5F497A"/>
              </a:solidFill>
              <a:round/>
              <a:headEnd/>
              <a:tailEnd type="triangle" w="med" len="med"/>
            </a:ln>
          </p:spPr>
        </p:cxnSp>
        <p:cxnSp>
          <p:nvCxnSpPr>
            <p:cNvPr id="13353" name="AutoShape 54"/>
            <p:cNvCxnSpPr>
              <a:cxnSpLocks noChangeShapeType="1"/>
            </p:cNvCxnSpPr>
            <p:nvPr/>
          </p:nvCxnSpPr>
          <p:spPr bwMode="auto">
            <a:xfrm>
              <a:off x="9818" y="10589"/>
              <a:ext cx="1059" cy="1671"/>
            </a:xfrm>
            <a:prstGeom prst="straightConnector1">
              <a:avLst/>
            </a:prstGeom>
            <a:noFill/>
            <a:ln w="28575">
              <a:solidFill>
                <a:srgbClr val="5F497A"/>
              </a:solidFill>
              <a:round/>
              <a:headEnd/>
              <a:tailEnd type="triangle" w="med" len="med"/>
            </a:ln>
          </p:spPr>
        </p:cxnSp>
      </p:grpSp>
      <p:sp>
        <p:nvSpPr>
          <p:cNvPr id="13315" name="TextBox 112"/>
          <p:cNvSpPr txBox="1">
            <a:spLocks noChangeArrowheads="1"/>
          </p:cNvSpPr>
          <p:nvPr/>
        </p:nvSpPr>
        <p:spPr bwMode="auto">
          <a:xfrm>
            <a:off x="683568" y="188640"/>
            <a:ext cx="79200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66FF"/>
                </a:solidFill>
                <a:latin typeface="Century Gothic" pitchFamily="34" charset="0"/>
                <a:cs typeface="Cordia New" pitchFamily="34" charset="-34"/>
              </a:rPr>
              <a:t>  </a:t>
            </a:r>
            <a:r>
              <a:rPr lang="ru-RU" sz="6000" b="1" dirty="0">
                <a:solidFill>
                  <a:srgbClr val="0066FF"/>
                </a:solidFill>
                <a:latin typeface="Monotype Corsiva" pitchFamily="66" charset="0"/>
                <a:cs typeface="Cordia New" pitchFamily="34" charset="-34"/>
              </a:rPr>
              <a:t>П</a:t>
            </a:r>
            <a:r>
              <a:rPr lang="ru-RU" sz="6000" b="1" dirty="0" smtClean="0">
                <a:solidFill>
                  <a:srgbClr val="0066FF"/>
                </a:solidFill>
                <a:latin typeface="Monotype Corsiva" pitchFamily="66" charset="0"/>
                <a:cs typeface="Cordia New" pitchFamily="34" charset="-34"/>
              </a:rPr>
              <a:t>рименения </a:t>
            </a:r>
            <a:r>
              <a:rPr lang="ru-RU" sz="6000" b="1" dirty="0">
                <a:solidFill>
                  <a:srgbClr val="0066FF"/>
                </a:solidFill>
                <a:latin typeface="Monotype Corsiva" pitchFamily="66" charset="0"/>
                <a:cs typeface="Cordia New" pitchFamily="34" charset="-34"/>
              </a:rPr>
              <a:t>ИКТ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7"/>
          <p:cNvSpPr/>
          <p:nvPr/>
        </p:nvSpPr>
        <p:spPr>
          <a:xfrm>
            <a:off x="0" y="2071678"/>
            <a:ext cx="2285984" cy="1654175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Урок - путешествие</a:t>
            </a:r>
          </a:p>
        </p:txBody>
      </p:sp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92868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643938" cy="1214422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	</a:t>
            </a: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Нетрадиционные формы проведения занятий.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642918"/>
          <a:ext cx="2214578" cy="153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трелка вправо 8"/>
          <p:cNvSpPr/>
          <p:nvPr/>
        </p:nvSpPr>
        <p:spPr>
          <a:xfrm>
            <a:off x="571472" y="5275263"/>
            <a:ext cx="2643188" cy="1582737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600" dirty="0" smtClean="0"/>
              <a:t>Урок  - «Поле чудес», КВН,  «ЧТО? ГДЕ? КОГДА?</a:t>
            </a:r>
            <a:endParaRPr lang="ru-RU" sz="1600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642910" y="3786190"/>
            <a:ext cx="2500313" cy="1511300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dirty="0"/>
              <a:t>Урок – пресс-конференция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14546" y="500042"/>
            <a:ext cx="2571768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7030A0"/>
                </a:solidFill>
                <a:latin typeface="Monotype Corsiva" pitchFamily="66" charset="0"/>
              </a:rPr>
              <a:t>Математика – удивительная наука, 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7030A0"/>
                </a:solidFill>
                <a:latin typeface="Monotype Corsiva" pitchFamily="66" charset="0"/>
              </a:rPr>
              <a:t>которая научит тебя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7030A0"/>
                </a:solidFill>
                <a:latin typeface="Monotype Corsiva" pitchFamily="66" charset="0"/>
              </a:rPr>
              <a:t> правильно рассуждать,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7030A0"/>
                </a:solidFill>
                <a:latin typeface="Monotype Corsiva" pitchFamily="66" charset="0"/>
              </a:rPr>
              <a:t>точно обосновывать мысли,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7030A0"/>
                </a:solidFill>
                <a:latin typeface="Monotype Corsiva" pitchFamily="66" charset="0"/>
              </a:rPr>
              <a:t>разовьет воображение.</a:t>
            </a:r>
          </a:p>
        </p:txBody>
      </p:sp>
      <p:pic>
        <p:nvPicPr>
          <p:cNvPr id="17409" name="Рисунок 2" descr="F:\Новая папка\161111-105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043084" y="3500438"/>
            <a:ext cx="510091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714876" y="642918"/>
            <a:ext cx="4429124" cy="292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577</Words>
  <Application>Microsoft Office PowerPoint</Application>
  <PresentationFormat>Экран (4:3)</PresentationFormat>
  <Paragraphs>185</Paragraphs>
  <Slides>23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        Модель методической системы </vt:lpstr>
      <vt:lpstr>Слайд 4</vt:lpstr>
      <vt:lpstr>Слайд 5</vt:lpstr>
      <vt:lpstr>Слайд 6</vt:lpstr>
      <vt:lpstr>Слайд 7</vt:lpstr>
      <vt:lpstr>Слайд 8</vt:lpstr>
      <vt:lpstr> </vt:lpstr>
      <vt:lpstr>Разноуровневое обучение</vt:lpstr>
      <vt:lpstr>Личностно-ориентированное обучение</vt:lpstr>
      <vt:lpstr>Проблемное обучение</vt:lpstr>
      <vt:lpstr>Применение тестирования в системе работы</vt:lpstr>
      <vt:lpstr>Один из видов педагогической технологии – МОДУЛЬНАЯ.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777</cp:lastModifiedBy>
  <cp:revision>81</cp:revision>
  <dcterms:created xsi:type="dcterms:W3CDTF">2013-03-09T16:39:27Z</dcterms:created>
  <dcterms:modified xsi:type="dcterms:W3CDTF">2013-04-27T18:19:55Z</dcterms:modified>
</cp:coreProperties>
</file>