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5" r:id="rId3"/>
    <p:sldId id="257" r:id="rId4"/>
    <p:sldId id="278" r:id="rId5"/>
    <p:sldId id="277" r:id="rId6"/>
    <p:sldId id="279" r:id="rId7"/>
    <p:sldId id="265" r:id="rId8"/>
    <p:sldId id="266" r:id="rId9"/>
    <p:sldId id="259" r:id="rId10"/>
    <p:sldId id="268" r:id="rId11"/>
    <p:sldId id="280" r:id="rId12"/>
    <p:sldId id="281" r:id="rId13"/>
    <p:sldId id="282" r:id="rId14"/>
    <p:sldId id="270" r:id="rId15"/>
    <p:sldId id="271" r:id="rId16"/>
    <p:sldId id="276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78" autoAdjust="0"/>
    <p:restoredTop sz="86343" autoAdjust="0"/>
  </p:normalViewPr>
  <p:slideViewPr>
    <p:cSldViewPr>
      <p:cViewPr>
        <p:scale>
          <a:sx n="48" d="100"/>
          <a:sy n="48" d="100"/>
        </p:scale>
        <p:origin x="-744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E7ECA-8516-4651-9743-3E435ADEF4A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9860F6-68B6-46EE-86CE-5AB9E1ABC4CE}">
      <dgm:prSet phldrT="[Текст]"/>
      <dgm:spPr/>
      <dgm:t>
        <a:bodyPr/>
        <a:lstStyle/>
        <a:p>
          <a:r>
            <a:rPr lang="ru-RU" dirty="0" smtClean="0"/>
            <a:t>вопросный</a:t>
          </a:r>
          <a:endParaRPr lang="ru-RU" dirty="0"/>
        </a:p>
      </dgm:t>
    </dgm:pt>
    <dgm:pt modelId="{C798192D-54D4-460C-A477-0F677D859F71}" type="parTrans" cxnId="{800058F3-C5F6-4248-88B5-4C34F361F400}">
      <dgm:prSet/>
      <dgm:spPr/>
      <dgm:t>
        <a:bodyPr/>
        <a:lstStyle/>
        <a:p>
          <a:endParaRPr lang="ru-RU"/>
        </a:p>
      </dgm:t>
    </dgm:pt>
    <dgm:pt modelId="{094331A0-DEC2-444D-8E55-0859C872185A}" type="sibTrans" cxnId="{800058F3-C5F6-4248-88B5-4C34F361F400}">
      <dgm:prSet/>
      <dgm:spPr/>
      <dgm:t>
        <a:bodyPr/>
        <a:lstStyle/>
        <a:p>
          <a:endParaRPr lang="ru-RU"/>
        </a:p>
      </dgm:t>
    </dgm:pt>
    <dgm:pt modelId="{541A6B71-1A31-4BF7-9FB8-D3C061DF1A42}">
      <dgm:prSet phldrT="[Текст]"/>
      <dgm:spPr/>
      <dgm:t>
        <a:bodyPr/>
        <a:lstStyle/>
        <a:p>
          <a:r>
            <a:rPr lang="ru-RU" dirty="0" smtClean="0"/>
            <a:t>назывной</a:t>
          </a:r>
          <a:endParaRPr lang="ru-RU" dirty="0"/>
        </a:p>
      </dgm:t>
    </dgm:pt>
    <dgm:pt modelId="{BE8CEB94-E17E-4B55-837C-F353105FC86B}" type="parTrans" cxnId="{86FA2791-A0CD-4800-895C-04300CEB3616}">
      <dgm:prSet/>
      <dgm:spPr/>
      <dgm:t>
        <a:bodyPr/>
        <a:lstStyle/>
        <a:p>
          <a:endParaRPr lang="ru-RU"/>
        </a:p>
      </dgm:t>
    </dgm:pt>
    <dgm:pt modelId="{BD16329A-380F-4B9E-8E76-7BBB009AE862}" type="sibTrans" cxnId="{86FA2791-A0CD-4800-895C-04300CEB3616}">
      <dgm:prSet/>
      <dgm:spPr/>
      <dgm:t>
        <a:bodyPr/>
        <a:lstStyle/>
        <a:p>
          <a:endParaRPr lang="ru-RU"/>
        </a:p>
      </dgm:t>
    </dgm:pt>
    <dgm:pt modelId="{8116C08A-3EDB-493D-AD55-793C2FFF4912}">
      <dgm:prSet phldrT="[Текст]"/>
      <dgm:spPr/>
      <dgm:t>
        <a:bodyPr/>
        <a:lstStyle/>
        <a:p>
          <a:r>
            <a:rPr lang="ru-RU" dirty="0" smtClean="0"/>
            <a:t>тезисный</a:t>
          </a:r>
          <a:endParaRPr lang="ru-RU" dirty="0"/>
        </a:p>
      </dgm:t>
    </dgm:pt>
    <dgm:pt modelId="{78AC2A4D-195C-47F3-9962-39040DF98979}" type="parTrans" cxnId="{765198BF-54F7-4907-A38D-B6FDAD0E22BD}">
      <dgm:prSet/>
      <dgm:spPr/>
      <dgm:t>
        <a:bodyPr/>
        <a:lstStyle/>
        <a:p>
          <a:endParaRPr lang="ru-RU"/>
        </a:p>
      </dgm:t>
    </dgm:pt>
    <dgm:pt modelId="{93A43534-35E7-473A-8B47-AA326381F9C7}" type="sibTrans" cxnId="{765198BF-54F7-4907-A38D-B6FDAD0E22BD}">
      <dgm:prSet/>
      <dgm:spPr/>
      <dgm:t>
        <a:bodyPr/>
        <a:lstStyle/>
        <a:p>
          <a:endParaRPr lang="ru-RU"/>
        </a:p>
      </dgm:t>
    </dgm:pt>
    <dgm:pt modelId="{8BE7A1BF-B669-41D4-944B-4E6D59E78AAD}">
      <dgm:prSet phldrT="[Текст]"/>
      <dgm:spPr/>
      <dgm:t>
        <a:bodyPr/>
        <a:lstStyle/>
        <a:p>
          <a:r>
            <a:rPr lang="ru-RU" dirty="0" smtClean="0"/>
            <a:t>цитатный</a:t>
          </a:r>
          <a:endParaRPr lang="ru-RU" dirty="0"/>
        </a:p>
      </dgm:t>
    </dgm:pt>
    <dgm:pt modelId="{17D7C102-13BA-422B-AFC6-A7DF84B7F851}" type="parTrans" cxnId="{09DC0BF6-EC2F-4F40-896D-975BB3F91D08}">
      <dgm:prSet/>
      <dgm:spPr/>
      <dgm:t>
        <a:bodyPr/>
        <a:lstStyle/>
        <a:p>
          <a:endParaRPr lang="ru-RU"/>
        </a:p>
      </dgm:t>
    </dgm:pt>
    <dgm:pt modelId="{6EC10FB9-4A6C-494C-8F8E-6DA58B60D2EB}" type="sibTrans" cxnId="{09DC0BF6-EC2F-4F40-896D-975BB3F91D08}">
      <dgm:prSet/>
      <dgm:spPr/>
      <dgm:t>
        <a:bodyPr/>
        <a:lstStyle/>
        <a:p>
          <a:endParaRPr lang="ru-RU"/>
        </a:p>
      </dgm:t>
    </dgm:pt>
    <dgm:pt modelId="{F3857CED-5EAD-49CE-AF4E-4C5B30BA72A6}" type="pres">
      <dgm:prSet presAssocID="{D6AE7ECA-8516-4651-9743-3E435ADEF4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454A17-0BA4-4125-BABB-612BB74FE480}" type="pres">
      <dgm:prSet presAssocID="{2C9860F6-68B6-46EE-86CE-5AB9E1ABC4C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1D6B3-B514-4729-9491-23EC6266D5CF}" type="pres">
      <dgm:prSet presAssocID="{094331A0-DEC2-444D-8E55-0859C872185A}" presName="sibTrans" presStyleCnt="0"/>
      <dgm:spPr/>
    </dgm:pt>
    <dgm:pt modelId="{6F35D799-1779-4F4E-8983-9D216629903A}" type="pres">
      <dgm:prSet presAssocID="{541A6B71-1A31-4BF7-9FB8-D3C061DF1A4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DBC2D2-8581-445F-8B5F-4640BFCF2900}" type="pres">
      <dgm:prSet presAssocID="{BD16329A-380F-4B9E-8E76-7BBB009AE862}" presName="sibTrans" presStyleCnt="0"/>
      <dgm:spPr/>
    </dgm:pt>
    <dgm:pt modelId="{8BD7355F-35D8-4DE2-908A-492480326529}" type="pres">
      <dgm:prSet presAssocID="{8116C08A-3EDB-493D-AD55-793C2FFF491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533BFD-C70E-42F8-BCD6-C79CF70593CE}" type="pres">
      <dgm:prSet presAssocID="{93A43534-35E7-473A-8B47-AA326381F9C7}" presName="sibTrans" presStyleCnt="0"/>
      <dgm:spPr/>
    </dgm:pt>
    <dgm:pt modelId="{32D1B750-9C8E-4C47-A99F-F4DFA0E383CA}" type="pres">
      <dgm:prSet presAssocID="{8BE7A1BF-B669-41D4-944B-4E6D59E78AA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0058F3-C5F6-4248-88B5-4C34F361F400}" srcId="{D6AE7ECA-8516-4651-9743-3E435ADEF4A9}" destId="{2C9860F6-68B6-46EE-86CE-5AB9E1ABC4CE}" srcOrd="0" destOrd="0" parTransId="{C798192D-54D4-460C-A477-0F677D859F71}" sibTransId="{094331A0-DEC2-444D-8E55-0859C872185A}"/>
    <dgm:cxn modelId="{765198BF-54F7-4907-A38D-B6FDAD0E22BD}" srcId="{D6AE7ECA-8516-4651-9743-3E435ADEF4A9}" destId="{8116C08A-3EDB-493D-AD55-793C2FFF4912}" srcOrd="2" destOrd="0" parTransId="{78AC2A4D-195C-47F3-9962-39040DF98979}" sibTransId="{93A43534-35E7-473A-8B47-AA326381F9C7}"/>
    <dgm:cxn modelId="{CD1E4D5B-8179-4F04-A7E1-0D13B9F56A87}" type="presOf" srcId="{D6AE7ECA-8516-4651-9743-3E435ADEF4A9}" destId="{F3857CED-5EAD-49CE-AF4E-4C5B30BA72A6}" srcOrd="0" destOrd="0" presId="urn:microsoft.com/office/officeart/2005/8/layout/default"/>
    <dgm:cxn modelId="{227ACD02-5B22-4075-9A59-F456F4D408FB}" type="presOf" srcId="{8BE7A1BF-B669-41D4-944B-4E6D59E78AAD}" destId="{32D1B750-9C8E-4C47-A99F-F4DFA0E383CA}" srcOrd="0" destOrd="0" presId="urn:microsoft.com/office/officeart/2005/8/layout/default"/>
    <dgm:cxn modelId="{86FA2791-A0CD-4800-895C-04300CEB3616}" srcId="{D6AE7ECA-8516-4651-9743-3E435ADEF4A9}" destId="{541A6B71-1A31-4BF7-9FB8-D3C061DF1A42}" srcOrd="1" destOrd="0" parTransId="{BE8CEB94-E17E-4B55-837C-F353105FC86B}" sibTransId="{BD16329A-380F-4B9E-8E76-7BBB009AE862}"/>
    <dgm:cxn modelId="{1E74F755-A66C-43AD-B8EC-364A85076871}" type="presOf" srcId="{8116C08A-3EDB-493D-AD55-793C2FFF4912}" destId="{8BD7355F-35D8-4DE2-908A-492480326529}" srcOrd="0" destOrd="0" presId="urn:microsoft.com/office/officeart/2005/8/layout/default"/>
    <dgm:cxn modelId="{22D9BE48-148B-4E6D-9EC6-0E73514B36C7}" type="presOf" srcId="{2C9860F6-68B6-46EE-86CE-5AB9E1ABC4CE}" destId="{0F454A17-0BA4-4125-BABB-612BB74FE480}" srcOrd="0" destOrd="0" presId="urn:microsoft.com/office/officeart/2005/8/layout/default"/>
    <dgm:cxn modelId="{09DC0BF6-EC2F-4F40-896D-975BB3F91D08}" srcId="{D6AE7ECA-8516-4651-9743-3E435ADEF4A9}" destId="{8BE7A1BF-B669-41D4-944B-4E6D59E78AAD}" srcOrd="3" destOrd="0" parTransId="{17D7C102-13BA-422B-AFC6-A7DF84B7F851}" sibTransId="{6EC10FB9-4A6C-494C-8F8E-6DA58B60D2EB}"/>
    <dgm:cxn modelId="{556F5F60-FE94-4819-949A-62223E720935}" type="presOf" srcId="{541A6B71-1A31-4BF7-9FB8-D3C061DF1A42}" destId="{6F35D799-1779-4F4E-8983-9D216629903A}" srcOrd="0" destOrd="0" presId="urn:microsoft.com/office/officeart/2005/8/layout/default"/>
    <dgm:cxn modelId="{285F192A-AFE8-45C5-8EB2-366DF6EABA03}" type="presParOf" srcId="{F3857CED-5EAD-49CE-AF4E-4C5B30BA72A6}" destId="{0F454A17-0BA4-4125-BABB-612BB74FE480}" srcOrd="0" destOrd="0" presId="urn:microsoft.com/office/officeart/2005/8/layout/default"/>
    <dgm:cxn modelId="{5F6CF4AE-5DD7-48F2-AA00-B85A23A78267}" type="presParOf" srcId="{F3857CED-5EAD-49CE-AF4E-4C5B30BA72A6}" destId="{6C41D6B3-B514-4729-9491-23EC6266D5CF}" srcOrd="1" destOrd="0" presId="urn:microsoft.com/office/officeart/2005/8/layout/default"/>
    <dgm:cxn modelId="{4CAB386B-00E8-47E0-A9D2-3D2EC54D04DC}" type="presParOf" srcId="{F3857CED-5EAD-49CE-AF4E-4C5B30BA72A6}" destId="{6F35D799-1779-4F4E-8983-9D216629903A}" srcOrd="2" destOrd="0" presId="urn:microsoft.com/office/officeart/2005/8/layout/default"/>
    <dgm:cxn modelId="{493B3B71-B78E-4A71-A92B-FE7D2DAC3234}" type="presParOf" srcId="{F3857CED-5EAD-49CE-AF4E-4C5B30BA72A6}" destId="{BEDBC2D2-8581-445F-8B5F-4640BFCF2900}" srcOrd="3" destOrd="0" presId="urn:microsoft.com/office/officeart/2005/8/layout/default"/>
    <dgm:cxn modelId="{7DCEEF2D-8C5D-453C-9566-2CFA5BBEFB85}" type="presParOf" srcId="{F3857CED-5EAD-49CE-AF4E-4C5B30BA72A6}" destId="{8BD7355F-35D8-4DE2-908A-492480326529}" srcOrd="4" destOrd="0" presId="urn:microsoft.com/office/officeart/2005/8/layout/default"/>
    <dgm:cxn modelId="{7564810E-5142-4AC5-83D0-3BD5F6EF547E}" type="presParOf" srcId="{F3857CED-5EAD-49CE-AF4E-4C5B30BA72A6}" destId="{71533BFD-C70E-42F8-BCD6-C79CF70593CE}" srcOrd="5" destOrd="0" presId="urn:microsoft.com/office/officeart/2005/8/layout/default"/>
    <dgm:cxn modelId="{4CDF71C9-007E-4BDF-8386-23690AA9F477}" type="presParOf" srcId="{F3857CED-5EAD-49CE-AF4E-4C5B30BA72A6}" destId="{32D1B750-9C8E-4C47-A99F-F4DFA0E383CA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BBC3C2-E4FA-4EB7-958A-4031D44759AC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681E16-9CEB-4442-86BE-6DD326D25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7117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Отработка навыков составления </a:t>
            </a:r>
            <a:r>
              <a:rPr lang="ru-RU" dirty="0" smtClean="0"/>
              <a:t>плана  текста по обществознанию в 9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571744"/>
            <a:ext cx="7406640" cy="3071834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Выполнила: учитель истории и обществознания                                          МОУООШ с. Котоврас </a:t>
            </a:r>
            <a:r>
              <a:rPr lang="ru-RU" dirty="0" err="1" smtClean="0"/>
              <a:t>Балашовского</a:t>
            </a:r>
            <a:r>
              <a:rPr lang="ru-RU" dirty="0" smtClean="0"/>
              <a:t> района</a:t>
            </a:r>
          </a:p>
          <a:p>
            <a:r>
              <a:rPr lang="ru-RU" dirty="0" err="1" smtClean="0"/>
              <a:t>Горнаева</a:t>
            </a:r>
            <a:r>
              <a:rPr lang="ru-RU" dirty="0" smtClean="0"/>
              <a:t>  Галина Яковлевна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составить простой план?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1)Прочтите текст (представьте мысленно весь материал).</a:t>
            </a:r>
            <a:br>
              <a:rPr lang="ru-RU" dirty="0" smtClean="0"/>
            </a:br>
            <a:r>
              <a:rPr lang="ru-RU" dirty="0" smtClean="0"/>
              <a:t>2) Разделите текст на части и выделите в каждой из них главную мысль.</a:t>
            </a:r>
            <a:br>
              <a:rPr lang="ru-RU" dirty="0" smtClean="0"/>
            </a:br>
            <a:r>
              <a:rPr lang="ru-RU" dirty="0" smtClean="0"/>
              <a:t>3) Озаглавьте части, подбирая заголовки, замените глаголы именами существительными, запишите их.</a:t>
            </a:r>
            <a:br>
              <a:rPr lang="ru-RU" dirty="0" smtClean="0"/>
            </a:br>
            <a:r>
              <a:rPr lang="ru-RU" dirty="0" smtClean="0"/>
              <a:t>4) Прочитайте текст во второй раз и проверьте, все ли главные мысли отражены в плане.</a:t>
            </a:r>
            <a:br>
              <a:rPr lang="ru-RU" dirty="0" smtClean="0"/>
            </a:br>
            <a:r>
              <a:rPr lang="ru-RU" dirty="0" smtClean="0"/>
              <a:t>5) Подкорректируйте план.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Алгоритм работы над сложным планом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1) Учитель сам составляет на уроке сложный план и разъясняет основные принципы его построения.</a:t>
            </a:r>
          </a:p>
          <a:p>
            <a:r>
              <a:rPr lang="ru-RU" dirty="0" smtClean="0"/>
              <a:t>2) Затем можно дать простой план темы урока и продолжить учащимся развернуть его путем детализации наиболее важных вопросов.</a:t>
            </a:r>
          </a:p>
          <a:p>
            <a:r>
              <a:rPr lang="ru-RU" dirty="0" smtClean="0"/>
              <a:t>3) Далее, одному из сильных учеников поручить во время опроса написать на доске развернутый план, а затем разобрать его при участии всего класса.</a:t>
            </a:r>
          </a:p>
          <a:p>
            <a:r>
              <a:rPr lang="ru-RU" dirty="0" smtClean="0"/>
              <a:t>4) Уч-ся самостоятельно составляют на уроке сложный план по одному-двум разделам параграфа.</a:t>
            </a:r>
          </a:p>
          <a:p>
            <a:r>
              <a:rPr lang="ru-RU" dirty="0" smtClean="0"/>
              <a:t>5) Только после этого можно предложить школьникам составить развернутый план, по какой либо теме, охватывающий целый параграф.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Переводной экзамен в 7 классе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/>
              <a:t>Часть </a:t>
            </a:r>
            <a:r>
              <a:rPr lang="en-US" b="1" dirty="0" smtClean="0"/>
              <a:t>II</a:t>
            </a:r>
            <a:endParaRPr lang="ru-RU" dirty="0" smtClean="0"/>
          </a:p>
          <a:p>
            <a:r>
              <a:rPr lang="ru-RU" b="1" dirty="0" smtClean="0"/>
              <a:t>В1.</a:t>
            </a:r>
            <a:r>
              <a:rPr lang="ru-RU" dirty="0" smtClean="0"/>
              <a:t> Закончите фразу: «Несовершеннолетними называются дети в возрасте ……… лет».</a:t>
            </a:r>
          </a:p>
          <a:p>
            <a:r>
              <a:rPr lang="ru-RU" b="1" dirty="0" smtClean="0"/>
              <a:t>В2.</a:t>
            </a:r>
            <a:r>
              <a:rPr lang="ru-RU" dirty="0" smtClean="0"/>
              <a:t> Конституция РФ принята …………………………….. 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Часть </a:t>
            </a:r>
            <a:r>
              <a:rPr lang="en-US" b="1" dirty="0" smtClean="0"/>
              <a:t>III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 Прочитайте текст и выполните задания к нему.</a:t>
            </a:r>
            <a:endParaRPr lang="ru-RU" dirty="0" smtClean="0"/>
          </a:p>
          <a:p>
            <a:r>
              <a:rPr lang="ru-RU" dirty="0" smtClean="0"/>
              <a:t>         Важной особенностью школьников является подражательность взрослым, своим сверстникам, героям из кинофильмов. Это качество  очень помогает детям в учении и способствует быстрому овладению умениями и навыками.</a:t>
            </a:r>
          </a:p>
          <a:p>
            <a:r>
              <a:rPr lang="ru-RU" dirty="0" smtClean="0"/>
              <a:t>        С каждым годом у подростка возрастает способность к абстрактному мышлению. При этом наглядное, образное мышление не исчезает, а сохраняется и развивается.  Например, развивается способность к конкретизации, способности к иллюстрированию, раскрытию содержания понятий в  конкретных образах и представлениях.</a:t>
            </a:r>
          </a:p>
          <a:p>
            <a:r>
              <a:rPr lang="ru-RU" dirty="0" smtClean="0"/>
              <a:t>  </a:t>
            </a:r>
            <a:r>
              <a:rPr lang="ru-RU" b="1" dirty="0" smtClean="0"/>
              <a:t>С1 </a:t>
            </a:r>
            <a:r>
              <a:rPr lang="ru-RU" dirty="0" smtClean="0"/>
              <a:t>Выделите основные смысловые части текста. Озаглавьте каж­дую из них (составьте план текста).</a:t>
            </a:r>
          </a:p>
          <a:p>
            <a:r>
              <a:rPr lang="ru-RU" b="1" dirty="0" smtClean="0"/>
              <a:t>С2.</a:t>
            </a:r>
            <a:r>
              <a:rPr lang="ru-RU" dirty="0" smtClean="0"/>
              <a:t> Какие виды мышления бывают у подростков? Поясните, что означает абстрактное мышление.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и оценивание работ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В1 – от 14 до 18 лет– 1 балл</a:t>
            </a:r>
          </a:p>
          <a:p>
            <a:r>
              <a:rPr lang="ru-RU" dirty="0" smtClean="0"/>
              <a:t>В2 –  1993 году– 1 балл </a:t>
            </a:r>
          </a:p>
          <a:p>
            <a:r>
              <a:rPr lang="ru-RU" dirty="0" smtClean="0"/>
              <a:t>С 1 Составлен план текста. – 2 балла. </a:t>
            </a:r>
          </a:p>
          <a:p>
            <a:pPr lvl="0">
              <a:buNone/>
            </a:pPr>
            <a:r>
              <a:rPr lang="ru-RU" dirty="0" smtClean="0"/>
              <a:t>        1.Особенность школьников.</a:t>
            </a:r>
          </a:p>
          <a:p>
            <a:pPr lvl="0">
              <a:buNone/>
            </a:pPr>
            <a:r>
              <a:rPr lang="ru-RU" dirty="0" smtClean="0"/>
              <a:t>         2.Виды мышления.</a:t>
            </a:r>
          </a:p>
          <a:p>
            <a:pPr>
              <a:buNone/>
            </a:pPr>
            <a:r>
              <a:rPr lang="ru-RU" dirty="0" smtClean="0"/>
              <a:t>        Если план неточен 1 балл. Не составлен – 0 баллов.</a:t>
            </a:r>
          </a:p>
          <a:p>
            <a:pPr>
              <a:buNone/>
            </a:pPr>
            <a:r>
              <a:rPr lang="ru-RU" dirty="0" smtClean="0"/>
              <a:t>        С2. У подростков можно выделить  абстрактное и наглядное, образное мышление.</a:t>
            </a:r>
          </a:p>
          <a:p>
            <a:pPr>
              <a:buNone/>
            </a:pPr>
            <a:r>
              <a:rPr lang="ru-RU" dirty="0" smtClean="0"/>
              <a:t>           Абстрактное – отвлеченное мышление.</a:t>
            </a:r>
          </a:p>
          <a:p>
            <a:pPr>
              <a:buNone/>
            </a:pPr>
            <a:r>
              <a:rPr lang="ru-RU" dirty="0" smtClean="0"/>
              <a:t>            Полный ответ – 2балла., неполный – </a:t>
            </a:r>
            <a:r>
              <a:rPr lang="ru-RU" dirty="0" smtClean="0"/>
              <a:t>1балл, нет ответа – о баллов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 Максимальный балл- 34</a:t>
            </a:r>
          </a:p>
          <a:p>
            <a:pPr>
              <a:buNone/>
            </a:pPr>
            <a:r>
              <a:rPr lang="ru-RU" b="1" dirty="0" smtClean="0"/>
              <a:t>       Оценивание работ.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16 – 24  балла – «3» </a:t>
            </a:r>
          </a:p>
          <a:p>
            <a:pPr>
              <a:buNone/>
            </a:pPr>
            <a:r>
              <a:rPr lang="ru-RU" dirty="0" smtClean="0"/>
              <a:t>          25– 31 балла– «4»   </a:t>
            </a:r>
          </a:p>
          <a:p>
            <a:pPr>
              <a:buNone/>
            </a:pPr>
            <a:r>
              <a:rPr lang="ru-RU" dirty="0" smtClean="0"/>
              <a:t>          32 -  34 балла  – «5» 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Вариант ОБ9403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Исходной идеей, лежащей в основе маркетинга, является идея человеческих нужд, где под термином «нужда» понимается ощущение нехватки человеком чего-либо. Это и физические нужды в пище, одежде, тепле, безопасности, и социальные нужды в духовной близости, влиянии и привязанности, и личные нужды в знаниях и самовыражении. Они являются исходными составляющими природы человека. Производитель не создаёт нужду, она уже существует.</a:t>
            </a:r>
          </a:p>
          <a:p>
            <a:r>
              <a:rPr lang="ru-RU" dirty="0" smtClean="0"/>
              <a:t>Вторая исходная идея маркетинга - 	потребность. Потребность - нужда, принявшая конкретную форму в соответствии с культурным уровнем и личностью индивида. Для удовлетворения потребностей производители  предпринимают  целенаправленные действия для стимулирования желания обладать товарами. Под товаром мы будем понимать то, что может удовлетворить потребность и предлагается рынку с целью привлечения внимания, приобретения, использования или потребления.</a:t>
            </a:r>
          </a:p>
          <a:p>
            <a:r>
              <a:rPr lang="ru-RU" dirty="0" smtClean="0"/>
              <a:t>Рынок - это совокупность существующих и потенциальных покупателей товара. В развитом обществе рынок - это не обязательно какое-то физическое место для осуществления сделок. При наличии современных средств связи и транспорта обмен осуществляется через рекламу, телевидение, Интернет без вступления в физический контакт с покупателями. Маркетинг - это работа с рынком для удовлетворения человеческих потребностей. Это поиск покупателей, выявление их нужды, проектирование соответствующих товаров, продвижение их на рынок, складирование, перевозка, ценообразование, организация сервиса, рекламирование.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Варианты плана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b="1" dirty="0" smtClean="0"/>
              <a:t>Назывной</a:t>
            </a:r>
          </a:p>
          <a:p>
            <a:r>
              <a:rPr lang="ru-RU" dirty="0" smtClean="0"/>
              <a:t>1.Нужды людей</a:t>
            </a:r>
          </a:p>
          <a:p>
            <a:r>
              <a:rPr lang="ru-RU" dirty="0" smtClean="0"/>
              <a:t>2. Потребности людей и их удовлетворение производителями  товаров.</a:t>
            </a:r>
          </a:p>
          <a:p>
            <a:r>
              <a:rPr lang="ru-RU" dirty="0" smtClean="0"/>
              <a:t>3.Современный рынок и маркетинг.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628" y="1524000"/>
            <a:ext cx="3933060" cy="46634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Вопросный</a:t>
            </a:r>
          </a:p>
          <a:p>
            <a:pPr marL="596646" indent="-514350">
              <a:buNone/>
            </a:pPr>
            <a:r>
              <a:rPr lang="ru-RU" dirty="0" smtClean="0"/>
              <a:t>1.Какие нужды лежат в основе маркетинга?</a:t>
            </a:r>
          </a:p>
          <a:p>
            <a:pPr marL="596646" indent="-514350">
              <a:buNone/>
            </a:pPr>
            <a:r>
              <a:rPr lang="ru-RU" dirty="0" smtClean="0"/>
              <a:t>2.Как связаны между собой потребность и товар?</a:t>
            </a:r>
          </a:p>
          <a:p>
            <a:pPr marL="596646" indent="-514350">
              <a:buNone/>
            </a:pPr>
            <a:r>
              <a:rPr lang="ru-RU" dirty="0" smtClean="0"/>
              <a:t>3.Что такое рынок и маркетинг?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 сданном экзамене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 нас экзаменом пугали,</a:t>
            </a:r>
            <a:br>
              <a:rPr lang="ru-RU" dirty="0" smtClean="0"/>
            </a:br>
            <a:r>
              <a:rPr lang="ru-RU" dirty="0" smtClean="0"/>
              <a:t>Нам говорили — не сдадим.</a:t>
            </a:r>
            <a:br>
              <a:rPr lang="ru-RU" dirty="0" smtClean="0"/>
            </a:br>
            <a:r>
              <a:rPr lang="ru-RU" dirty="0" smtClean="0"/>
              <a:t>Судьбы мы вызов принимали,</a:t>
            </a:r>
            <a:br>
              <a:rPr lang="ru-RU" dirty="0" smtClean="0"/>
            </a:br>
            <a:r>
              <a:rPr lang="ru-RU" dirty="0" smtClean="0"/>
              <a:t>Теперь у нас все позади.</a:t>
            </a:r>
            <a:br>
              <a:rPr lang="ru-RU" dirty="0" smtClean="0"/>
            </a:br>
            <a:r>
              <a:rPr lang="ru-RU" dirty="0" smtClean="0"/>
              <a:t>Мозги уж пламенем пылают,</a:t>
            </a:r>
            <a:br>
              <a:rPr lang="ru-RU" dirty="0" smtClean="0"/>
            </a:br>
            <a:r>
              <a:rPr lang="ru-RU" dirty="0" smtClean="0"/>
              <a:t>И знанья лезут из ушей.</a:t>
            </a:r>
            <a:br>
              <a:rPr lang="ru-RU" dirty="0" smtClean="0"/>
            </a:br>
            <a:r>
              <a:rPr lang="ru-RU" dirty="0" smtClean="0"/>
              <a:t>Взорвать бы, что ли, эту школу,</a:t>
            </a:r>
            <a:br>
              <a:rPr lang="ru-RU" dirty="0" smtClean="0"/>
            </a:br>
            <a:r>
              <a:rPr lang="ru-RU" dirty="0" smtClean="0"/>
              <a:t>А вместе с ней— учителей!</a:t>
            </a:r>
            <a:br>
              <a:rPr lang="ru-RU" dirty="0" smtClean="0"/>
            </a:br>
            <a:r>
              <a:rPr lang="ru-RU" dirty="0" smtClean="0"/>
              <a:t>Их извлечем из-под обломков,</a:t>
            </a:r>
            <a:br>
              <a:rPr lang="ru-RU" dirty="0" smtClean="0"/>
            </a:br>
            <a:r>
              <a:rPr lang="ru-RU" dirty="0" smtClean="0"/>
              <a:t>Поставим всех на пьедестал.</a:t>
            </a:r>
            <a:br>
              <a:rPr lang="ru-RU" dirty="0" smtClean="0"/>
            </a:br>
            <a:r>
              <a:rPr lang="ru-RU" dirty="0" smtClean="0"/>
              <a:t>Ах, вот зарплату бы побольше,</a:t>
            </a:r>
            <a:br>
              <a:rPr lang="ru-RU" dirty="0" smtClean="0"/>
            </a:br>
            <a:r>
              <a:rPr lang="ru-RU" dirty="0" smtClean="0"/>
              <a:t>Я сам учителем бы стал!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УДАЧИ НА ЭКЗАМЕНАХ!</a:t>
            </a:r>
            <a:endParaRPr lang="ru-RU" dirty="0"/>
          </a:p>
        </p:txBody>
      </p:sp>
      <p:pic>
        <p:nvPicPr>
          <p:cNvPr id="1026" name="Picture 2" descr="C:\Users\Dom\Downloads\ШАРИКИ.jpg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520825" y="1760537"/>
            <a:ext cx="3486150" cy="4191000"/>
          </a:xfrm>
          <a:prstGeom prst="rect">
            <a:avLst/>
          </a:prstGeom>
          <a:noFill/>
        </p:spPr>
      </p:pic>
      <p:pic>
        <p:nvPicPr>
          <p:cNvPr id="1027" name="Picture 3" descr="C:\Users\Dom\Downloads\eg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5276850" y="2484437"/>
            <a:ext cx="36576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СТИХИ О ГИА (Е. Рожкова – Астахова)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ru-RU" dirty="0" smtClean="0"/>
              <a:t>Голова,  моя голова,</a:t>
            </a:r>
            <a:br>
              <a:rPr lang="ru-RU" dirty="0" smtClean="0"/>
            </a:br>
            <a:r>
              <a:rPr lang="ru-RU" dirty="0" smtClean="0"/>
              <a:t>Заболела ты от ГИА.</a:t>
            </a:r>
            <a:br>
              <a:rPr lang="ru-RU" dirty="0" smtClean="0"/>
            </a:br>
            <a:r>
              <a:rPr lang="ru-RU" dirty="0" smtClean="0"/>
              <a:t>Этот страшный, кошмарный зверь,</a:t>
            </a:r>
            <a:br>
              <a:rPr lang="ru-RU" dirty="0" smtClean="0"/>
            </a:br>
            <a:r>
              <a:rPr lang="ru-RU" dirty="0" smtClean="0"/>
              <a:t>За мной бродит тихо как тень.</a:t>
            </a:r>
            <a:br>
              <a:rPr lang="ru-RU" dirty="0" smtClean="0"/>
            </a:br>
            <a:r>
              <a:rPr lang="ru-RU" dirty="0" smtClean="0"/>
              <a:t>Надо мной нависает, страшит,</a:t>
            </a:r>
            <a:br>
              <a:rPr lang="ru-RU" dirty="0" smtClean="0"/>
            </a:br>
            <a:r>
              <a:rPr lang="ru-RU" dirty="0" smtClean="0"/>
              <a:t>Потерять аттестат мне грозит.</a:t>
            </a:r>
            <a:br>
              <a:rPr lang="ru-RU" dirty="0" smtClean="0"/>
            </a:br>
            <a:r>
              <a:rPr lang="ru-RU" dirty="0" smtClean="0"/>
              <a:t>Но, а дома твердят: « Не ленись,</a:t>
            </a:r>
            <a:br>
              <a:rPr lang="ru-RU" dirty="0" smtClean="0"/>
            </a:br>
            <a:r>
              <a:rPr lang="ru-RU" dirty="0" smtClean="0"/>
              <a:t>Постарайся, за ум свой возьмись»</a:t>
            </a:r>
            <a:br>
              <a:rPr lang="ru-RU" dirty="0" smtClean="0"/>
            </a:br>
            <a:r>
              <a:rPr lang="ru-RU" dirty="0" smtClean="0"/>
              <a:t>Я забросил  книжки читать,</a:t>
            </a:r>
            <a:br>
              <a:rPr lang="ru-RU" dirty="0" smtClean="0"/>
            </a:br>
            <a:r>
              <a:rPr lang="ru-RU" dirty="0" smtClean="0"/>
              <a:t>За столом стал с учебником спать.</a:t>
            </a:r>
            <a:br>
              <a:rPr lang="ru-RU" dirty="0" smtClean="0"/>
            </a:br>
            <a:r>
              <a:rPr lang="ru-RU" dirty="0" smtClean="0"/>
              <a:t>И забыл я компьютер, друзей,</a:t>
            </a:r>
            <a:br>
              <a:rPr lang="ru-RU" dirty="0" smtClean="0"/>
            </a:br>
            <a:r>
              <a:rPr lang="ru-RU" dirty="0" smtClean="0"/>
              <a:t>Все, что было, что раньше имел.</a:t>
            </a:r>
            <a:br>
              <a:rPr lang="ru-RU" dirty="0" smtClean="0"/>
            </a:br>
            <a:r>
              <a:rPr lang="ru-RU" dirty="0" smtClean="0"/>
              <a:t>А предметы выстроились в ряд</a:t>
            </a:r>
            <a:br>
              <a:rPr lang="ru-RU" dirty="0" smtClean="0"/>
            </a:br>
            <a:r>
              <a:rPr lang="ru-RU" dirty="0" smtClean="0"/>
              <a:t>И твердят, и твердят, и твердят:</a:t>
            </a:r>
            <a:br>
              <a:rPr lang="ru-RU" dirty="0" smtClean="0"/>
            </a:br>
            <a:r>
              <a:rPr lang="ru-RU" dirty="0" smtClean="0"/>
              <a:t>- Посмотри, как мы хороши!</a:t>
            </a:r>
            <a:br>
              <a:rPr lang="ru-RU" dirty="0" smtClean="0"/>
            </a:br>
            <a:r>
              <a:rPr lang="ru-RU" dirty="0" smtClean="0"/>
              <a:t>Лучше нас не найти для души.</a:t>
            </a:r>
            <a:br>
              <a:rPr lang="ru-RU" dirty="0" smtClean="0"/>
            </a:br>
            <a:r>
              <a:rPr lang="ru-RU" dirty="0" smtClean="0"/>
              <a:t>Мы поможем тебе преуспеть,</a:t>
            </a:r>
            <a:br>
              <a:rPr lang="ru-RU" dirty="0" smtClean="0"/>
            </a:br>
            <a:r>
              <a:rPr lang="ru-RU" dirty="0" smtClean="0"/>
              <a:t>Будешь умным, все знать и  уметь.</a:t>
            </a:r>
            <a:br>
              <a:rPr lang="ru-RU" dirty="0" smtClean="0"/>
            </a:br>
            <a:r>
              <a:rPr lang="ru-RU" dirty="0" smtClean="0"/>
              <a:t>Голова, голова, голова,</a:t>
            </a:r>
            <a:br>
              <a:rPr lang="ru-RU" dirty="0" smtClean="0"/>
            </a:br>
            <a:r>
              <a:rPr lang="ru-RU" dirty="0" smtClean="0"/>
              <a:t>Снова слышу – ГИА, ГИА…</a:t>
            </a:r>
            <a:br>
              <a:rPr lang="ru-RU" dirty="0" smtClean="0"/>
            </a:br>
            <a:r>
              <a:rPr lang="ru-RU" dirty="0" smtClean="0"/>
              <a:t>Может, я уж схожу с ума?</a:t>
            </a:r>
            <a:br>
              <a:rPr lang="ru-RU" dirty="0" smtClean="0"/>
            </a:br>
            <a:r>
              <a:rPr lang="ru-RU" dirty="0" smtClean="0"/>
              <a:t>Где вы, старые времена?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План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ПЛАН— КРАТКО  СФОРМУЛИРОВАННЫЕ  ОСНОВНЫЕ ПОЛОЖЕНИЯ АБЗАЦЕВ, РАЗДЕЛОВ ТЕКСТА.</a:t>
            </a:r>
          </a:p>
          <a:p>
            <a:pPr lvl="0"/>
            <a:r>
              <a:rPr lang="ru-RU" cap="all" dirty="0" smtClean="0"/>
              <a:t>отражает последовательность изменения мысли и обобщает;</a:t>
            </a:r>
            <a:endParaRPr lang="ru-RU" dirty="0" smtClean="0"/>
          </a:p>
          <a:p>
            <a:pPr lvl="0"/>
            <a:r>
              <a:rPr lang="ru-RU" cap="all" dirty="0" smtClean="0"/>
              <a:t>раскрывает содержание текста;</a:t>
            </a:r>
            <a:endParaRPr lang="ru-RU" dirty="0" smtClean="0"/>
          </a:p>
          <a:p>
            <a:pPr lvl="0"/>
            <a:r>
              <a:rPr lang="ru-RU" cap="all" dirty="0" smtClean="0"/>
              <a:t>восстанавливает в памяти содержание источника;</a:t>
            </a:r>
            <a:endParaRPr lang="ru-RU" dirty="0" smtClean="0"/>
          </a:p>
          <a:p>
            <a:pPr lvl="0"/>
            <a:r>
              <a:rPr lang="ru-RU" cap="all" dirty="0" smtClean="0"/>
              <a:t>ускоряет проработку источника информации;</a:t>
            </a:r>
            <a:endParaRPr lang="ru-RU" dirty="0" smtClean="0"/>
          </a:p>
          <a:p>
            <a:pPr lvl="0"/>
            <a:r>
              <a:rPr lang="ru-RU" cap="all" dirty="0" smtClean="0"/>
              <a:t>организует самоконтроль;</a:t>
            </a:r>
            <a:endParaRPr lang="ru-RU" dirty="0" smtClean="0"/>
          </a:p>
          <a:p>
            <a:pPr lvl="0"/>
            <a:r>
              <a:rPr lang="ru-RU" cap="all" dirty="0" smtClean="0"/>
              <a:t>сосредотачивает внимание и стимулирует занятие;</a:t>
            </a:r>
            <a:endParaRPr lang="ru-RU" dirty="0" smtClean="0"/>
          </a:p>
          <a:p>
            <a:pPr lvl="0"/>
            <a:r>
              <a:rPr lang="ru-RU" cap="all" dirty="0" smtClean="0"/>
              <a:t>используется, чтобы оживить в памяти хорошо знакомый текст.</a:t>
            </a:r>
            <a:endParaRPr lang="ru-RU" dirty="0" smtClean="0"/>
          </a:p>
          <a:p>
            <a:pPr>
              <a:buNone/>
            </a:pPr>
            <a:r>
              <a:rPr lang="ru-RU" cap="all" dirty="0" smtClean="0"/>
              <a:t> 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Начало гуситского </a:t>
            </a:r>
            <a:r>
              <a:rPr lang="ru-RU" dirty="0" smtClean="0"/>
              <a:t>движения</a:t>
            </a:r>
            <a:br>
              <a:rPr lang="ru-RU" dirty="0" smtClean="0"/>
            </a:br>
            <a:r>
              <a:rPr lang="ru-RU" sz="3100" dirty="0" smtClean="0"/>
              <a:t>(пример плана по истории – 6 класс)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1600" dirty="0" smtClean="0"/>
              <a:t>План.</a:t>
            </a:r>
          </a:p>
          <a:p>
            <a:pPr marL="596646" indent="-514350">
              <a:buAutoNum type="arabicPeriod"/>
            </a:pPr>
            <a:r>
              <a:rPr lang="ru-RU" sz="1600" dirty="0" smtClean="0"/>
              <a:t>Карл </a:t>
            </a:r>
            <a:r>
              <a:rPr lang="en-US" sz="1600" dirty="0" smtClean="0"/>
              <a:t>I </a:t>
            </a:r>
            <a:r>
              <a:rPr lang="ru-RU" sz="1600" dirty="0" smtClean="0"/>
              <a:t>и хозяйственный подъём в Чехии.</a:t>
            </a:r>
          </a:p>
          <a:p>
            <a:pPr marL="596646" indent="-514350">
              <a:buAutoNum type="arabicPeriod"/>
            </a:pPr>
            <a:r>
              <a:rPr lang="ru-RU" sz="1600" dirty="0" smtClean="0"/>
              <a:t>Положение основных слоёв общества.</a:t>
            </a:r>
          </a:p>
          <a:p>
            <a:pPr marL="596646" indent="-514350">
              <a:buAutoNum type="arabicPeriod"/>
            </a:pPr>
            <a:r>
              <a:rPr lang="ru-RU" sz="1600" dirty="0" smtClean="0"/>
              <a:t>Католическая церковь в Чехии.</a:t>
            </a:r>
          </a:p>
          <a:p>
            <a:pPr marL="596646" indent="-514350">
              <a:buNone/>
            </a:pPr>
            <a:r>
              <a:rPr lang="ru-RU" sz="1600" dirty="0" smtClean="0"/>
              <a:t>             а)ослабление папской власти;</a:t>
            </a:r>
          </a:p>
          <a:p>
            <a:pPr marL="596646" indent="-514350">
              <a:buNone/>
            </a:pPr>
            <a:r>
              <a:rPr lang="ru-RU" sz="1600" dirty="0" smtClean="0"/>
              <a:t>             б) богатства церкви;</a:t>
            </a:r>
          </a:p>
          <a:p>
            <a:pPr marL="596646" indent="-514350">
              <a:buNone/>
            </a:pPr>
            <a:r>
              <a:rPr lang="ru-RU" sz="1600" dirty="0" smtClean="0"/>
              <a:t>              в) выступления против церкви;</a:t>
            </a:r>
          </a:p>
          <a:p>
            <a:pPr marL="596646" indent="-514350">
              <a:buAutoNum type="arabicPeriod" startAt="4"/>
            </a:pPr>
            <a:r>
              <a:rPr lang="ru-RU" sz="1600" dirty="0" smtClean="0"/>
              <a:t>Ян Гус</a:t>
            </a:r>
          </a:p>
          <a:p>
            <a:pPr marL="596646" indent="-514350">
              <a:buNone/>
            </a:pPr>
            <a:r>
              <a:rPr lang="ru-RU" sz="1600" dirty="0" smtClean="0"/>
              <a:t>             а) биография  Яна Гуса;</a:t>
            </a:r>
          </a:p>
          <a:p>
            <a:pPr marL="596646" indent="-514350">
              <a:buNone/>
            </a:pPr>
            <a:r>
              <a:rPr lang="ru-RU" sz="1600" dirty="0" smtClean="0"/>
              <a:t>             б) обличение духовенства;</a:t>
            </a:r>
          </a:p>
          <a:p>
            <a:pPr marL="596646" indent="-514350">
              <a:buNone/>
            </a:pPr>
            <a:r>
              <a:rPr lang="ru-RU" sz="1600" dirty="0" smtClean="0"/>
              <a:t>             в)  требования реформ;</a:t>
            </a:r>
          </a:p>
          <a:p>
            <a:pPr marL="596646" indent="-514350">
              <a:buAutoNum type="arabicPeriod" startAt="5"/>
            </a:pPr>
            <a:r>
              <a:rPr lang="ru-RU" sz="1600" dirty="0" smtClean="0"/>
              <a:t>Гибель Яна Гуса </a:t>
            </a:r>
          </a:p>
          <a:p>
            <a:pPr marL="596646" indent="-514350">
              <a:buNone/>
            </a:pPr>
            <a:r>
              <a:rPr lang="ru-RU" sz="1600" dirty="0" smtClean="0"/>
              <a:t>             а)  отлучение от церкви;</a:t>
            </a:r>
          </a:p>
          <a:p>
            <a:pPr marL="596646" indent="-514350">
              <a:buNone/>
            </a:pPr>
            <a:r>
              <a:rPr lang="ru-RU" sz="1600" dirty="0" smtClean="0"/>
              <a:t>            б)  Гус едет на церковный собор;</a:t>
            </a:r>
          </a:p>
          <a:p>
            <a:pPr marL="596646" indent="-514350">
              <a:buNone/>
            </a:pPr>
            <a:r>
              <a:rPr lang="ru-RU" sz="1600" dirty="0" smtClean="0"/>
              <a:t>            в)  сожжение на костре.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Ускорение истории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Поток информации удваивается каждые 20 месяцев. Резко сокращается интервал времени между заметными изменениями в социуме. Так, люди,  родившиеся в нашей стране в начал </a:t>
            </a:r>
            <a:r>
              <a:rPr lang="en-US" dirty="0" smtClean="0"/>
              <a:t>XX </a:t>
            </a:r>
            <a:r>
              <a:rPr lang="ru-RU" dirty="0" smtClean="0"/>
              <a:t>века, пережили практически три типа цивилизации (аграрную, индустриальную и начало постиндустриальной). Об  ускорении темпов развития общества свидетельствуют такие данные.   История   человечества,   начиная   с   кроманьонца до | человека современного типа, насчитывает всего 1600 поколений, если считать, что новое поколение появляется каждые 25 лет. 1 200 поколений  жили в пещерах, 240 - в условиях суще­ствования письменности, 22 - имели напечатанные книги. При  электрическом освещении живет лишь пятое поколение. Автомобили, самолеты, радио, кинематограф начали входить в нашу жизнь всего лишь около 1 00 лет назад, телевидение существует 60 лет, а компьютеры менее 50 лет.</a:t>
            </a:r>
          </a:p>
          <a:p>
            <a:r>
              <a:rPr lang="ru-RU" dirty="0" smtClean="0"/>
              <a:t>«Время между появлением изобретения и его практическим использованием составляло: для бумаги - 1000 лет; паровой машины - 80 лет; телефона - 50 лет; самолета - 20; транзисторной техники - 3 года; волновых передач - 20 лет; </a:t>
            </a:r>
            <a:r>
              <a:rPr lang="ru-RU" dirty="0" err="1" smtClean="0"/>
              <a:t>лазеров-|</a:t>
            </a:r>
            <a:r>
              <a:rPr lang="ru-RU" dirty="0" smtClean="0"/>
              <a:t> полгода; а факсов - всего 3 месяца».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Ускорение истории. 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</a:t>
            </a:r>
            <a:r>
              <a:rPr lang="ru-RU" b="1" dirty="0" smtClean="0"/>
              <a:t>Дома</a:t>
            </a:r>
          </a:p>
          <a:p>
            <a:r>
              <a:rPr lang="ru-RU" dirty="0" smtClean="0"/>
              <a:t>Три типа цивилизаций.</a:t>
            </a:r>
          </a:p>
          <a:p>
            <a:r>
              <a:rPr lang="ru-RU" dirty="0" smtClean="0"/>
              <a:t>Изменение жизни каждые 25 лет.</a:t>
            </a:r>
          </a:p>
          <a:p>
            <a:r>
              <a:rPr lang="ru-RU" dirty="0" smtClean="0"/>
              <a:t>Появление изобретений и их практическое использование.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       В школе</a:t>
            </a:r>
          </a:p>
          <a:p>
            <a:pPr marL="596646" indent="-514350">
              <a:buNone/>
            </a:pPr>
            <a:r>
              <a:rPr lang="ru-RU" dirty="0" smtClean="0"/>
              <a:t>1.Ускорение темпов развития общества.</a:t>
            </a:r>
          </a:p>
          <a:p>
            <a:pPr marL="596646" indent="-514350">
              <a:buNone/>
            </a:pPr>
            <a:r>
              <a:rPr lang="ru-RU" dirty="0" smtClean="0"/>
              <a:t>2.Время между появлением изобретения и его практическим использованием.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планов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Простой</a:t>
            </a:r>
          </a:p>
          <a:p>
            <a:pPr>
              <a:buNone/>
            </a:pPr>
            <a:r>
              <a:rPr lang="ru-RU" dirty="0" smtClean="0"/>
              <a:t>    Состоит из основных пунктов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Сложный</a:t>
            </a:r>
          </a:p>
          <a:p>
            <a:pPr>
              <a:buNone/>
            </a:pPr>
            <a:r>
              <a:rPr lang="ru-RU" dirty="0" smtClean="0"/>
              <a:t>    Включает в себя подпункты, которые конкретизируют содержание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языковому оформлению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Вопросный</a:t>
            </a:r>
          </a:p>
          <a:p>
            <a:r>
              <a:rPr lang="ru-RU" dirty="0" smtClean="0"/>
              <a:t>Назывной</a:t>
            </a:r>
          </a:p>
          <a:p>
            <a:r>
              <a:rPr lang="ru-RU" dirty="0" smtClean="0"/>
              <a:t> Тезисный   </a:t>
            </a:r>
          </a:p>
          <a:p>
            <a:r>
              <a:rPr lang="ru-RU" dirty="0" smtClean="0"/>
              <a:t>Цитатный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1500166" y="1524000"/>
          <a:ext cx="7434284" cy="466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443914" cy="9286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Требования к плану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1) Пункты плана можно и нужно фиксировать немедленно, уже в процессе первоначального чтения, а не откладывать его составление, как иногда советуют, до повторного чтения. По окончании первоначального чтения, в дальнейшей работе, план может исправляться и уточняться.</a:t>
            </a:r>
          </a:p>
          <a:p>
            <a:r>
              <a:rPr lang="ru-RU" dirty="0" smtClean="0"/>
              <a:t>2) Составляя план при чтении, прежде всего, стараются определить границы мыслей, т.е. те места, где кончается одна мысль и начинается другая. Эти места в книге тотчас помечают. Нужным отрывкам дают заголовок, формулируя пункт плана.</a:t>
            </a:r>
          </a:p>
          <a:p>
            <a:r>
              <a:rPr lang="ru-RU" dirty="0" smtClean="0"/>
              <a:t>3) Самое сложное в работе над планом – сформулировать заголовки. Приступая к формулированию, ищите в тексте опорные словосочетания, они помогут.</a:t>
            </a:r>
          </a:p>
          <a:p>
            <a:r>
              <a:rPr lang="ru-RU" dirty="0" smtClean="0"/>
              <a:t>4) Прежде чем план перенести в тетрадь, следует прикинуть его на черновике – отточить формулировки.</a:t>
            </a:r>
          </a:p>
          <a:p>
            <a:r>
              <a:rPr lang="ru-RU" dirty="0" smtClean="0"/>
              <a:t>а) План должен полностью охватывать содержание текста (темы).</a:t>
            </a:r>
            <a:br>
              <a:rPr lang="ru-RU" dirty="0" smtClean="0"/>
            </a:br>
            <a:r>
              <a:rPr lang="ru-RU" dirty="0" smtClean="0"/>
              <a:t>б) В заголовках (пунктах плана) не должны повторяться сходные формулировки.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678</TotalTime>
  <Words>878</Words>
  <Application>Microsoft Office PowerPoint</Application>
  <PresentationFormat>Экран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Отработка навыков составления плана  текста по обществознанию в 9 классе</vt:lpstr>
      <vt:lpstr>СТИХИ О ГИА (Е. Рожкова – Астахова) </vt:lpstr>
      <vt:lpstr>                            План         </vt:lpstr>
      <vt:lpstr>Начало гуситского движения (пример плана по истории – 6 класс)</vt:lpstr>
      <vt:lpstr>Ускорение истории</vt:lpstr>
      <vt:lpstr>Ускорение истории. План</vt:lpstr>
      <vt:lpstr>Виды планов</vt:lpstr>
      <vt:lpstr>По языковому оформлению</vt:lpstr>
      <vt:lpstr>                Требования к плану     </vt:lpstr>
      <vt:lpstr>Как составить простой план?</vt:lpstr>
      <vt:lpstr>Алгоритм работы над сложным планом</vt:lpstr>
      <vt:lpstr>Переводной экзамен в 7 классе</vt:lpstr>
      <vt:lpstr>Ответы и оценивание работ</vt:lpstr>
      <vt:lpstr>Вариант ОБ9403</vt:lpstr>
      <vt:lpstr>Варианты плана</vt:lpstr>
      <vt:lpstr>О сданном экзамене</vt:lpstr>
      <vt:lpstr>УДАЧИ НА ЭКЗАМЕНАХ!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Отработка навыков составления плана</dc:title>
  <dc:creator>Dom</dc:creator>
  <cp:lastModifiedBy>Dom</cp:lastModifiedBy>
  <cp:revision>63</cp:revision>
  <dcterms:created xsi:type="dcterms:W3CDTF">2013-04-21T19:20:52Z</dcterms:created>
  <dcterms:modified xsi:type="dcterms:W3CDTF">2013-04-26T16:39:55Z</dcterms:modified>
</cp:coreProperties>
</file>