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0" r:id="rId3"/>
    <p:sldId id="257" r:id="rId4"/>
    <p:sldId id="269" r:id="rId5"/>
    <p:sldId id="258" r:id="rId6"/>
    <p:sldId id="261" r:id="rId7"/>
    <p:sldId id="262" r:id="rId8"/>
    <p:sldId id="263" r:id="rId9"/>
    <p:sldId id="272" r:id="rId10"/>
    <p:sldId id="264" r:id="rId11"/>
    <p:sldId id="270" r:id="rId12"/>
    <p:sldId id="265" r:id="rId13"/>
    <p:sldId id="271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92" autoAdjust="0"/>
  </p:normalViewPr>
  <p:slideViewPr>
    <p:cSldViewPr>
      <p:cViewPr>
        <p:scale>
          <a:sx n="81" d="100"/>
          <a:sy n="81" d="100"/>
        </p:scale>
        <p:origin x="-18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49D42-D64E-44F5-A3A1-2E6F2599AC8C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1A1B1A1-071C-4710-AF5D-E59DF41E4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6516-17D4-489F-8EBA-599EF54FDD06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963DD-3D79-4482-9E81-169B9FF6D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BD2DB-B0A5-4C31-87D9-9BEF148C3F63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AE90-B5D7-4F46-A130-9E0B23637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5D48-E593-449D-8ABE-0550206FCF09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222E-3F28-45EB-8CC2-0190E5E81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A19E-01F1-47E1-B2C2-92A9584000B3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E2560-48D2-4EC9-8F6C-963443169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AE04E-114C-4A9D-A95A-793AD6F6A894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AFC5-D56A-4CFA-95C5-09DBBBA99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5208D-74BD-45B7-B1D3-EBF91310FBFB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1E69-DE97-4633-96F8-249334436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D842-363D-4B47-ABED-0EE4AC588E9B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4DD16-D9BE-437D-BB1E-FD22E6DED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25BA2-B97A-443B-AEB9-A051BF3B0B5C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E3B9-1D9A-43E9-B035-072589EBB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8F07A-3A9D-4E89-9B2F-FFBEED971142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4FE09-A426-4996-9ADF-748E37F36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FE59-D761-411D-BB64-6EE457C7449A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38872-21A2-41B4-9D7B-E5C26592B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AAEA3E4-48EA-463D-B9AE-5FE4BAC7BC46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123F789-2A2E-4218-9B56-7C8225588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6" r:id="rId2"/>
    <p:sldLayoutId id="2147483852" r:id="rId3"/>
    <p:sldLayoutId id="2147483847" r:id="rId4"/>
    <p:sldLayoutId id="2147483848" r:id="rId5"/>
    <p:sldLayoutId id="2147483849" r:id="rId6"/>
    <p:sldLayoutId id="2147483853" r:id="rId7"/>
    <p:sldLayoutId id="2147483854" r:id="rId8"/>
    <p:sldLayoutId id="2147483855" r:id="rId9"/>
    <p:sldLayoutId id="2147483850" r:id="rId10"/>
    <p:sldLayoutId id="21474838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509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ИЛЛЮСТРАЦИЯ :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глубины веков и до сегодняшних дней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4786313" y="6143625"/>
            <a:ext cx="42148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entury Gothic" pitchFamily="34" charset="0"/>
              </a:rPr>
              <a:t>Педагог  Сушко Анастасия Владимировна</a:t>
            </a:r>
          </a:p>
          <a:p>
            <a:r>
              <a:rPr lang="ru-RU" sz="1400">
                <a:latin typeface="Century Gothic" pitchFamily="34" charset="0"/>
              </a:rPr>
              <a:t>г.Петропавловск-Камчатский, 2013 г.</a:t>
            </a:r>
          </a:p>
          <a:p>
            <a:endParaRPr lang="ru-RU">
              <a:latin typeface="Century Gothic" pitchFamily="34" charset="0"/>
            </a:endParaRPr>
          </a:p>
        </p:txBody>
      </p:sp>
      <p:pic>
        <p:nvPicPr>
          <p:cNvPr id="5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86380" y="1916832"/>
            <a:ext cx="3041074" cy="3900741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892552"/>
            <a:ext cx="3000396" cy="3982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4294967295"/>
          </p:nvPr>
        </p:nvSpPr>
        <p:spPr>
          <a:xfrm>
            <a:off x="539750" y="620713"/>
            <a:ext cx="7689850" cy="2087562"/>
          </a:xfrm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</a:rPr>
              <a:t>Изобретение книгопечатания в Европе относится к концу XIV - началу XV века. Печать производилась путем прижимания бумаги к доске, на которой гравировался текст иллюстрации. Доски смазывались черной краской, поэтому иллюстрации были такими же черными, как и текст. </a:t>
            </a:r>
            <a:endParaRPr lang="ru-RU" sz="2000" smtClean="0"/>
          </a:p>
          <a:p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125190" y="2780928"/>
            <a:ext cx="4562735" cy="3606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900113" y="2781300"/>
            <a:ext cx="280828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Кроме резцовой гравюры, был открыт также способ получения углубленных штрихов в металлической доске с помощью травления кислотой (офорт).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95288" y="549275"/>
            <a:ext cx="36004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Изобретение печати с </a:t>
            </a:r>
            <a:r>
              <a:rPr lang="ru-RU" sz="2000" b="1">
                <a:latin typeface="Century Gothic" pitchFamily="34" charset="0"/>
              </a:rPr>
              <a:t>литографского камня </a:t>
            </a:r>
            <a:r>
              <a:rPr lang="ru-RU" sz="2000">
                <a:latin typeface="Century Gothic" pitchFamily="34" charset="0"/>
              </a:rPr>
              <a:t>в 1798 году не только удешевило печатание книг, но и дало возможность передавать живой рисунок.</a:t>
            </a:r>
          </a:p>
          <a:p>
            <a:endParaRPr lang="ru-RU" sz="2000">
              <a:latin typeface="Century Gothic" pitchFamily="34" charset="0"/>
            </a:endParaRPr>
          </a:p>
          <a:p>
            <a:endParaRPr lang="ru-RU" sz="2000">
              <a:latin typeface="Century Gothic" pitchFamily="34" charset="0"/>
            </a:endParaRPr>
          </a:p>
          <a:p>
            <a:endParaRPr lang="ru-RU" sz="2000">
              <a:latin typeface="Century Gothic" pitchFamily="34" charset="0"/>
            </a:endParaRPr>
          </a:p>
          <a:p>
            <a:r>
              <a:rPr lang="ru-RU" sz="2000">
                <a:latin typeface="Century Gothic" pitchFamily="34" charset="0"/>
              </a:rPr>
              <a:t>Современные </a:t>
            </a:r>
            <a:r>
              <a:rPr lang="ru-RU" sz="2000" b="1">
                <a:latin typeface="Century Gothic" pitchFamily="34" charset="0"/>
              </a:rPr>
              <a:t>офсетные машины</a:t>
            </a:r>
            <a:r>
              <a:rPr lang="ru-RU" sz="2000">
                <a:latin typeface="Century Gothic" pitchFamily="34" charset="0"/>
              </a:rPr>
              <a:t> позволяют за один прокат нанести на изображение от одной до девяти красок.</a:t>
            </a:r>
          </a:p>
          <a:p>
            <a:endParaRPr lang="ru-RU" sz="2000"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19246" y="3068960"/>
            <a:ext cx="4583832" cy="3437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04048" y="404664"/>
            <a:ext cx="3571132" cy="2183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549275"/>
            <a:ext cx="4465637" cy="1871663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91680" y="4093130"/>
            <a:ext cx="3133700" cy="222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92080" y="476672"/>
            <a:ext cx="3508210" cy="5845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1" name="Прямоугольник 2"/>
          <p:cNvSpPr>
            <a:spLocks noChangeArrowheads="1"/>
          </p:cNvSpPr>
          <p:nvPr/>
        </p:nvSpPr>
        <p:spPr bwMode="auto">
          <a:xfrm>
            <a:off x="684213" y="476250"/>
            <a:ext cx="42481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Первой иллюстрированной детской книгой в России был знаменитый </a:t>
            </a:r>
            <a:r>
              <a:rPr lang="ru-RU" sz="2000" b="1">
                <a:latin typeface="Century Gothic" pitchFamily="34" charset="0"/>
              </a:rPr>
              <a:t>«БУКВАРЬ» Кариона Истомина</a:t>
            </a:r>
            <a:r>
              <a:rPr lang="ru-RU" sz="2000">
                <a:latin typeface="Century Gothic" pitchFamily="34" charset="0"/>
              </a:rPr>
              <a:t>, целиком вместе с текстом гравированный на меди Леонтием Буниным, вышедший в Москве в 1692 и 1694 годах.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539750" y="549275"/>
            <a:ext cx="35274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Каждой букве отводилась отдельная страница, вверху которой помещалось изображение буквы в виде людей, стоящих в разных позах (отсюда название "Лицевой букварь"). Страницы букваря были украшены изображениями людей, животных, растений, предметов быта и т.п.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32040" y="541333"/>
            <a:ext cx="3696072" cy="5830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4294967295"/>
          </p:nvPr>
        </p:nvSpPr>
        <p:spPr>
          <a:xfrm>
            <a:off x="395288" y="1214438"/>
            <a:ext cx="8229600" cy="27146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С изобретением в XIX веке </a:t>
            </a:r>
            <a:r>
              <a:rPr lang="ru-RU" b="1" smtClean="0">
                <a:solidFill>
                  <a:schemeClr val="tx1"/>
                </a:solidFill>
              </a:rPr>
              <a:t>фотомеханического</a:t>
            </a:r>
            <a:r>
              <a:rPr lang="ru-RU" smtClean="0">
                <a:solidFill>
                  <a:schemeClr val="tx1"/>
                </a:solidFill>
              </a:rPr>
              <a:t> способа печати возросли художественные возможности. Иллюстрации смогли передавать любую живописную или графическую технику (карандаш, перо, акварель, гуашь, масло и др.).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70541" y="3055635"/>
            <a:ext cx="1584176" cy="2077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художники-иллюстраторы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12954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Ведущими художниками-иллюстраторами </a:t>
            </a:r>
            <a:r>
              <a:rPr lang="ru-RU" sz="2000" dirty="0">
                <a:solidFill>
                  <a:schemeClr val="tx1"/>
                </a:solidFill>
              </a:rPr>
              <a:t>детской книги в России были И. </a:t>
            </a:r>
            <a:r>
              <a:rPr lang="ru-RU" sz="2000" dirty="0" err="1">
                <a:solidFill>
                  <a:schemeClr val="tx1"/>
                </a:solidFill>
              </a:rPr>
              <a:t>Билибин</a:t>
            </a:r>
            <a:r>
              <a:rPr lang="ru-RU" sz="2000" dirty="0">
                <a:solidFill>
                  <a:schemeClr val="tx1"/>
                </a:solidFill>
              </a:rPr>
              <a:t>, Э. Лисицкий, В. Лебедев, В. Фаворский, А. Пахомов, Е. </a:t>
            </a:r>
            <a:r>
              <a:rPr lang="ru-RU" sz="2000" dirty="0" err="1">
                <a:solidFill>
                  <a:schemeClr val="tx1"/>
                </a:solidFill>
              </a:rPr>
              <a:t>Чарушин</a:t>
            </a:r>
            <a:r>
              <a:rPr lang="ru-RU" sz="2000" dirty="0">
                <a:solidFill>
                  <a:schemeClr val="tx1"/>
                </a:solidFill>
              </a:rPr>
              <a:t>, В. Конашевич, Ю. Васнецов, Е. </a:t>
            </a:r>
            <a:r>
              <a:rPr lang="ru-RU" sz="2000" dirty="0" err="1">
                <a:solidFill>
                  <a:schemeClr val="tx1"/>
                </a:solidFill>
              </a:rPr>
              <a:t>Рачев</a:t>
            </a:r>
            <a:r>
              <a:rPr lang="ru-RU" sz="2000" dirty="0">
                <a:solidFill>
                  <a:schemeClr val="tx1"/>
                </a:solidFill>
              </a:rPr>
              <a:t>, Т. Маврина, Б. </a:t>
            </a:r>
            <a:r>
              <a:rPr lang="ru-RU" sz="2000" dirty="0" err="1">
                <a:solidFill>
                  <a:schemeClr val="tx1"/>
                </a:solidFill>
              </a:rPr>
              <a:t>Дехтерев</a:t>
            </a:r>
            <a:r>
              <a:rPr lang="ru-RU" sz="2000" dirty="0">
                <a:solidFill>
                  <a:schemeClr val="tx1"/>
                </a:solidFill>
              </a:rPr>
              <a:t> и др.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7321" y="3234810"/>
            <a:ext cx="1434399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55776" y="3003422"/>
            <a:ext cx="1778052" cy="2518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03648" y="4828694"/>
            <a:ext cx="1296144" cy="1705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95936" y="4314930"/>
            <a:ext cx="1807076" cy="2219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732240" y="4546385"/>
            <a:ext cx="1805153" cy="1934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Порядок работы  над иллюстрацией к литературному произведению: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Выбор </a:t>
            </a:r>
            <a:r>
              <a:rPr lang="ru-RU" dirty="0">
                <a:solidFill>
                  <a:schemeClr val="tx1"/>
                </a:solidFill>
              </a:rPr>
              <a:t>сюжета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Определение формата иллюстрации;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Компоновка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Наблюдение </a:t>
            </a:r>
            <a:r>
              <a:rPr lang="ru-RU" dirty="0">
                <a:solidFill>
                  <a:schemeClr val="tx1"/>
                </a:solidFill>
              </a:rPr>
              <a:t>окружающей жизни в связи темой литературного произведения - целенаправленное наблюдение животных, птиц, деревьев, зданий, движение фигур людей и др.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Наброски </a:t>
            </a:r>
            <a:r>
              <a:rPr lang="ru-RU" dirty="0">
                <a:solidFill>
                  <a:schemeClr val="tx1"/>
                </a:solidFill>
              </a:rPr>
              <a:t>с натуры в связи с темой литературного произведения (в карандаше или в </a:t>
            </a:r>
            <a:r>
              <a:rPr lang="ru-RU" dirty="0" smtClean="0">
                <a:solidFill>
                  <a:schemeClr val="tx1"/>
                </a:solidFill>
              </a:rPr>
              <a:t>цвете;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Выполнение </a:t>
            </a:r>
            <a:r>
              <a:rPr lang="ru-RU" dirty="0">
                <a:solidFill>
                  <a:schemeClr val="tx1"/>
                </a:solidFill>
              </a:rPr>
              <a:t>эскиза (в карандаше и в цвете) и использование натурного материала в композиции;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Выполнение </a:t>
            </a:r>
            <a:r>
              <a:rPr lang="ru-RU" dirty="0">
                <a:solidFill>
                  <a:schemeClr val="tx1"/>
                </a:solidFill>
              </a:rPr>
              <a:t>окончательного рисунка в карандаше и в цвете с использованием всего подготовительного материала в композиции.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39750" y="620713"/>
            <a:ext cx="3744913" cy="590391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Книга</a:t>
            </a:r>
            <a:r>
              <a:rPr lang="ru-RU" sz="2000" dirty="0" smtClean="0">
                <a:solidFill>
                  <a:schemeClr val="tx1"/>
                </a:solidFill>
              </a:rPr>
              <a:t> - одно из первых произведений искусства, с которым человек знакомится уже в самые первые годы своей жизни.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Художник</a:t>
            </a:r>
            <a:r>
              <a:rPr lang="ru-RU" sz="2000" dirty="0" smtClean="0">
                <a:solidFill>
                  <a:schemeClr val="tx1"/>
                </a:solidFill>
              </a:rPr>
              <a:t> приходит к ребенку, когда тот еще не умеет говорить, и, наряду с родителями, с автором детской книги, становится первым воспитателем и учителем, формируя любовь к прекрасному, высокие эстетические чувства, художественный вкус.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4829984" y="764704"/>
            <a:ext cx="367240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Понятие и </a:t>
            </a:r>
            <a:r>
              <a:rPr lang="ru-RU" sz="3200" b="1" dirty="0" smtClean="0">
                <a:solidFill>
                  <a:schemeClr val="tx1"/>
                </a:solidFill>
              </a:rPr>
              <a:t>виды иллюстрации</a:t>
            </a:r>
            <a:r>
              <a:rPr lang="ru-RU" sz="32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0825" y="1644650"/>
            <a:ext cx="4537075" cy="48974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Иллюстрация</a:t>
            </a:r>
            <a:r>
              <a:rPr lang="ru-RU" sz="2000" dirty="0" smtClean="0">
                <a:solidFill>
                  <a:schemeClr val="tx1"/>
                </a:solidFill>
              </a:rPr>
              <a:t> (от лат. </a:t>
            </a:r>
            <a:r>
              <a:rPr lang="ru-RU" sz="2000" dirty="0" err="1" smtClean="0">
                <a:solidFill>
                  <a:schemeClr val="tx1"/>
                </a:solidFill>
              </a:rPr>
              <a:t>illustratio</a:t>
            </a:r>
            <a:r>
              <a:rPr lang="ru-RU" sz="2000" dirty="0" smtClean="0">
                <a:solidFill>
                  <a:schemeClr val="tx1"/>
                </a:solidFill>
              </a:rPr>
              <a:t> - освещение, наглядное изображение) - вид книжной графики, ее основа.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Термин "иллюстрация" в широком значении это всякое изображение, поясняющее текст. Известно много рисунков, произведений живописи и скульптуры, которые выполнялись на литературные темы, но при этом имели самостоятельное художественное значение.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364163" y="3741738"/>
            <a:ext cx="3452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228600">
              <a:spcBef>
                <a:spcPct val="20000"/>
              </a:spcBef>
              <a:buClr>
                <a:srgbClr val="93A299"/>
              </a:buClr>
              <a:buFont typeface="Arial" charset="0"/>
              <a:buChar char="•"/>
            </a:pPr>
            <a:r>
              <a:rPr lang="ru-RU" sz="1000">
                <a:solidFill>
                  <a:srgbClr val="000000"/>
                </a:solidFill>
                <a:latin typeface="Century Gothic" pitchFamily="34" charset="0"/>
              </a:rPr>
              <a:t>В.А.Серов. (1865-1911) Иллюстрация к басне И.А.Крылова</a:t>
            </a:r>
          </a:p>
        </p:txBody>
      </p:sp>
      <p:sp>
        <p:nvSpPr>
          <p:cNvPr id="10245" name="Прямоугольник 9"/>
          <p:cNvSpPr>
            <a:spLocks noChangeArrowheads="1"/>
          </p:cNvSpPr>
          <p:nvPr/>
        </p:nvSpPr>
        <p:spPr bwMode="auto">
          <a:xfrm>
            <a:off x="5334000" y="6361113"/>
            <a:ext cx="354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entury Gothic" pitchFamily="34" charset="0"/>
              </a:rPr>
              <a:t>Оноре Викторьен Домье. Санчо Панса и Дон Кихот в горах.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80113" y="1733123"/>
            <a:ext cx="2952327" cy="1942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063" y="4156075"/>
            <a:ext cx="3236912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395288" y="620713"/>
            <a:ext cx="4824412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000">
                <a:latin typeface="Century Gothic" pitchFamily="34" charset="0"/>
              </a:rPr>
              <a:t>В узком же смысле иллюстрации - это произведения, образно раскрывающие литературный текст, подчиненные содержанию и стилю литературного произведения, одновременно украшающие книгу. От художника требуется сделать зримыми идеи и образы писателя, помогая тем самым лучше понять содержание, конкретнее представить эпоху, быт, окружение героев книги.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71106" y="1196752"/>
            <a:ext cx="3297540" cy="4532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684213" y="549275"/>
            <a:ext cx="4608512" cy="56372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>Иллюстрации можно подразделить на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Научно-познавательные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(карты, планы, схемы, чертежи и т.п</a:t>
            </a:r>
            <a:r>
              <a:rPr lang="ru-RU" sz="2000" dirty="0" smtClean="0">
                <a:solidFill>
                  <a:schemeClr val="tx1"/>
                </a:solidFill>
              </a:rPr>
              <a:t>.);</a:t>
            </a:r>
          </a:p>
          <a:p>
            <a:pPr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Рекламные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/>
                </a:solidFill>
              </a:rPr>
              <a:t>Художественно-образные</a:t>
            </a:r>
            <a:endParaRPr lang="ru-RU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solidFill>
                  <a:schemeClr val="tx1"/>
                </a:solidFill>
              </a:rPr>
              <a:t>Иллюстрации могут быть пояснительным изображением к тексту, дополняющими текст, и изображением почти полностью самостоятельным, иногда даже подчиняющим себе текст.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22137" y="3573016"/>
            <a:ext cx="2156481" cy="2944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88223" y="260648"/>
            <a:ext cx="2090395" cy="2986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549275"/>
            <a:ext cx="482441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В зависимости от размера и расположения в книге бывают следующие виды иллюстраций: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Фронтиспис;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Заставка;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Полосная иллюстрация (во всю страницу);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err="1">
                <a:latin typeface="+mn-lt"/>
              </a:rPr>
              <a:t>Полуполосная</a:t>
            </a:r>
            <a:r>
              <a:rPr lang="ru-RU" sz="2000" dirty="0">
                <a:latin typeface="+mn-lt"/>
              </a:rPr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Разворотная (на двух страницах);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Оборонная (небольшой рисунок, окруженный текстом);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Рисунки на полях.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Концовка.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 bwMode="auto">
          <a:xfrm rot="21238129">
            <a:off x="5498145" y="3878900"/>
            <a:ext cx="3188032" cy="2028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 rot="725955">
            <a:off x="5076830" y="665309"/>
            <a:ext cx="3474342" cy="2833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07375" cy="10080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По характеру связи с текстом, иллюстрации можно разделить на: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Повествовательные</a:t>
            </a:r>
            <a:r>
              <a:rPr lang="ru-RU" dirty="0">
                <a:solidFill>
                  <a:schemeClr val="tx1"/>
                </a:solidFill>
              </a:rPr>
              <a:t> - точно раскрывающие содержание в многолистных сериях. Это могут быть портреты, иллюстрации действия, психологические иллюстрации, дающие характеристику героев (жесты, мимика, поступки и т.д.)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Метафорические</a:t>
            </a:r>
            <a:r>
              <a:rPr lang="ru-RU" dirty="0">
                <a:solidFill>
                  <a:schemeClr val="tx1"/>
                </a:solidFill>
              </a:rPr>
              <a:t> - обобщающие мысли автора в символической форме, остро выражающие смысл всего произведения или его части. Это иллюстрации не всегда непосредственно связанные с близлежащим текстом, идут не по сюжетной, а по ассоциативной линии. Среди них можно выделить такие виды иллюстраций: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а) </a:t>
            </a:r>
            <a:r>
              <a:rPr lang="ru-RU" b="1" dirty="0">
                <a:solidFill>
                  <a:schemeClr val="tx1"/>
                </a:solidFill>
              </a:rPr>
              <a:t>настроения или состояния </a:t>
            </a:r>
            <a:r>
              <a:rPr lang="ru-RU" dirty="0">
                <a:solidFill>
                  <a:schemeClr val="tx1"/>
                </a:solidFill>
              </a:rPr>
              <a:t>- их воздействие эмоциональное, подобное музыке, такие иллюстрации часто выполняют к стихотворениям;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б)</a:t>
            </a:r>
            <a:r>
              <a:rPr lang="ru-RU" b="1" dirty="0">
                <a:solidFill>
                  <a:schemeClr val="tx1"/>
                </a:solidFill>
              </a:rPr>
              <a:t> аллегорические </a:t>
            </a:r>
            <a:r>
              <a:rPr lang="ru-RU" dirty="0">
                <a:solidFill>
                  <a:schemeClr val="tx1"/>
                </a:solidFill>
              </a:rPr>
              <a:t>- к сказкам, басням, эпосу, передающие аллегорические мысли автора иносказательно или конкретно;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История искусства книжной графики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752600"/>
            <a:ext cx="8435975" cy="4373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В Древнем Египте иллюстрации сопровождали написанные на папирусах заклинания и гимны. Сохранились античные образцы первых веков нашей эры в рукописях "Илиады", "Энеиды", а также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  иллюстрации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  в </a:t>
            </a:r>
            <a:r>
              <a:rPr lang="ru-RU" sz="2000" dirty="0">
                <a:solidFill>
                  <a:schemeClr val="tx1"/>
                </a:solidFill>
              </a:rPr>
              <a:t>византийских</a:t>
            </a:r>
            <a:r>
              <a:rPr lang="ru-RU" sz="2000" dirty="0" smtClean="0">
                <a:solidFill>
                  <a:schemeClr val="tx1"/>
                </a:solidFill>
              </a:rPr>
              <a:t>,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средневековых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  рукописях.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60725" y="2924175"/>
            <a:ext cx="5521325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900113" y="692150"/>
            <a:ext cx="3478212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В Древней Руси уже в XI веке создавались иллюстрации к рукописным книгам ("Остромирово евангелие", "Изборник Святослава").</a:t>
            </a:r>
          </a:p>
          <a:p>
            <a:r>
              <a:rPr lang="ru-RU" sz="2000">
                <a:latin typeface="Century Gothic" pitchFamily="34" charset="0"/>
              </a:rPr>
              <a:t> Они были цветными, украшались золотом, исполнялись тонко. Такие книги делались в одном экземпляре, высоко ценились и стоили очень дорого.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80368" y="396607"/>
            <a:ext cx="2709709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60032" y="2584976"/>
            <a:ext cx="3692831" cy="3864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436</TotalTime>
  <Words>849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Аптека</vt:lpstr>
      <vt:lpstr>ИЛЛЮСТРАЦИЯ : из глубины веков и до сегодняшних дней</vt:lpstr>
      <vt:lpstr>Слайд 2</vt:lpstr>
      <vt:lpstr>Понятие и виды иллюстрации. </vt:lpstr>
      <vt:lpstr>Слайд 4</vt:lpstr>
      <vt:lpstr>Слайд 5</vt:lpstr>
      <vt:lpstr>Слайд 6</vt:lpstr>
      <vt:lpstr> По характеру связи с текстом, иллюстрации можно разделить на: </vt:lpstr>
      <vt:lpstr>История искусства книжной графики</vt:lpstr>
      <vt:lpstr>Слайд 9</vt:lpstr>
      <vt:lpstr>Слайд 10</vt:lpstr>
      <vt:lpstr>Слайд 11</vt:lpstr>
      <vt:lpstr>  </vt:lpstr>
      <vt:lpstr>Слайд 13</vt:lpstr>
      <vt:lpstr>Слайд 14</vt:lpstr>
      <vt:lpstr>художники-иллюстраторы</vt:lpstr>
      <vt:lpstr> Порядок работы  над иллюстрацией к литературному произведению: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Знакомтесь:  ИЛЛЮСТРАЦИЯ</dc:title>
  <dc:creator>Настя</dc:creator>
  <cp:lastModifiedBy>пользователь</cp:lastModifiedBy>
  <cp:revision>41</cp:revision>
  <dcterms:created xsi:type="dcterms:W3CDTF">2013-09-18T12:33:49Z</dcterms:created>
  <dcterms:modified xsi:type="dcterms:W3CDTF">2014-10-31T02:58:19Z</dcterms:modified>
</cp:coreProperties>
</file>