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2" r:id="rId3"/>
    <p:sldId id="303" r:id="rId4"/>
    <p:sldId id="305" r:id="rId5"/>
    <p:sldId id="306" r:id="rId6"/>
    <p:sldId id="307" r:id="rId7"/>
    <p:sldId id="309" r:id="rId8"/>
    <p:sldId id="337" r:id="rId9"/>
    <p:sldId id="310" r:id="rId10"/>
    <p:sldId id="336" r:id="rId11"/>
    <p:sldId id="340" r:id="rId12"/>
    <p:sldId id="283" r:id="rId13"/>
    <p:sldId id="285" r:id="rId14"/>
    <p:sldId id="286" r:id="rId15"/>
    <p:sldId id="339" r:id="rId16"/>
    <p:sldId id="338" r:id="rId17"/>
    <p:sldId id="266" r:id="rId18"/>
    <p:sldId id="318" r:id="rId19"/>
    <p:sldId id="328" r:id="rId20"/>
    <p:sldId id="327" r:id="rId21"/>
    <p:sldId id="263" r:id="rId22"/>
    <p:sldId id="334" r:id="rId23"/>
    <p:sldId id="335" r:id="rId24"/>
    <p:sldId id="272" r:id="rId25"/>
    <p:sldId id="273" r:id="rId26"/>
    <p:sldId id="296" r:id="rId27"/>
    <p:sldId id="290" r:id="rId28"/>
    <p:sldId id="293"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120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36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FAD503B9-D184-4822-B582-2BBE793A6080}" type="datetimeFigureOut">
              <a:rPr lang="ru-RU" smtClean="0"/>
              <a:pPr/>
              <a:t>23.10.2014</a:t>
            </a:fld>
            <a:endParaRPr lang="ru-RU"/>
          </a:p>
        </p:txBody>
      </p:sp>
      <p:sp>
        <p:nvSpPr>
          <p:cNvPr id="16" name="Номер слайда 15"/>
          <p:cNvSpPr>
            <a:spLocks noGrp="1"/>
          </p:cNvSpPr>
          <p:nvPr>
            <p:ph type="sldNum" sz="quarter" idx="11"/>
          </p:nvPr>
        </p:nvSpPr>
        <p:spPr/>
        <p:txBody>
          <a:bodyPr/>
          <a:lstStyle/>
          <a:p>
            <a:fld id="{00A974B6-9103-46FE-A119-56458477DBD1}"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transition spd="med">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AD503B9-D184-4822-B582-2BBE793A6080}" type="datetimeFigureOut">
              <a:rPr lang="ru-RU" smtClean="0"/>
              <a:pPr/>
              <a:t>23.10.2014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A974B6-9103-46FE-A119-56458477DBD1}" type="slidenum">
              <a:rPr lang="ru-RU" smtClean="0"/>
              <a:pPr/>
              <a:t>‹#›</a:t>
            </a:fld>
            <a:endParaRPr lang="ru-RU"/>
          </a:p>
        </p:txBody>
      </p:sp>
    </p:spTree>
  </p:cSld>
  <p:clrMapOvr>
    <a:masterClrMapping/>
  </p:clrMapOvr>
  <p:transition spd="med">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AD503B9-D184-4822-B582-2BBE793A6080}" type="datetimeFigureOut">
              <a:rPr lang="ru-RU" smtClean="0"/>
              <a:pPr/>
              <a:t>23.10.2014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A974B6-9103-46FE-A119-56458477DBD1}" type="slidenum">
              <a:rPr lang="ru-RU" smtClean="0"/>
              <a:pPr/>
              <a:t>‹#›</a:t>
            </a:fld>
            <a:endParaRPr lang="ru-RU"/>
          </a:p>
        </p:txBody>
      </p:sp>
    </p:spTree>
  </p:cSld>
  <p:clrMapOvr>
    <a:masterClrMapping/>
  </p:clrMapOvr>
  <p:transition spd="med">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FAD503B9-D184-4822-B582-2BBE793A6080}" type="datetimeFigureOut">
              <a:rPr lang="ru-RU" smtClean="0"/>
              <a:pPr/>
              <a:t>23.10.2014</a:t>
            </a:fld>
            <a:endParaRPr lang="ru-RU"/>
          </a:p>
        </p:txBody>
      </p:sp>
      <p:sp>
        <p:nvSpPr>
          <p:cNvPr id="15" name="Номер слайда 14"/>
          <p:cNvSpPr>
            <a:spLocks noGrp="1"/>
          </p:cNvSpPr>
          <p:nvPr>
            <p:ph type="sldNum" sz="quarter" idx="15"/>
          </p:nvPr>
        </p:nvSpPr>
        <p:spPr/>
        <p:txBody>
          <a:bodyPr/>
          <a:lstStyle>
            <a:lvl1pPr algn="ctr">
              <a:defRPr/>
            </a:lvl1pPr>
          </a:lstStyle>
          <a:p>
            <a:fld id="{00A974B6-9103-46FE-A119-56458477DBD1}"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transition spd="med">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FAD503B9-D184-4822-B582-2BBE793A6080}" type="datetimeFigureOut">
              <a:rPr lang="ru-RU" smtClean="0"/>
              <a:pPr/>
              <a:t>23.10.2014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A974B6-9103-46FE-A119-56458477DBD1}"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FAD503B9-D184-4822-B582-2BBE793A6080}" type="datetimeFigureOut">
              <a:rPr lang="ru-RU" smtClean="0"/>
              <a:pPr/>
              <a:t>23.10.2014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0A974B6-9103-46FE-A119-56458477DBD1}"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med">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00A974B6-9103-46FE-A119-56458477DBD1}"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FAD503B9-D184-4822-B582-2BBE793A6080}" type="datetimeFigureOut">
              <a:rPr lang="ru-RU" smtClean="0"/>
              <a:pPr/>
              <a:t>23.10.2014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FAD503B9-D184-4822-B582-2BBE793A6080}" type="datetimeFigureOut">
              <a:rPr lang="ru-RU" smtClean="0"/>
              <a:pPr/>
              <a:t>23.10.2014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0A974B6-9103-46FE-A119-56458477DBD1}"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transition spd="med">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AD503B9-D184-4822-B582-2BBE793A6080}" type="datetimeFigureOut">
              <a:rPr lang="ru-RU" smtClean="0"/>
              <a:pPr/>
              <a:t>23.10.2014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0A974B6-9103-46FE-A119-56458477DBD1}" type="slidenum">
              <a:rPr lang="ru-RU" smtClean="0"/>
              <a:pPr/>
              <a:t>‹#›</a:t>
            </a:fld>
            <a:endParaRPr lang="ru-RU"/>
          </a:p>
        </p:txBody>
      </p:sp>
    </p:spTree>
  </p:cSld>
  <p:clrMapOvr>
    <a:masterClrMapping/>
  </p:clrMapOvr>
  <p:transition spd="med">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FAD503B9-D184-4822-B582-2BBE793A6080}" type="datetimeFigureOut">
              <a:rPr lang="ru-RU" smtClean="0"/>
              <a:pPr/>
              <a:t>23.10.2014</a:t>
            </a:fld>
            <a:endParaRPr lang="ru-RU"/>
          </a:p>
        </p:txBody>
      </p:sp>
      <p:sp>
        <p:nvSpPr>
          <p:cNvPr id="9" name="Номер слайда 8"/>
          <p:cNvSpPr>
            <a:spLocks noGrp="1"/>
          </p:cNvSpPr>
          <p:nvPr>
            <p:ph type="sldNum" sz="quarter" idx="15"/>
          </p:nvPr>
        </p:nvSpPr>
        <p:spPr/>
        <p:txBody>
          <a:bodyPr/>
          <a:lstStyle/>
          <a:p>
            <a:fld id="{00A974B6-9103-46FE-A119-56458477DBD1}"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transition spd="med">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FAD503B9-D184-4822-B582-2BBE793A6080}" type="datetimeFigureOut">
              <a:rPr lang="ru-RU" smtClean="0"/>
              <a:pPr/>
              <a:t>23.10.2014</a:t>
            </a:fld>
            <a:endParaRPr lang="ru-RU"/>
          </a:p>
        </p:txBody>
      </p:sp>
      <p:sp>
        <p:nvSpPr>
          <p:cNvPr id="9" name="Номер слайда 8"/>
          <p:cNvSpPr>
            <a:spLocks noGrp="1"/>
          </p:cNvSpPr>
          <p:nvPr>
            <p:ph type="sldNum" sz="quarter" idx="11"/>
          </p:nvPr>
        </p:nvSpPr>
        <p:spPr/>
        <p:txBody>
          <a:bodyPr/>
          <a:lstStyle/>
          <a:p>
            <a:fld id="{00A974B6-9103-46FE-A119-56458477DBD1}"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transition spd="med">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AD503B9-D184-4822-B582-2BBE793A6080}" type="datetimeFigureOut">
              <a:rPr lang="ru-RU" smtClean="0"/>
              <a:pPr/>
              <a:t>23.10.2014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0A974B6-9103-46FE-A119-56458477DBD1}"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zoom dir="in"/>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audio" Target="file:///C:\Documents%20and%20Settings\&#1054;&#1083;&#1103;\&#1056;&#1072;&#1073;&#1086;&#1095;&#1080;&#1081;%20&#1089;&#1090;&#1086;&#1083;\mp3\&#1084;&#1072;&#1089;&#1085;&#1077;%20&#1088;&#1072;&#1079;&#1084;&#1099;&#1096;&#1083;&#1077;&#1085;&#1080;&#1077;.mp3" TargetMode="External"/><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img1.liveinternet.ru/images/attach/c/0/30/718/30718782_kartini_34.jp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ru.wikipedia.org/wiki/%D0%A4%D0%B0%D0%B9%D0%BB:Bogolubov_by_Repin_1876.jp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vladregion.info/files/images/articles/shafrovy._suzdalskie_korni_belgiyskoy_zhanny_dark/shafrovy3.jpg"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gallerix.ru/pic/200-Russian/glrx-690460205.jp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gallerix.ru/pic/200-Russian/glrx-140127563.jp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upload.wikimedia.org/wikipedia/ru/7/77/L.F.Lagorio.JPG"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gallerix.ru/pic/200-Russian/glrx-400173950.jp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gallerix.ru/pic/200-Russian/glrx-489739990.jp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ru.wikipedia.org/wiki/%D0%A4%D0%B0%D0%B9%D0%BB:Aivazovsky_portrait_by_Tyranov.jp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ater-lady.net/wp-content/uploads/2010/03/Vosp.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25602" name="Picture 2" descr="море"/>
          <p:cNvPicPr>
            <a:picLocks noChangeAspect="1" noChangeArrowheads="1" noCrop="1"/>
          </p:cNvPicPr>
          <p:nvPr/>
        </p:nvPicPr>
        <p:blipFill>
          <a:blip r:embed="rId4" cstate="print"/>
          <a:srcRect/>
          <a:stretch>
            <a:fillRect/>
          </a:stretch>
        </p:blipFill>
        <p:spPr bwMode="auto">
          <a:xfrm>
            <a:off x="0" y="5157192"/>
            <a:ext cx="9144000" cy="1700808"/>
          </a:xfrm>
          <a:prstGeom prst="rect">
            <a:avLst/>
          </a:prstGeom>
          <a:noFill/>
        </p:spPr>
      </p:pic>
      <p:sp>
        <p:nvSpPr>
          <p:cNvPr id="3" name="Подзаголовок 2"/>
          <p:cNvSpPr>
            <a:spLocks noGrp="1"/>
          </p:cNvSpPr>
          <p:nvPr>
            <p:ph type="subTitle" idx="1"/>
          </p:nvPr>
        </p:nvSpPr>
        <p:spPr>
          <a:xfrm>
            <a:off x="1403648" y="3933056"/>
            <a:ext cx="6400800" cy="1752600"/>
          </a:xfrm>
        </p:spPr>
        <p:txBody>
          <a:bodyPr>
            <a:normAutofit/>
          </a:bodyPr>
          <a:lstStyle/>
          <a:p>
            <a:r>
              <a:rPr lang="ru-RU" b="1" dirty="0" smtClean="0">
                <a:solidFill>
                  <a:schemeClr val="tx1"/>
                </a:solidFill>
              </a:rPr>
              <a:t>Презентация подготовлена учителем истории отделения №2 </a:t>
            </a:r>
            <a:r>
              <a:rPr lang="ru-RU" b="1" dirty="0" smtClean="0">
                <a:solidFill>
                  <a:schemeClr val="tx1"/>
                </a:solidFill>
              </a:rPr>
              <a:t>ГОУ </a:t>
            </a:r>
            <a:r>
              <a:rPr lang="ru-RU" b="1" dirty="0" smtClean="0">
                <a:solidFill>
                  <a:schemeClr val="tx1"/>
                </a:solidFill>
              </a:rPr>
              <a:t>СОШ   № </a:t>
            </a:r>
            <a:r>
              <a:rPr lang="ru-RU" b="1" dirty="0" smtClean="0">
                <a:solidFill>
                  <a:schemeClr val="tx1"/>
                </a:solidFill>
              </a:rPr>
              <a:t>113</a:t>
            </a:r>
            <a:r>
              <a:rPr lang="ru-RU" b="1" dirty="0" smtClean="0">
                <a:solidFill>
                  <a:schemeClr val="tx1"/>
                </a:solidFill>
              </a:rPr>
              <a:t> </a:t>
            </a:r>
            <a:r>
              <a:rPr lang="ru-RU" b="1" dirty="0" smtClean="0">
                <a:solidFill>
                  <a:schemeClr val="tx1"/>
                </a:solidFill>
              </a:rPr>
              <a:t>г. </a:t>
            </a:r>
            <a:r>
              <a:rPr lang="ru-RU" b="1" dirty="0" smtClean="0">
                <a:solidFill>
                  <a:schemeClr val="tx1"/>
                </a:solidFill>
              </a:rPr>
              <a:t>Москвы Федосеевой О.Ю.</a:t>
            </a:r>
            <a:endParaRPr lang="ru-RU" b="1" dirty="0">
              <a:solidFill>
                <a:schemeClr val="tx1"/>
              </a:solidFill>
            </a:endParaRPr>
          </a:p>
        </p:txBody>
      </p:sp>
      <p:sp>
        <p:nvSpPr>
          <p:cNvPr id="2" name="Заголовок 1"/>
          <p:cNvSpPr>
            <a:spLocks noGrp="1"/>
          </p:cNvSpPr>
          <p:nvPr>
            <p:ph type="ctrTitle"/>
          </p:nvPr>
        </p:nvSpPr>
        <p:spPr>
          <a:xfrm>
            <a:off x="323528" y="2564904"/>
            <a:ext cx="8496944" cy="1470025"/>
          </a:xfrm>
        </p:spPr>
        <p:txBody>
          <a:bodyPr>
            <a:normAutofit fontScale="90000"/>
          </a:bodyPr>
          <a:lstStyle/>
          <a:p>
            <a:r>
              <a:rPr lang="ru-RU" b="1" dirty="0" smtClean="0">
                <a:latin typeface="Arial Black" pitchFamily="34" charset="0"/>
              </a:rPr>
              <a:t>Море и моряки на картинах художников-маринистов от                  И. К. Айвазовского до наших дней</a:t>
            </a:r>
            <a:r>
              <a:rPr lang="ru-RU" dirty="0" smtClean="0"/>
              <a:t/>
            </a:r>
            <a:br>
              <a:rPr lang="ru-RU" dirty="0" smtClean="0"/>
            </a:br>
            <a:endParaRPr lang="ru-RU" dirty="0"/>
          </a:p>
        </p:txBody>
      </p:sp>
      <p:pic>
        <p:nvPicPr>
          <p:cNvPr id="6" name="масне размышление.mp3">
            <a:hlinkClick r:id="" action="ppaction://media"/>
          </p:cNvPr>
          <p:cNvPicPr>
            <a:picLocks noRot="1" noChangeAspect="1"/>
          </p:cNvPicPr>
          <p:nvPr>
            <a:audioFile r:link="rId1"/>
          </p:nvPr>
        </p:nvPicPr>
        <p:blipFill>
          <a:blip r:embed="rId5" cstate="print"/>
          <a:stretch>
            <a:fillRect/>
          </a:stretch>
        </p:blipFill>
        <p:spPr>
          <a:xfrm flipV="1">
            <a:off x="8028384" y="5805264"/>
            <a:ext cx="72008" cy="72008"/>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par>
                                <p:cTn id="7" presetID="40"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1"/>
                                          </p:val>
                                        </p:tav>
                                        <p:tav tm="100000">
                                          <p:val>
                                            <p:strVal val="#ppt_x"/>
                                          </p:val>
                                        </p:tav>
                                      </p:tavLst>
                                    </p:anim>
                                    <p:anim calcmode="lin" valueType="num">
                                      <p:cBhvr>
                                        <p:cTn id="11" dur="1000" fill="hold"/>
                                        <p:tgtEl>
                                          <p:spTgt spid="2"/>
                                        </p:tgtEl>
                                        <p:attrNameLst>
                                          <p:attrName>ppt_y</p:attrName>
                                        </p:attrNameLst>
                                      </p:cBhvr>
                                      <p:tavLst>
                                        <p:tav tm="0">
                                          <p:val>
                                            <p:strVal val="#ppt_y"/>
                                          </p:val>
                                        </p:tav>
                                        <p:tav tm="100000">
                                          <p:val>
                                            <p:strVal val="#ppt_y"/>
                                          </p:val>
                                        </p:tav>
                                      </p:tavLst>
                                    </p:anim>
                                  </p:childTnLst>
                                </p:cTn>
                              </p:par>
                            </p:childTnLst>
                          </p:cTn>
                        </p:par>
                        <p:par>
                          <p:cTn id="12" fill="hold">
                            <p:stCondLst>
                              <p:cond delay="8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34">
                <p:cTn id="20"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Background (анимационные фоны)."/>
          <p:cNvPicPr>
            <a:picLocks noChangeAspect="1" noChangeArrowheads="1" noCrop="1"/>
          </p:cNvPicPr>
          <p:nvPr/>
        </p:nvPicPr>
        <p:blipFill>
          <a:blip r:embed="rId2" cstate="print"/>
          <a:srcRect/>
          <a:stretch>
            <a:fillRect/>
          </a:stretch>
        </p:blipFill>
        <p:spPr bwMode="auto">
          <a:xfrm>
            <a:off x="0" y="0"/>
            <a:ext cx="9144000" cy="6876262"/>
          </a:xfrm>
          <a:prstGeom prst="rect">
            <a:avLst/>
          </a:prstGeom>
          <a:noFill/>
        </p:spPr>
      </p:pic>
      <p:sp>
        <p:nvSpPr>
          <p:cNvPr id="1025" name="Rectangle 1"/>
          <p:cNvSpPr>
            <a:spLocks noChangeArrowheads="1"/>
          </p:cNvSpPr>
          <p:nvPr/>
        </p:nvSpPr>
        <p:spPr bwMode="auto">
          <a:xfrm>
            <a:off x="971600" y="620688"/>
            <a:ext cx="730830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 1839 году Айвазовский принял участие как художник в военно-морском походе к берегам Кавказа. На борту военного корабля он познакомился с прославленными русскими флотоводцами: М.П. Лазаревым и героями будущей обороны Севастополя, в те годы молодыми офицерами, В.А. Корниловым, П.С. Нахимовым, В.Н. Истоминым. С ними он сохранил дружественные отношения на протяжении всей жизни. </a:t>
            </a:r>
            <a:endParaRPr kumimoji="0" lang="ru-RU"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Смелость и отвага, проявленными Айвазовским в боевой обстановке во время десанта в </a:t>
            </a:r>
            <a:r>
              <a:rPr kumimoji="0" lang="ru-RU"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Субаше</a:t>
            </a:r>
            <a:r>
              <a:rPr kumimoji="0" lang="ru-RU"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вызвали к художнику симпатии среди моряков и соответствующий отклик в Петербурге. </a:t>
            </a:r>
            <a:endParaRPr kumimoji="0" lang="ru-RU"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Эта операция запечатлена им на картине "Высадка в </a:t>
            </a:r>
            <a:r>
              <a:rPr kumimoji="0" lang="ru-RU"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Субаши</a:t>
            </a:r>
            <a:r>
              <a:rPr kumimoji="0" lang="ru-RU"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ru-RU" sz="24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checkerboard(across)">
                                      <p:cBhvr>
                                        <p:cTn id="7" dur="10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Картинка 3 из 157">
            <a:hlinkClick r:id="rId2"/>
          </p:cNvPr>
          <p:cNvPicPr>
            <a:picLocks noChangeAspect="1" noChangeArrowheads="1"/>
          </p:cNvPicPr>
          <p:nvPr/>
        </p:nvPicPr>
        <p:blipFill>
          <a:blip r:embed="rId3" cstate="print"/>
          <a:srcRect/>
          <a:stretch>
            <a:fillRect/>
          </a:stretch>
        </p:blipFill>
        <p:spPr bwMode="auto">
          <a:xfrm>
            <a:off x="611560" y="476672"/>
            <a:ext cx="7881659" cy="4968552"/>
          </a:xfrm>
          <a:prstGeom prst="rect">
            <a:avLst/>
          </a:prstGeom>
          <a:noFill/>
        </p:spPr>
      </p:pic>
      <p:sp>
        <p:nvSpPr>
          <p:cNvPr id="3" name="Прямоугольник 2"/>
          <p:cNvSpPr/>
          <p:nvPr/>
        </p:nvSpPr>
        <p:spPr>
          <a:xfrm>
            <a:off x="2555776" y="5661248"/>
            <a:ext cx="4572000" cy="923330"/>
          </a:xfrm>
          <a:prstGeom prst="rect">
            <a:avLst/>
          </a:prstGeom>
        </p:spPr>
        <p:txBody>
          <a:bodyPr>
            <a:spAutoFit/>
          </a:bodyPr>
          <a:lstStyle/>
          <a:p>
            <a:r>
              <a:rPr lang="ru-RU" b="1" i="1" dirty="0" smtClean="0"/>
              <a:t>И.К. Айвазовский Бриг «Меркурий», атакованный двумя турецкими кораблями</a:t>
            </a:r>
            <a:r>
              <a:rPr lang="ru-RU" dirty="0" smtClean="0"/>
              <a:t>, 1892</a:t>
            </a:r>
            <a:endParaRPr lang="ru-RU" dirty="0"/>
          </a:p>
        </p:txBody>
      </p:sp>
    </p:spTree>
  </p:cSld>
  <p:clrMapOvr>
    <a:masterClrMapping/>
  </p:clrMapOvr>
  <p:transition spd="med">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И. Е. Репин. Портрет Боголюбова, 1876 год.">
            <a:hlinkClick r:id="rId2" tooltip="И. Е. Репин. Портрет Боголюбова, 1876 год."/>
          </p:cNvPr>
          <p:cNvPicPr>
            <a:picLocks noChangeAspect="1" noChangeArrowheads="1"/>
          </p:cNvPicPr>
          <p:nvPr/>
        </p:nvPicPr>
        <p:blipFill>
          <a:blip r:embed="rId3" cstate="print"/>
          <a:srcRect/>
          <a:stretch>
            <a:fillRect/>
          </a:stretch>
        </p:blipFill>
        <p:spPr bwMode="auto">
          <a:xfrm>
            <a:off x="611560" y="433179"/>
            <a:ext cx="4335386" cy="5948149"/>
          </a:xfrm>
          <a:prstGeom prst="rect">
            <a:avLst/>
          </a:prstGeom>
          <a:noFill/>
        </p:spPr>
      </p:pic>
      <p:sp>
        <p:nvSpPr>
          <p:cNvPr id="3" name="Прямоугольник 2"/>
          <p:cNvSpPr/>
          <p:nvPr/>
        </p:nvSpPr>
        <p:spPr>
          <a:xfrm>
            <a:off x="5076056" y="1124744"/>
            <a:ext cx="3888432" cy="3785652"/>
          </a:xfrm>
          <a:prstGeom prst="rect">
            <a:avLst/>
          </a:prstGeom>
        </p:spPr>
        <p:txBody>
          <a:bodyPr wrap="square">
            <a:spAutoFit/>
          </a:bodyPr>
          <a:lstStyle/>
          <a:p>
            <a:r>
              <a:rPr lang="ru-RU" sz="2400" b="1" dirty="0" smtClean="0">
                <a:latin typeface="Complex" pitchFamily="2" charset="0"/>
                <a:cs typeface="Complex" pitchFamily="2" charset="0"/>
              </a:rPr>
              <a:t>Алексей Петрович Боголюбов (16 марта 1824, село Померанье, Новгородская губерния, Российская империя — 27 октября 1896, Париж, Франция) — русский художник-маринист, мастер русской батальной марины.</a:t>
            </a:r>
            <a:endParaRPr lang="ru-RU" sz="2400" b="1" dirty="0">
              <a:latin typeface="Complex" pitchFamily="2" charset="0"/>
              <a:cs typeface="Complex" pitchFamily="2"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fltVal val="0"/>
                                          </p:val>
                                        </p:tav>
                                        <p:tav tm="100000">
                                          <p:val>
                                            <p:strVal val="#ppt_w"/>
                                          </p:val>
                                        </p:tav>
                                      </p:tavLst>
                                    </p:anim>
                                    <p:anim calcmode="lin" valueType="num">
                                      <p:cBhvr>
                                        <p:cTn id="8" dur="2000" fill="hold"/>
                                        <p:tgtEl>
                                          <p:spTgt spid="1026"/>
                                        </p:tgtEl>
                                        <p:attrNameLst>
                                          <p:attrName>ppt_h</p:attrName>
                                        </p:attrNameLst>
                                      </p:cBhvr>
                                      <p:tavLst>
                                        <p:tav tm="0">
                                          <p:val>
                                            <p:fltVal val="0"/>
                                          </p:val>
                                        </p:tav>
                                        <p:tav tm="100000">
                                          <p:val>
                                            <p:strVal val="#ppt_h"/>
                                          </p:val>
                                        </p:tav>
                                      </p:tavLst>
                                    </p:anim>
                                    <p:animEffect transition="in" filter="fade">
                                      <p:cBhvr>
                                        <p:cTn id="9" dur="2000"/>
                                        <p:tgtEl>
                                          <p:spTgt spid="1026"/>
                                        </p:tgtEl>
                                      </p:cBhvr>
                                    </p:animEffect>
                                  </p:childTnLst>
                                </p:cTn>
                              </p:par>
                            </p:childTnLst>
                          </p:cTn>
                        </p:par>
                        <p:par>
                          <p:cTn id="10" fill="hold">
                            <p:stCondLst>
                              <p:cond delay="2000"/>
                            </p:stCondLst>
                            <p:childTnLst>
                              <p:par>
                                <p:cTn id="11" presetID="2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edge">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ackground (анимационные фоны)."/>
          <p:cNvPicPr>
            <a:picLocks noChangeAspect="1" noChangeArrowheads="1" noCrop="1"/>
          </p:cNvPicPr>
          <p:nvPr/>
        </p:nvPicPr>
        <p:blipFill>
          <a:blip r:embed="rId2" cstate="print"/>
          <a:srcRect/>
          <a:stretch>
            <a:fillRect/>
          </a:stretch>
        </p:blipFill>
        <p:spPr bwMode="auto">
          <a:xfrm>
            <a:off x="0" y="0"/>
            <a:ext cx="9144000" cy="6804254"/>
          </a:xfrm>
          <a:prstGeom prst="rect">
            <a:avLst/>
          </a:prstGeom>
          <a:noFill/>
        </p:spPr>
      </p:pic>
      <p:sp>
        <p:nvSpPr>
          <p:cNvPr id="2" name="Прямоугольник 1"/>
          <p:cNvSpPr/>
          <p:nvPr/>
        </p:nvSpPr>
        <p:spPr>
          <a:xfrm>
            <a:off x="467544" y="404664"/>
            <a:ext cx="8136904" cy="6247864"/>
          </a:xfrm>
          <a:prstGeom prst="rect">
            <a:avLst/>
          </a:prstGeom>
        </p:spPr>
        <p:txBody>
          <a:bodyPr wrap="square">
            <a:spAutoFit/>
          </a:bodyPr>
          <a:lstStyle/>
          <a:p>
            <a:r>
              <a:rPr lang="ru-RU" sz="1600" dirty="0" smtClean="0">
                <a:latin typeface="Complex" pitchFamily="2" charset="0"/>
                <a:cs typeface="Complex" pitchFamily="2" charset="0"/>
              </a:rPr>
              <a:t>   </a:t>
            </a:r>
            <a:r>
              <a:rPr lang="ru-RU" sz="1600" b="1" dirty="0" smtClean="0">
                <a:latin typeface="Complex" pitchFamily="2" charset="0"/>
                <a:cs typeface="Complex" pitchFamily="2" charset="0"/>
              </a:rPr>
              <a:t>Внук писателя А.Н.Радищева. Боголюбов родился в селе Померанье в Новгородской губернии 16 (28) марта 1824 года в семье помещика, отставного полковника Петра Гавриловича Боголюбова и </a:t>
            </a:r>
            <a:r>
              <a:rPr lang="ru-RU" sz="1600" b="1" dirty="0" err="1" smtClean="0">
                <a:latin typeface="Complex" pitchFamily="2" charset="0"/>
                <a:cs typeface="Complex" pitchFamily="2" charset="0"/>
              </a:rPr>
              <a:t>Фёклы</a:t>
            </a:r>
            <a:r>
              <a:rPr lang="ru-RU" sz="1600" b="1" dirty="0" smtClean="0">
                <a:latin typeface="Complex" pitchFamily="2" charset="0"/>
                <a:cs typeface="Complex" pitchFamily="2" charset="0"/>
              </a:rPr>
              <a:t> Александровны Радищевой (1795-1845).</a:t>
            </a:r>
          </a:p>
          <a:p>
            <a:r>
              <a:rPr lang="ru-RU" sz="1600" b="1" dirty="0" smtClean="0">
                <a:latin typeface="Complex" pitchFamily="2" charset="0"/>
                <a:cs typeface="Complex" pitchFamily="2" charset="0"/>
              </a:rPr>
              <a:t>   Рано лишившись отца, был отдан в Алексеевский корпус, а оттуда переведен в Морской кадетский корпус в Петербурге, окончив в звании мичмана в 1841 году. Служил адъютантом у вице-адмирала Александра Алексеевича </a:t>
            </a:r>
            <a:r>
              <a:rPr lang="ru-RU" sz="1600" b="1" dirty="0" err="1" smtClean="0">
                <a:latin typeface="Complex" pitchFamily="2" charset="0"/>
                <a:cs typeface="Complex" pitchFamily="2" charset="0"/>
              </a:rPr>
              <a:t>Дурасова</a:t>
            </a:r>
            <a:r>
              <a:rPr lang="ru-RU" sz="1600" b="1" dirty="0" smtClean="0">
                <a:latin typeface="Complex" pitchFamily="2" charset="0"/>
                <a:cs typeface="Complex" pitchFamily="2" charset="0"/>
              </a:rPr>
              <a:t>. Ещё будучи кадетом, Боголюбов начал заниматься живописью. В 1849 году был в числе офицеров корабля «Камчатка», на котором отправился на Мадейру герцог Максимилиан </a:t>
            </a:r>
            <a:r>
              <a:rPr lang="ru-RU" sz="1600" b="1" dirty="0" err="1" smtClean="0">
                <a:latin typeface="Complex" pitchFamily="2" charset="0"/>
                <a:cs typeface="Complex" pitchFamily="2" charset="0"/>
              </a:rPr>
              <a:t>Лейхтенбергский</a:t>
            </a:r>
            <a:r>
              <a:rPr lang="ru-RU" sz="1600" b="1" dirty="0" smtClean="0">
                <a:latin typeface="Complex" pitchFamily="2" charset="0"/>
                <a:cs typeface="Complex" pitchFamily="2" charset="0"/>
              </a:rPr>
              <a:t>. Познакомившись с рисунками Боголюбова, герцог посоветовал молодому офицеру посвятить себя искусству.</a:t>
            </a:r>
          </a:p>
          <a:p>
            <a:r>
              <a:rPr lang="ru-RU" sz="1600" b="1" dirty="0" smtClean="0">
                <a:latin typeface="Complex" pitchFamily="2" charset="0"/>
                <a:cs typeface="Complex" pitchFamily="2" charset="0"/>
              </a:rPr>
              <a:t>   В 1850 году Боголюбов поступил в Академию художеств. Своим художественным образованием он по преимуществу обязан М. Н. Воробьёву и Б. П. </a:t>
            </a:r>
            <a:r>
              <a:rPr lang="ru-RU" sz="1600" b="1" dirty="0" err="1" smtClean="0">
                <a:latin typeface="Complex" pitchFamily="2" charset="0"/>
                <a:cs typeface="Complex" pitchFamily="2" charset="0"/>
              </a:rPr>
              <a:t>Виллевальде</a:t>
            </a:r>
            <a:r>
              <a:rPr lang="ru-RU" sz="1600" b="1" dirty="0" smtClean="0">
                <a:latin typeface="Complex" pitchFamily="2" charset="0"/>
                <a:cs typeface="Complex" pitchFamily="2" charset="0"/>
              </a:rPr>
              <a:t>. Обратил на себя внимание двумя видами </a:t>
            </a:r>
            <a:r>
              <a:rPr lang="ru-RU" sz="1600" b="1" dirty="0" err="1" smtClean="0">
                <a:latin typeface="Complex" pitchFamily="2" charset="0"/>
                <a:cs typeface="Complex" pitchFamily="2" charset="0"/>
              </a:rPr>
              <a:t>Кронштадтской</a:t>
            </a:r>
            <a:r>
              <a:rPr lang="ru-RU" sz="1600" b="1" dirty="0" smtClean="0">
                <a:latin typeface="Complex" pitchFamily="2" charset="0"/>
                <a:cs typeface="Complex" pitchFamily="2" charset="0"/>
              </a:rPr>
              <a:t> гавани и картиной «Наводнение в </a:t>
            </a:r>
            <a:r>
              <a:rPr lang="ru-RU" sz="1600" b="1" dirty="0" err="1" smtClean="0">
                <a:latin typeface="Complex" pitchFamily="2" charset="0"/>
                <a:cs typeface="Complex" pitchFamily="2" charset="0"/>
              </a:rPr>
              <a:t>Кронштадтской</a:t>
            </a:r>
            <a:r>
              <a:rPr lang="ru-RU" sz="1600" b="1" dirty="0" smtClean="0">
                <a:latin typeface="Complex" pitchFamily="2" charset="0"/>
                <a:cs typeface="Complex" pitchFamily="2" charset="0"/>
              </a:rPr>
              <a:t> гавани в 1824 г.». В 1852 году получил вторую золотую медаль за три картины: «Вид Смольного монастыря с </a:t>
            </a:r>
            <a:r>
              <a:rPr lang="ru-RU" sz="1600" b="1" dirty="0" err="1" smtClean="0">
                <a:latin typeface="Complex" pitchFamily="2" charset="0"/>
                <a:cs typeface="Complex" pitchFamily="2" charset="0"/>
              </a:rPr>
              <a:t>Охты</a:t>
            </a:r>
            <a:r>
              <a:rPr lang="ru-RU" sz="1600" b="1" dirty="0" smtClean="0">
                <a:latin typeface="Complex" pitchFamily="2" charset="0"/>
                <a:cs typeface="Complex" pitchFamily="2" charset="0"/>
              </a:rPr>
              <a:t>», «Бой брига „Меркурия“ с двумя турецкими кораблями» (из турецкой войны 1828 года) и «Отбытие е. и. в. герцога Максимилиана </a:t>
            </a:r>
            <a:r>
              <a:rPr lang="ru-RU" sz="1600" b="1" dirty="0" err="1" smtClean="0">
                <a:latin typeface="Complex" pitchFamily="2" charset="0"/>
                <a:cs typeface="Complex" pitchFamily="2" charset="0"/>
              </a:rPr>
              <a:t>Лейхтенбергского</a:t>
            </a:r>
            <a:r>
              <a:rPr lang="ru-RU" sz="1600" b="1" dirty="0" smtClean="0">
                <a:latin typeface="Complex" pitchFamily="2" charset="0"/>
                <a:cs typeface="Complex" pitchFamily="2" charset="0"/>
              </a:rPr>
              <a:t> из Лиссабона».   </a:t>
            </a:r>
            <a:endParaRPr lang="ru-RU" sz="1600" b="1" dirty="0">
              <a:latin typeface="Complex" pitchFamily="2" charset="0"/>
              <a:cs typeface="Complex" pitchFamily="2"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ackground (анимационные фоны)."/>
          <p:cNvPicPr>
            <a:picLocks noChangeAspect="1" noChangeArrowheads="1" noCrop="1"/>
          </p:cNvPicPr>
          <p:nvPr/>
        </p:nvPicPr>
        <p:blipFill>
          <a:blip r:embed="rId2" cstate="print"/>
          <a:srcRect/>
          <a:stretch>
            <a:fillRect/>
          </a:stretch>
        </p:blipFill>
        <p:spPr bwMode="auto">
          <a:xfrm>
            <a:off x="0" y="0"/>
            <a:ext cx="9144000" cy="7020278"/>
          </a:xfrm>
          <a:prstGeom prst="rect">
            <a:avLst/>
          </a:prstGeom>
          <a:noFill/>
        </p:spPr>
      </p:pic>
      <p:sp>
        <p:nvSpPr>
          <p:cNvPr id="2" name="Прямоугольник 1"/>
          <p:cNvSpPr/>
          <p:nvPr/>
        </p:nvSpPr>
        <p:spPr>
          <a:xfrm>
            <a:off x="251520" y="404664"/>
            <a:ext cx="8496944" cy="6217087"/>
          </a:xfrm>
          <a:prstGeom prst="rect">
            <a:avLst/>
          </a:prstGeom>
        </p:spPr>
        <p:txBody>
          <a:bodyPr wrap="square">
            <a:spAutoFit/>
          </a:bodyPr>
          <a:lstStyle/>
          <a:p>
            <a:pPr algn="just"/>
            <a:r>
              <a:rPr lang="ru-RU" sz="1400" b="1" dirty="0" smtClean="0">
                <a:latin typeface="Complex" pitchFamily="2" charset="0"/>
                <a:cs typeface="Complex" pitchFamily="2" charset="0"/>
              </a:rPr>
              <a:t>   </a:t>
            </a:r>
            <a:r>
              <a:rPr lang="ru-RU" sz="1200" b="1" dirty="0" smtClean="0">
                <a:latin typeface="Complex" pitchFamily="2" charset="0"/>
                <a:cs typeface="Complex" pitchFamily="2" charset="0"/>
              </a:rPr>
              <a:t>Боголюбов закончил Академию в 1853 году  с первой золотой медалью и был назначен художником главного морского штаба. Оставив морскую службу, он в течение семи лет путешествовал по Европе. В Женеве пользовался советами знаменитого Калама; в Париже работал в мастерской </a:t>
            </a:r>
            <a:r>
              <a:rPr lang="ru-RU" sz="1200" b="1" dirty="0" err="1" smtClean="0">
                <a:latin typeface="Complex" pitchFamily="2" charset="0"/>
                <a:cs typeface="Complex" pitchFamily="2" charset="0"/>
              </a:rPr>
              <a:t>Изабэ</a:t>
            </a:r>
            <a:r>
              <a:rPr lang="ru-RU" sz="1200" b="1" dirty="0" smtClean="0">
                <a:latin typeface="Complex" pitchFamily="2" charset="0"/>
                <a:cs typeface="Complex" pitchFamily="2" charset="0"/>
              </a:rPr>
              <a:t>; в течение двух лет учился у Андреаса </a:t>
            </a:r>
            <a:r>
              <a:rPr lang="ru-RU" sz="1200" b="1" dirty="0" err="1" smtClean="0">
                <a:latin typeface="Complex" pitchFamily="2" charset="0"/>
                <a:cs typeface="Complex" pitchFamily="2" charset="0"/>
              </a:rPr>
              <a:t>Ахенбаха</a:t>
            </a:r>
            <a:r>
              <a:rPr lang="ru-RU" sz="1200" b="1" dirty="0" smtClean="0">
                <a:latin typeface="Complex" pitchFamily="2" charset="0"/>
                <a:cs typeface="Complex" pitchFamily="2" charset="0"/>
              </a:rPr>
              <a:t>. В 1856 году Боголюбов побывал в Константинополе, на Дунае и в Синопе, с целью написать несколько этюдов для картин, заказанных ему императором Николаем Павловичем.</a:t>
            </a:r>
          </a:p>
          <a:p>
            <a:pPr algn="just"/>
            <a:r>
              <a:rPr lang="ru-RU" sz="1200" b="1" dirty="0" smtClean="0">
                <a:latin typeface="Complex" pitchFamily="2" charset="0"/>
                <a:cs typeface="Complex" pitchFamily="2" charset="0"/>
              </a:rPr>
              <a:t>   По возвращении получил звание академика, а в 1860 году — профессора живописи. Тогда же Боголюбов устроил в залах Академии выставку своих произведений в пользу вдов и сирот художников. На этой выставке особенное внимание публики обратили на себя картины из истории нашего флота, заказанные российским императором, в особенности «Синоп» и «Кермес в Амстердаме» . Император Александр II поручил Боголюбову написать в картинах историю флота Петра Великого.</a:t>
            </a:r>
          </a:p>
          <a:p>
            <a:pPr algn="just"/>
            <a:r>
              <a:rPr lang="ru-RU" sz="1200" b="1" dirty="0" smtClean="0">
                <a:latin typeface="Complex" pitchFamily="2" charset="0"/>
                <a:cs typeface="Complex" pitchFamily="2" charset="0"/>
              </a:rPr>
              <a:t>По поручению гидрографического департамента Морского министерства Боголюбов плавал по Финскому заливу и шхерам, изображая берега и промеряя глубины в районах портов и шхерных проходов. Такой же атлас был им выполнен и в Каспийском море.</a:t>
            </a:r>
          </a:p>
          <a:p>
            <a:pPr algn="just"/>
            <a:r>
              <a:rPr lang="ru-RU" sz="1200" b="1" dirty="0" smtClean="0">
                <a:latin typeface="Complex" pitchFamily="2" charset="0"/>
                <a:cs typeface="Complex" pitchFamily="2" charset="0"/>
              </a:rPr>
              <a:t>   1871 году Боголюбов написал для православной церкви в Париже несколько фресок. В том же году он уступил Академии до 225 этюдов масляными красками и 800 рисунков сепией и акварелей.</a:t>
            </a:r>
          </a:p>
          <a:p>
            <a:pPr algn="just"/>
            <a:r>
              <a:rPr lang="ru-RU" sz="1200" b="1" dirty="0" smtClean="0">
                <a:latin typeface="Complex" pitchFamily="2" charset="0"/>
                <a:cs typeface="Complex" pitchFamily="2" charset="0"/>
              </a:rPr>
              <a:t>   Был основателем рисовального училища в 1897 году и Художественного музея имени А. Н. Радищева 1885 году в Саратове, завещал в этот музей свои произведения, ныне составляющие наиболее значительное собрание его работ. Последние годы жил в Париже, только изредка навещая Россию. Благодаря его инициативе, в Париже устроилось Общество взаимного вспомоществования русским художникам. В Саратове им устроен Музей имени Радищева, которому он приходился внуком. Произведения Боголюбова находятся в собраниях музеев России, в частности в Третьяковской галерее — «Золотой Рог», «Устье Невы», «Летняя ночь на Неве у взморья» и другие.</a:t>
            </a:r>
          </a:p>
          <a:p>
            <a:pPr algn="just"/>
            <a:r>
              <a:rPr lang="ru-RU" sz="1200" b="1" dirty="0" smtClean="0">
                <a:latin typeface="Complex" pitchFamily="2" charset="0"/>
                <a:cs typeface="Complex" pitchFamily="2" charset="0"/>
              </a:rPr>
              <a:t>   В Москве, в бывшем особняке художника, находящемся по адресу: ул. </a:t>
            </a:r>
            <a:r>
              <a:rPr lang="ru-RU" sz="1200" b="1" dirty="0" err="1" smtClean="0">
                <a:latin typeface="Complex" pitchFamily="2" charset="0"/>
                <a:cs typeface="Complex" pitchFamily="2" charset="0"/>
              </a:rPr>
              <a:t>Сущёвская</a:t>
            </a:r>
            <a:r>
              <a:rPr lang="ru-RU" sz="1200" b="1" dirty="0" smtClean="0">
                <a:latin typeface="Complex" pitchFamily="2" charset="0"/>
                <a:cs typeface="Complex" pitchFamily="2" charset="0"/>
              </a:rPr>
              <a:t>, д. 14, базируется Библиотека искусств, которой в 1996 году присвоено имя А. П. Боголюбова.</a:t>
            </a:r>
            <a:endParaRPr lang="ru-RU" sz="1200" b="1" dirty="0">
              <a:latin typeface="Complex" pitchFamily="2" charset="0"/>
              <a:cs typeface="Complex" pitchFamily="2" charset="0"/>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in-pic" descr="Картинка 184 из 467">
            <a:hlinkClick r:id="rId2" tgtFrame="_blank"/>
          </p:cNvPr>
          <p:cNvPicPr/>
          <p:nvPr/>
        </p:nvPicPr>
        <p:blipFill>
          <a:blip r:embed="rId3" cstate="print"/>
          <a:srcRect/>
          <a:stretch>
            <a:fillRect/>
          </a:stretch>
        </p:blipFill>
        <p:spPr bwMode="auto">
          <a:xfrm>
            <a:off x="467544" y="620688"/>
            <a:ext cx="5904656" cy="5544616"/>
          </a:xfrm>
          <a:prstGeom prst="rect">
            <a:avLst/>
          </a:prstGeom>
          <a:noFill/>
          <a:ln w="9525">
            <a:noFill/>
            <a:miter lim="800000"/>
            <a:headEnd/>
            <a:tailEnd/>
          </a:ln>
        </p:spPr>
      </p:pic>
      <p:graphicFrame>
        <p:nvGraphicFramePr>
          <p:cNvPr id="3" name="Таблица 2"/>
          <p:cNvGraphicFramePr>
            <a:graphicFrameLocks noGrp="1"/>
          </p:cNvGraphicFramePr>
          <p:nvPr/>
        </p:nvGraphicFramePr>
        <p:xfrm>
          <a:off x="6290224" y="-154830591"/>
          <a:ext cx="203439" cy="160291590"/>
        </p:xfrm>
        <a:graphic>
          <a:graphicData uri="http://schemas.openxmlformats.org/drawingml/2006/table">
            <a:tbl>
              <a:tblPr/>
              <a:tblGrid>
                <a:gridCol w="43821"/>
                <a:gridCol w="159618"/>
              </a:tblGrid>
              <a:tr h="0">
                <a:tc>
                  <a:txBody>
                    <a:bodyPr/>
                    <a:lstStyle/>
                    <a:p>
                      <a:endParaRPr lang="ru-RU" sz="1300" dirty="0"/>
                    </a:p>
                  </a:txBody>
                  <a:tcPr marL="0" marR="0" marT="0" marB="0" anchor="ctr">
                    <a:lnL>
                      <a:noFill/>
                    </a:lnL>
                    <a:lnR>
                      <a:noFill/>
                    </a:lnR>
                    <a:lnT>
                      <a:noFill/>
                    </a:lnT>
                    <a:lnB>
                      <a:noFill/>
                    </a:lnB>
                  </a:tcPr>
                </a:tc>
                <a:tc>
                  <a:txBody>
                    <a:bodyPr/>
                    <a:lstStyle/>
                    <a:p>
                      <a:endParaRPr lang="ru-RU" sz="1300"/>
                    </a:p>
                  </a:txBody>
                  <a:tcPr marL="67109" marR="67109" marT="33554" marB="33554">
                    <a:lnL>
                      <a:noFill/>
                    </a:lnL>
                  </a:tcPr>
                </a:tc>
              </a:tr>
              <a:tr h="42699">
                <a:tc>
                  <a:txBody>
                    <a:bodyPr/>
                    <a:lstStyle/>
                    <a:p>
                      <a:pPr algn="just">
                        <a:lnSpc>
                          <a:spcPct val="115000"/>
                        </a:lnSpc>
                        <a:spcAft>
                          <a:spcPts val="0"/>
                        </a:spcAft>
                      </a:pPr>
                      <a:r>
                        <a:rPr lang="ru-RU" sz="1000" dirty="0">
                          <a:latin typeface="Times New Roman"/>
                          <a:ea typeface="Times New Roman"/>
                          <a:cs typeface="Times New Roman"/>
                        </a:rPr>
                        <a:t>Холст, масло.  Музей ВВМУ им. М. В. Фрунзе</a:t>
                      </a:r>
                      <a:endParaRPr lang="ru-RU" sz="800" dirty="0">
                        <a:latin typeface="Calibri"/>
                        <a:ea typeface="Calibri"/>
                        <a:cs typeface="Times New Roman"/>
                      </a:endParaRPr>
                    </a:p>
                    <a:p>
                      <a:pPr marL="180340" algn="just">
                        <a:lnSpc>
                          <a:spcPct val="115000"/>
                        </a:lnSpc>
                        <a:spcAft>
                          <a:spcPts val="0"/>
                        </a:spcAft>
                      </a:pPr>
                      <a:r>
                        <a:rPr lang="ru-RU" sz="1000" dirty="0">
                          <a:latin typeface="Times New Roman"/>
                          <a:ea typeface="Times New Roman"/>
                          <a:cs typeface="Times New Roman"/>
                        </a:rPr>
                        <a:t>    </a:t>
                      </a:r>
                      <a:endParaRPr lang="ru-RU" sz="800" dirty="0">
                        <a:latin typeface="Calibri"/>
                        <a:ea typeface="Calibri"/>
                        <a:cs typeface="Times New Roman"/>
                      </a:endParaRPr>
                    </a:p>
                    <a:p>
                      <a:pPr marL="61595" marR="60960" algn="just">
                        <a:lnSpc>
                          <a:spcPct val="115000"/>
                        </a:lnSpc>
                        <a:spcAft>
                          <a:spcPts val="0"/>
                        </a:spcAft>
                      </a:pPr>
                      <a:r>
                        <a:rPr lang="ru-RU" sz="1000" dirty="0">
                          <a:latin typeface="Times New Roman"/>
                          <a:ea typeface="Times New Roman"/>
                          <a:cs typeface="Times New Roman"/>
                        </a:rPr>
                        <a:t>    Картина была подарена А.П. Боголюбовым Морскому кадетскому корпусу в 1852 г. </a:t>
                      </a:r>
                      <a:endParaRPr lang="ru-RU" sz="800" dirty="0">
                        <a:latin typeface="Calibri"/>
                        <a:ea typeface="Calibri"/>
                        <a:cs typeface="Times New Roman"/>
                      </a:endParaRPr>
                    </a:p>
                    <a:p>
                      <a:pPr marL="61595" marR="60960" algn="just">
                        <a:lnSpc>
                          <a:spcPct val="115000"/>
                        </a:lnSpc>
                        <a:spcAft>
                          <a:spcPts val="0"/>
                        </a:spcAft>
                      </a:pPr>
                      <a:r>
                        <a:rPr lang="ru-RU" sz="1000" dirty="0">
                          <a:latin typeface="Times New Roman"/>
                          <a:ea typeface="Times New Roman"/>
                          <a:cs typeface="Times New Roman"/>
                        </a:rPr>
                        <a:t>    В конце 1806 г. началась война с Турцией.    После успешной блокады Дарданелл, русские корабли обнаружили 19 июня 1807 г. у о. </a:t>
                      </a:r>
                      <a:r>
                        <a:rPr lang="ru-RU" sz="1000" dirty="0" err="1">
                          <a:latin typeface="Times New Roman"/>
                          <a:ea typeface="Times New Roman"/>
                          <a:cs typeface="Times New Roman"/>
                        </a:rPr>
                        <a:t>Лемнос</a:t>
                      </a:r>
                      <a:r>
                        <a:rPr lang="ru-RU" sz="1000" dirty="0">
                          <a:latin typeface="Times New Roman"/>
                          <a:ea typeface="Times New Roman"/>
                          <a:cs typeface="Times New Roman"/>
                        </a:rPr>
                        <a:t> турецкий флот. </a:t>
                      </a:r>
                      <a:endParaRPr lang="ru-RU" sz="800" dirty="0">
                        <a:latin typeface="Calibri"/>
                        <a:ea typeface="Calibri"/>
                        <a:cs typeface="Times New Roman"/>
                      </a:endParaRPr>
                    </a:p>
                    <a:p>
                      <a:pPr marL="61595" marR="60960" algn="just">
                        <a:lnSpc>
                          <a:spcPct val="115000"/>
                        </a:lnSpc>
                        <a:spcAft>
                          <a:spcPts val="0"/>
                        </a:spcAft>
                      </a:pPr>
                      <a:r>
                        <a:rPr lang="ru-RU" sz="1000" dirty="0">
                          <a:latin typeface="Times New Roman"/>
                          <a:ea typeface="Times New Roman"/>
                          <a:cs typeface="Times New Roman"/>
                        </a:rPr>
                        <a:t>    В 7 часов 45 минут на флагманском корабле "Твердый" был поднят сигнал о начале боя. По распоряжению Д.Н. Сенявина три пары русских </a:t>
                      </a:r>
                      <a:r>
                        <a:rPr lang="ru-RU" sz="1000" dirty="0" smtClean="0">
                          <a:latin typeface="Times New Roman"/>
                          <a:ea typeface="Times New Roman"/>
                          <a:cs typeface="Times New Roman"/>
                        </a:rPr>
                        <a:t>корабле </a:t>
                      </a:r>
                      <a:r>
                        <a:rPr lang="ru-RU" sz="1000" dirty="0">
                          <a:latin typeface="Times New Roman"/>
                          <a:ea typeface="Times New Roman"/>
                          <a:cs typeface="Times New Roman"/>
                        </a:rPr>
                        <a:t>пошли на три турецких адмиральских корабля.     </a:t>
                      </a:r>
                      <a:endParaRPr lang="ru-RU" sz="800" dirty="0">
                        <a:latin typeface="Calibri"/>
                        <a:ea typeface="Calibri"/>
                        <a:cs typeface="Times New Roman"/>
                      </a:endParaRPr>
                    </a:p>
                    <a:p>
                      <a:pPr marL="61595" marR="60960" algn="just">
                        <a:lnSpc>
                          <a:spcPct val="115000"/>
                        </a:lnSpc>
                        <a:spcAft>
                          <a:spcPts val="0"/>
                        </a:spcAft>
                      </a:pPr>
                      <a:r>
                        <a:rPr lang="ru-RU" sz="1000" dirty="0">
                          <a:latin typeface="Times New Roman"/>
                          <a:ea typeface="Times New Roman"/>
                          <a:cs typeface="Times New Roman"/>
                        </a:rPr>
                        <a:t>    К 10 часам утра турецкие флагманские корабли были вынуждены покинуть линию, а остальные в беспорядке стали спускаться по направлению к Афонской горе, преследуемые русскими кораблями. </a:t>
                      </a:r>
                      <a:endParaRPr lang="ru-RU" sz="800" dirty="0">
                        <a:latin typeface="Calibri"/>
                        <a:ea typeface="Calibri"/>
                        <a:cs typeface="Times New Roman"/>
                      </a:endParaRPr>
                    </a:p>
                    <a:p>
                      <a:pPr marL="61595" marR="60960" algn="just">
                        <a:lnSpc>
                          <a:spcPct val="115000"/>
                        </a:lnSpc>
                        <a:spcAft>
                          <a:spcPts val="0"/>
                        </a:spcAft>
                      </a:pPr>
                      <a:r>
                        <a:rPr lang="ru-RU" sz="1000" dirty="0">
                          <a:latin typeface="Times New Roman"/>
                          <a:ea typeface="Times New Roman"/>
                          <a:cs typeface="Times New Roman"/>
                        </a:rPr>
                        <a:t>    На картине А.П. Боголюбова  изображены русские корабли, атакующие турецкий флот, трудно различимый среди дыма выстрелов. Справа, кормой к зрителю, стоит флагманский корабль "Твердый", атакующий неприятельский адмиральский корабль "</a:t>
                      </a:r>
                      <a:r>
                        <a:rPr lang="ru-RU" sz="1000" dirty="0" err="1">
                          <a:latin typeface="Times New Roman"/>
                          <a:ea typeface="Times New Roman"/>
                          <a:cs typeface="Times New Roman"/>
                        </a:rPr>
                        <a:t>Дель-эль-Бахри</a:t>
                      </a:r>
                      <a:r>
                        <a:rPr lang="ru-RU" sz="1000" dirty="0">
                          <a:latin typeface="Times New Roman"/>
                          <a:ea typeface="Times New Roman"/>
                          <a:cs typeface="Times New Roman"/>
                        </a:rPr>
                        <a:t>". </a:t>
                      </a:r>
                      <a:endParaRPr lang="ru-RU" sz="800" dirty="0">
                        <a:latin typeface="Calibri"/>
                        <a:ea typeface="Calibri"/>
                        <a:cs typeface="Times New Roman"/>
                      </a:endParaRPr>
                    </a:p>
                    <a:p>
                      <a:pPr marL="241935" algn="just">
                        <a:lnSpc>
                          <a:spcPct val="115000"/>
                        </a:lnSpc>
                        <a:spcAft>
                          <a:spcPts val="0"/>
                        </a:spcAft>
                      </a:pPr>
                      <a:r>
                        <a:rPr lang="ru-RU" sz="1000" dirty="0">
                          <a:latin typeface="Times New Roman"/>
                          <a:ea typeface="Times New Roman"/>
                          <a:cs typeface="Times New Roman"/>
                        </a:rPr>
                        <a:t>    </a:t>
                      </a:r>
                      <a:endParaRPr lang="ru-RU" sz="800" dirty="0">
                        <a:latin typeface="Calibri"/>
                        <a:ea typeface="Calibri"/>
                        <a:cs typeface="Times New Roman"/>
                      </a:endParaRPr>
                    </a:p>
                  </a:txBody>
                  <a:tcPr marL="6991" marR="6991" marT="6991" marB="6991" anchor="ctr">
                    <a:lnL>
                      <a:noFill/>
                    </a:lnL>
                    <a:lnR>
                      <a:noFill/>
                    </a:lnR>
                    <a:lnT>
                      <a:noFill/>
                    </a:lnT>
                    <a:lnB>
                      <a:noFill/>
                    </a:lnB>
                  </a:tcPr>
                </a:tc>
                <a:tc>
                  <a:txBody>
                    <a:bodyPr/>
                    <a:lstStyle/>
                    <a:p>
                      <a:pPr>
                        <a:lnSpc>
                          <a:spcPct val="115000"/>
                        </a:lnSpc>
                        <a:spcAft>
                          <a:spcPts val="0"/>
                        </a:spcAft>
                      </a:pPr>
                      <a:r>
                        <a:rPr lang="ru-RU" sz="900" dirty="0">
                          <a:solidFill>
                            <a:srgbClr val="555961"/>
                          </a:solidFill>
                          <a:latin typeface="Times New Roman"/>
                          <a:ea typeface="Times New Roman"/>
                          <a:cs typeface="Times New Roman"/>
                        </a:rPr>
                        <a:t> </a:t>
                      </a:r>
                      <a:endParaRPr lang="ru-RU" sz="800" dirty="0">
                        <a:latin typeface="Calibri"/>
                        <a:ea typeface="Calibri"/>
                        <a:cs typeface="Times New Roman"/>
                      </a:endParaRPr>
                    </a:p>
                  </a:txBody>
                  <a:tcPr marL="0" marR="0" marT="0" marB="0">
                    <a:lnL>
                      <a:noFill/>
                    </a:lnL>
                    <a:lnR>
                      <a:noFill/>
                    </a:lnR>
                    <a:lnB>
                      <a:noFill/>
                    </a:lnB>
                  </a:tcPr>
                </a:tc>
              </a:tr>
            </a:tbl>
          </a:graphicData>
        </a:graphic>
      </p:graphicFrame>
      <p:sp>
        <p:nvSpPr>
          <p:cNvPr id="6" name="Заголовок 5"/>
          <p:cNvSpPr>
            <a:spLocks noGrp="1"/>
          </p:cNvSpPr>
          <p:nvPr>
            <p:ph type="title"/>
          </p:nvPr>
        </p:nvSpPr>
        <p:spPr>
          <a:xfrm>
            <a:off x="6516216" y="4005064"/>
            <a:ext cx="2890664" cy="1219200"/>
          </a:xfrm>
        </p:spPr>
        <p:txBody>
          <a:bodyPr>
            <a:normAutofit fontScale="90000"/>
          </a:bodyPr>
          <a:lstStyle/>
          <a:p>
            <a:r>
              <a:rPr lang="ru-RU" dirty="0" smtClean="0"/>
              <a:t>А.П. Боголюбов Афонское сражение 19 июня 1807 года</a:t>
            </a:r>
            <a:endParaRPr lang="ru-RU" dirty="0"/>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0"/>
                            </p:stCondLst>
                            <p:childTnLst>
                              <p:par>
                                <p:cTn id="10" presetID="15"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Background (анимационные фоны)."/>
          <p:cNvPicPr>
            <a:picLocks noChangeAspect="1" noChangeArrowheads="1" noCrop="1"/>
          </p:cNvPicPr>
          <p:nvPr/>
        </p:nvPicPr>
        <p:blipFill>
          <a:blip r:embed="rId2" cstate="print"/>
          <a:srcRect/>
          <a:stretch>
            <a:fillRect/>
          </a:stretch>
        </p:blipFill>
        <p:spPr bwMode="auto">
          <a:xfrm>
            <a:off x="0" y="0"/>
            <a:ext cx="9144000" cy="6876262"/>
          </a:xfrm>
          <a:prstGeom prst="rect">
            <a:avLst/>
          </a:prstGeom>
          <a:noFill/>
        </p:spPr>
      </p:pic>
      <p:sp>
        <p:nvSpPr>
          <p:cNvPr id="39937" name="Rectangle 1"/>
          <p:cNvSpPr>
            <a:spLocks noChangeArrowheads="1"/>
          </p:cNvSpPr>
          <p:nvPr/>
        </p:nvSpPr>
        <p:spPr bwMode="auto">
          <a:xfrm>
            <a:off x="395536" y="980728"/>
            <a:ext cx="8424936"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Картина была подарена А.П. Боголюбовым Морскому кадетскому корпусу в 1852 г. </a:t>
            </a:r>
            <a:endParaRPr kumimoji="0" lang="ru-RU" sz="20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 конце 1806 г. началась война с Турцией.    После успешной блокады Дарданелл, русские корабли обнаружили 19 июня 1807 г. у о. </a:t>
            </a:r>
            <a:r>
              <a:rPr kumimoji="0" lang="ru-RU" sz="20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Лемнос</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турецкий флот. </a:t>
            </a:r>
            <a:endParaRPr kumimoji="0" lang="ru-RU" sz="20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 7 часов 45 минут на флагманском корабле "Твердый" был поднят сигнал о начале боя. По распоряжению Д.Н. Сенявина три пары русских кораблей пошли на три турецких адмиральских корабля.     </a:t>
            </a:r>
            <a:endParaRPr kumimoji="0" lang="ru-RU" sz="20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К 10 часам утра турецкие флагманские корабли были вынуждены покинуть линию, а остальные в беспорядке стали спускаться по направлению к Афонской горе, преследуемые русскими кораблями. </a:t>
            </a:r>
            <a:endParaRPr kumimoji="0" lang="ru-RU" sz="20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На картине А.П. Боголюбова  изображены русские корабли, атакующие турецкий флот, трудно различимый среди дыма выстрелов. Справа, кормой к зрителю, стоит флагманский корабль "Твердый", атакующий неприятельский адмиральский корабль "</a:t>
            </a:r>
            <a:r>
              <a:rPr kumimoji="0" lang="ru-RU" sz="20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Дель-эль-Бахри</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2000" b="1"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39937"/>
                                        </p:tgtEl>
                                        <p:attrNameLst>
                                          <p:attrName>style.visibility</p:attrName>
                                        </p:attrNameLst>
                                      </p:cBhvr>
                                      <p:to>
                                        <p:strVal val="visible"/>
                                      </p:to>
                                    </p:set>
                                    <p:animEffect transition="in" filter="fade">
                                      <p:cBhvr>
                                        <p:cTn id="7" dur="770" decel="100000"/>
                                        <p:tgtEl>
                                          <p:spTgt spid="39937"/>
                                        </p:tgtEl>
                                      </p:cBhvr>
                                    </p:animEffect>
                                    <p:animScale>
                                      <p:cBhvr>
                                        <p:cTn id="8" dur="770" decel="100000"/>
                                        <p:tgtEl>
                                          <p:spTgt spid="39937"/>
                                        </p:tgtEl>
                                      </p:cBhvr>
                                      <p:from x="10000" y="10000"/>
                                      <p:to x="200000" y="450000"/>
                                    </p:animScale>
                                    <p:animScale>
                                      <p:cBhvr>
                                        <p:cTn id="9" dur="1230" accel="100000" fill="hold">
                                          <p:stCondLst>
                                            <p:cond delay="770"/>
                                          </p:stCondLst>
                                        </p:cTn>
                                        <p:tgtEl>
                                          <p:spTgt spid="39937"/>
                                        </p:tgtEl>
                                      </p:cBhvr>
                                      <p:from x="200000" y="450000"/>
                                      <p:to x="100000" y="100000"/>
                                    </p:animScale>
                                    <p:set>
                                      <p:cBhvr>
                                        <p:cTn id="10" dur="770" fill="hold"/>
                                        <p:tgtEl>
                                          <p:spTgt spid="39937"/>
                                        </p:tgtEl>
                                        <p:attrNameLst>
                                          <p:attrName>ppt_x</p:attrName>
                                        </p:attrNameLst>
                                      </p:cBhvr>
                                      <p:to>
                                        <p:strVal val="(0.5)"/>
                                      </p:to>
                                    </p:set>
                                    <p:anim from="(0.5)" to="(#ppt_x)" calcmode="lin" valueType="num">
                                      <p:cBhvr>
                                        <p:cTn id="11" dur="1230" accel="100000" fill="hold">
                                          <p:stCondLst>
                                            <p:cond delay="770"/>
                                          </p:stCondLst>
                                        </p:cTn>
                                        <p:tgtEl>
                                          <p:spTgt spid="39937"/>
                                        </p:tgtEl>
                                        <p:attrNameLst>
                                          <p:attrName>ppt_x</p:attrName>
                                        </p:attrNameLst>
                                      </p:cBhvr>
                                    </p:anim>
                                    <p:set>
                                      <p:cBhvr>
                                        <p:cTn id="12" dur="770" fill="hold"/>
                                        <p:tgtEl>
                                          <p:spTgt spid="39937"/>
                                        </p:tgtEl>
                                        <p:attrNameLst>
                                          <p:attrName>ppt_y</p:attrName>
                                        </p:attrNameLst>
                                      </p:cBhvr>
                                      <p:to>
                                        <p:strVal val="(#ppt_y+0.4)"/>
                                      </p:to>
                                    </p:set>
                                    <p:anim from="(#ppt_y+0.4)" to="(#ppt_y)" calcmode="lin" valueType="num">
                                      <p:cBhvr>
                                        <p:cTn id="13" dur="1230" accel="100000" fill="hold">
                                          <p:stCondLst>
                                            <p:cond delay="770"/>
                                          </p:stCondLst>
                                        </p:cTn>
                                        <p:tgtEl>
                                          <p:spTgt spid="3993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БОГОЛЮБОВ Алексей - Сражение при Гангуте 27 июля 1714 года">
            <a:hlinkClick r:id="rId2" tooltip="БОГОЛЮБОВ Алексей - Сражение при Гангуте 27 июля 1714 года&#10;"/>
          </p:cNvPr>
          <p:cNvPicPr>
            <a:picLocks noChangeAspect="1" noChangeArrowheads="1"/>
          </p:cNvPicPr>
          <p:nvPr/>
        </p:nvPicPr>
        <p:blipFill>
          <a:blip r:embed="rId3" cstate="print"/>
          <a:srcRect/>
          <a:stretch>
            <a:fillRect/>
          </a:stretch>
        </p:blipFill>
        <p:spPr bwMode="auto">
          <a:xfrm>
            <a:off x="467544" y="404664"/>
            <a:ext cx="8136904" cy="4577009"/>
          </a:xfrm>
          <a:prstGeom prst="rect">
            <a:avLst/>
          </a:prstGeom>
          <a:noFill/>
        </p:spPr>
      </p:pic>
      <p:sp>
        <p:nvSpPr>
          <p:cNvPr id="3" name="Прямоугольник 2"/>
          <p:cNvSpPr/>
          <p:nvPr/>
        </p:nvSpPr>
        <p:spPr>
          <a:xfrm>
            <a:off x="2339752" y="5373216"/>
            <a:ext cx="4572000" cy="646331"/>
          </a:xfrm>
          <a:prstGeom prst="rect">
            <a:avLst/>
          </a:prstGeom>
        </p:spPr>
        <p:txBody>
          <a:bodyPr>
            <a:spAutoFit/>
          </a:bodyPr>
          <a:lstStyle/>
          <a:p>
            <a:r>
              <a:rPr lang="ru-RU" dirty="0" smtClean="0"/>
              <a:t>БОГОЛЮБОВ  А. - Сражение при Гангуте 27 июля 1714 года, </a:t>
            </a:r>
            <a:endParaRPr lang="ru-RU" dirty="0"/>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
                                        <p:tgtEl>
                                          <p:spTgt spid="23554"/>
                                        </p:tgtEl>
                                      </p:cBhvr>
                                    </p:animEffect>
                                    <p:anim calcmode="lin" valueType="num">
                                      <p:cBhvr>
                                        <p:cTn id="8" dur="800" fill="hold"/>
                                        <p:tgtEl>
                                          <p:spTgt spid="23554"/>
                                        </p:tgtEl>
                                        <p:attrNameLst>
                                          <p:attrName>ppt_x</p:attrName>
                                        </p:attrNameLst>
                                      </p:cBhvr>
                                      <p:tavLst>
                                        <p:tav tm="0">
                                          <p:val>
                                            <p:strVal val="#ppt_x"/>
                                          </p:val>
                                        </p:tav>
                                        <p:tav tm="100000">
                                          <p:val>
                                            <p:strVal val="#ppt_x"/>
                                          </p:val>
                                        </p:tav>
                                      </p:tavLst>
                                    </p:anim>
                                    <p:anim calcmode="lin" valueType="num">
                                      <p:cBhvr>
                                        <p:cTn id="9" dur="800" fill="hold"/>
                                        <p:tgtEl>
                                          <p:spTgt spid="23554"/>
                                        </p:tgtEl>
                                        <p:attrNameLst>
                                          <p:attrName>ppt_y</p:attrName>
                                        </p:attrNameLst>
                                      </p:cBhvr>
                                      <p:tavLst>
                                        <p:tav tm="0">
                                          <p:val>
                                            <p:strVal val="#ppt_y+0.31"/>
                                          </p:val>
                                        </p:tav>
                                        <p:tav tm="100000">
                                          <p:val>
                                            <p:strVal val="#ppt_y+0.31"/>
                                          </p:val>
                                        </p:tav>
                                      </p:tavLst>
                                    </p:anim>
                                    <p:anim calcmode="lin" valueType="num">
                                      <p:cBhvr>
                                        <p:cTn id="10" dur="1200" decel="50000" fill="hold">
                                          <p:stCondLst>
                                            <p:cond delay="800"/>
                                          </p:stCondLst>
                                        </p:cTn>
                                        <p:tgtEl>
                                          <p:spTgt spid="2355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200" decel="50000" fill="hold">
                                          <p:stCondLst>
                                            <p:cond delay="800"/>
                                          </p:stCondLst>
                                        </p:cTn>
                                        <p:tgtEl>
                                          <p:spTgt spid="2355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20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3"/>
                                        </p:tgtEl>
                                        <p:attrNameLst>
                                          <p:attrName>style.visibility</p:attrName>
                                        </p:attrNameLst>
                                      </p:cBhvr>
                                      <p:to>
                                        <p:strVal val="visible"/>
                                      </p:to>
                                    </p:set>
                                    <p:anim calcmode="discrete" valueType="clr">
                                      <p:cBhvr override="childStyle">
                                        <p:cTn id="15"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3"/>
                                        </p:tgtEl>
                                        <p:attrNameLst>
                                          <p:attrName>fillcolor</p:attrName>
                                        </p:attrNameLst>
                                      </p:cBhvr>
                                      <p:tavLst>
                                        <p:tav tm="0">
                                          <p:val>
                                            <p:clrVal>
                                              <a:schemeClr val="accent2"/>
                                            </p:clrVal>
                                          </p:val>
                                        </p:tav>
                                        <p:tav tm="50000">
                                          <p:val>
                                            <p:clrVal>
                                              <a:schemeClr val="hlink"/>
                                            </p:clrVal>
                                          </p:val>
                                        </p:tav>
                                      </p:tavLst>
                                    </p:anim>
                                    <p:set>
                                      <p:cBhvr>
                                        <p:cTn id="17"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ackground (анимационные фоны)."/>
          <p:cNvPicPr>
            <a:picLocks noChangeAspect="1" noChangeArrowheads="1" noCrop="1"/>
          </p:cNvPicPr>
          <p:nvPr/>
        </p:nvPicPr>
        <p:blipFill>
          <a:blip r:embed="rId2" cstate="print"/>
          <a:srcRect/>
          <a:stretch>
            <a:fillRect/>
          </a:stretch>
        </p:blipFill>
        <p:spPr bwMode="auto">
          <a:xfrm>
            <a:off x="0" y="0"/>
            <a:ext cx="9144000" cy="6948270"/>
          </a:xfrm>
          <a:prstGeom prst="rect">
            <a:avLst/>
          </a:prstGeom>
          <a:noFill/>
        </p:spPr>
      </p:pic>
      <p:sp>
        <p:nvSpPr>
          <p:cNvPr id="2" name="Заголовок 1"/>
          <p:cNvSpPr>
            <a:spLocks noGrp="1"/>
          </p:cNvSpPr>
          <p:nvPr>
            <p:ph type="title"/>
          </p:nvPr>
        </p:nvSpPr>
        <p:spPr>
          <a:xfrm>
            <a:off x="611560" y="4293096"/>
            <a:ext cx="8229600" cy="1219200"/>
          </a:xfrm>
        </p:spPr>
        <p:txBody>
          <a:bodyPr>
            <a:noAutofit/>
          </a:bodyPr>
          <a:lstStyle/>
          <a:p>
            <a:r>
              <a:rPr lang="ru-RU" sz="3200" b="1" dirty="0" smtClean="0">
                <a:latin typeface="Complex" pitchFamily="2" charset="0"/>
                <a:cs typeface="Complex" pitchFamily="2" charset="0"/>
              </a:rPr>
              <a:t>Многие великие русские художники, не будучи маринистами, все же отдали дань морской тематике, посвятив морю или морякам несколько своих картин. Например, И. Левитан, И. Репин, Н. Рерих, М. Нестеров, П. Верещагин и другие.</a:t>
            </a:r>
            <a:endParaRPr lang="ru-RU" sz="3200" b="1" dirty="0">
              <a:latin typeface="Complex" pitchFamily="2" charset="0"/>
              <a:cs typeface="Complex" pitchFamily="2" charset="0"/>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Блинков Александр Александрович, художник (1942) | Блинков Александр Александрович | Русская портретная галерея"/>
          <p:cNvPicPr>
            <a:picLocks noChangeAspect="1" noChangeArrowheads="1"/>
          </p:cNvPicPr>
          <p:nvPr/>
        </p:nvPicPr>
        <p:blipFill>
          <a:blip r:embed="rId2" cstate="print"/>
          <a:srcRect/>
          <a:stretch>
            <a:fillRect/>
          </a:stretch>
        </p:blipFill>
        <p:spPr bwMode="auto">
          <a:xfrm>
            <a:off x="467544" y="476672"/>
            <a:ext cx="3895686" cy="5935256"/>
          </a:xfrm>
          <a:prstGeom prst="rect">
            <a:avLst/>
          </a:prstGeom>
          <a:noFill/>
        </p:spPr>
      </p:pic>
      <p:sp>
        <p:nvSpPr>
          <p:cNvPr id="3" name="Прямоугольник 2"/>
          <p:cNvSpPr/>
          <p:nvPr/>
        </p:nvSpPr>
        <p:spPr>
          <a:xfrm>
            <a:off x="4283968" y="2204864"/>
            <a:ext cx="4572000" cy="646331"/>
          </a:xfrm>
          <a:prstGeom prst="rect">
            <a:avLst/>
          </a:prstGeom>
        </p:spPr>
        <p:txBody>
          <a:bodyPr>
            <a:spAutoFit/>
          </a:bodyPr>
          <a:lstStyle/>
          <a:p>
            <a:pPr algn="ctr"/>
            <a:r>
              <a:rPr lang="ru-RU" b="1" dirty="0" smtClean="0">
                <a:latin typeface="Complex" pitchFamily="2" charset="0"/>
                <a:cs typeface="Complex" pitchFamily="2" charset="0"/>
              </a:rPr>
              <a:t>Блинков Александр Александрович (1911-1987)</a:t>
            </a:r>
            <a:endParaRPr lang="ru-RU" b="1" dirty="0">
              <a:latin typeface="Complex" pitchFamily="2" charset="0"/>
              <a:cs typeface="Complex" pitchFamily="2" charset="0"/>
            </a:endParaRPr>
          </a:p>
        </p:txBody>
      </p:sp>
      <p:pic>
        <p:nvPicPr>
          <p:cNvPr id="11268" name="Picture 4" descr="кораблик"/>
          <p:cNvPicPr>
            <a:picLocks noChangeAspect="1" noChangeArrowheads="1" noCrop="1"/>
          </p:cNvPicPr>
          <p:nvPr/>
        </p:nvPicPr>
        <p:blipFill>
          <a:blip r:embed="rId3" cstate="print"/>
          <a:srcRect/>
          <a:stretch>
            <a:fillRect/>
          </a:stretch>
        </p:blipFill>
        <p:spPr bwMode="auto">
          <a:xfrm>
            <a:off x="4955138" y="3500706"/>
            <a:ext cx="3433286" cy="2952630"/>
          </a:xfrm>
          <a:prstGeom prst="rect">
            <a:avLst/>
          </a:prstGeom>
          <a:noFill/>
        </p:spPr>
      </p:pic>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par>
                          <p:cTn id="21" fill="hold">
                            <p:stCondLst>
                              <p:cond delay="2000"/>
                            </p:stCondLst>
                            <p:childTnLst>
                              <p:par>
                                <p:cTn id="22" presetID="25"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7" dur="1000" fill="hold"/>
                                        <p:tgtEl>
                                          <p:spTgt spid="3"/>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ackground (анимационные фоны)."/>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p:spPr>
      </p:pic>
      <p:sp>
        <p:nvSpPr>
          <p:cNvPr id="1025" name="Rectangle 1"/>
          <p:cNvSpPr>
            <a:spLocks noChangeArrowheads="1"/>
          </p:cNvSpPr>
          <p:nvPr/>
        </p:nvSpPr>
        <p:spPr bwMode="auto">
          <a:xfrm>
            <a:off x="1043608" y="594266"/>
            <a:ext cx="709228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bg2">
                    <a:lumMod val="20000"/>
                    <a:lumOff val="80000"/>
                  </a:schemeClr>
                </a:solidFill>
                <a:effectLst/>
                <a:latin typeface="Complex" pitchFamily="2" charset="0"/>
                <a:ea typeface="Times New Roman" pitchFamily="18" charset="0"/>
                <a:cs typeface="Complex" pitchFamily="2" charset="0"/>
              </a:rPr>
              <a:t>Художники-маринисты</a:t>
            </a:r>
            <a:r>
              <a:rPr kumimoji="0" lang="ru-RU" sz="2000" b="1" i="0" u="none" strike="noStrike" cap="none" normalizeH="0" baseline="0" dirty="0" smtClean="0">
                <a:ln>
                  <a:noFill/>
                </a:ln>
                <a:solidFill>
                  <a:schemeClr val="tx1"/>
                </a:solidFill>
                <a:effectLst/>
                <a:latin typeface="Complex" pitchFamily="2" charset="0"/>
                <a:ea typeface="Times New Roman" pitchFamily="18" charset="0"/>
                <a:cs typeface="Complex" pitchFamily="2" charset="0"/>
              </a:rPr>
              <a:t> – это всегда особый разговор, особое видение природы, особый талант.  Передать мощь холодных морских волн, наполнить пространство прозрачным воздухом,  бушующим северным ветром дано далеко не всем.</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Complex" pitchFamily="2" charset="0"/>
              <a:cs typeface="Complex"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bg2">
                    <a:lumMod val="20000"/>
                    <a:lumOff val="80000"/>
                  </a:schemeClr>
                </a:solidFill>
                <a:effectLst/>
                <a:latin typeface="Complex" pitchFamily="2" charset="0"/>
                <a:ea typeface="Calibri" pitchFamily="34" charset="0"/>
                <a:cs typeface="Complex" pitchFamily="2" charset="0"/>
              </a:rPr>
              <a:t>МАРИНИЗМ.</a:t>
            </a:r>
            <a:r>
              <a:rPr kumimoji="0" lang="ru-RU" sz="2000" b="1" i="0" u="none" strike="noStrike" cap="none" normalizeH="0" baseline="0" dirty="0" smtClean="0">
                <a:ln>
                  <a:noFill/>
                </a:ln>
                <a:solidFill>
                  <a:schemeClr val="tx1"/>
                </a:solidFill>
                <a:effectLst/>
                <a:latin typeface="Complex" pitchFamily="2" charset="0"/>
                <a:ea typeface="Calibri" pitchFamily="34" charset="0"/>
                <a:cs typeface="Complex" pitchFamily="2" charset="0"/>
              </a:rPr>
              <a:t> (</a:t>
            </a:r>
            <a:r>
              <a:rPr kumimoji="0" lang="ru-RU" sz="2000" b="1" i="0" u="none" strike="noStrike" cap="none" normalizeH="0" baseline="0" dirty="0" err="1" smtClean="0">
                <a:ln>
                  <a:noFill/>
                </a:ln>
                <a:solidFill>
                  <a:schemeClr val="tx1"/>
                </a:solidFill>
                <a:effectLst/>
                <a:latin typeface="Complex" pitchFamily="2" charset="0"/>
                <a:ea typeface="Calibri" pitchFamily="34" charset="0"/>
                <a:cs typeface="Complex" pitchFamily="2" charset="0"/>
              </a:rPr>
              <a:t>Итал</a:t>
            </a:r>
            <a:r>
              <a:rPr kumimoji="0" lang="ru-RU" sz="2000" b="1" i="0" u="none" strike="noStrike" cap="none" normalizeH="0" baseline="0" dirty="0" smtClean="0">
                <a:ln>
                  <a:noFill/>
                </a:ln>
                <a:solidFill>
                  <a:schemeClr val="tx1"/>
                </a:solidFill>
                <a:effectLst/>
                <a:latin typeface="Complex" pitchFamily="2" charset="0"/>
                <a:ea typeface="Calibri" pitchFamily="34" charset="0"/>
                <a:cs typeface="Complex" pitchFamily="2" charset="0"/>
              </a:rPr>
              <a:t>. </a:t>
            </a:r>
            <a:r>
              <a:rPr kumimoji="0" lang="ru-RU" sz="2000" b="1" i="0" u="none" strike="noStrike" cap="none" normalizeH="0" baseline="0" dirty="0" err="1" smtClean="0">
                <a:ln>
                  <a:noFill/>
                </a:ln>
                <a:solidFill>
                  <a:schemeClr val="tx1"/>
                </a:solidFill>
                <a:effectLst/>
                <a:latin typeface="Complex" pitchFamily="2" charset="0"/>
                <a:ea typeface="Calibri" pitchFamily="34" charset="0"/>
                <a:cs typeface="Complex" pitchFamily="2" charset="0"/>
              </a:rPr>
              <a:t>marina</a:t>
            </a:r>
            <a:r>
              <a:rPr kumimoji="0" lang="ru-RU" sz="2000" b="1" i="0" u="none" strike="noStrike" cap="none" normalizeH="0" baseline="0" dirty="0" smtClean="0">
                <a:ln>
                  <a:noFill/>
                </a:ln>
                <a:solidFill>
                  <a:schemeClr val="tx1"/>
                </a:solidFill>
                <a:effectLst/>
                <a:latin typeface="Complex" pitchFamily="2" charset="0"/>
                <a:ea typeface="Calibri" pitchFamily="34" charset="0"/>
                <a:cs typeface="Complex" pitchFamily="2" charset="0"/>
              </a:rPr>
              <a:t>, от лат. </a:t>
            </a:r>
            <a:r>
              <a:rPr kumimoji="0" lang="ru-RU" sz="2000" b="1" i="0" u="none" strike="noStrike" cap="none" normalizeH="0" baseline="0" dirty="0" err="1" smtClean="0">
                <a:ln>
                  <a:noFill/>
                </a:ln>
                <a:solidFill>
                  <a:schemeClr val="tx1"/>
                </a:solidFill>
                <a:effectLst/>
                <a:latin typeface="Complex" pitchFamily="2" charset="0"/>
                <a:ea typeface="Calibri" pitchFamily="34" charset="0"/>
                <a:cs typeface="Complex" pitchFamily="2" charset="0"/>
              </a:rPr>
              <a:t>marinus</a:t>
            </a:r>
            <a:r>
              <a:rPr kumimoji="0" lang="ru-RU" sz="2000" b="1" i="0" u="none" strike="noStrike" cap="none" normalizeH="0" baseline="0" dirty="0" smtClean="0">
                <a:ln>
                  <a:noFill/>
                </a:ln>
                <a:solidFill>
                  <a:schemeClr val="tx1"/>
                </a:solidFill>
                <a:effectLst/>
                <a:latin typeface="Complex" pitchFamily="2" charset="0"/>
                <a:ea typeface="Calibri" pitchFamily="34" charset="0"/>
                <a:cs typeface="Complex" pitchFamily="2" charset="0"/>
              </a:rPr>
              <a:t> - морской) - произведение живописи или графики, изображающее морской вид, сцену морского сражения или иные события, происходящие на море. В качестве самостоятельного вида пейзажной живописи марина выделилась в начале XVII века в Голландии. Художники, изображающие море, называются </a:t>
            </a:r>
            <a:r>
              <a:rPr kumimoji="0" lang="ru-RU" sz="2000" b="1" i="0" u="none" strike="noStrike" cap="none" normalizeH="0" baseline="0" dirty="0" smtClean="0">
                <a:ln>
                  <a:noFill/>
                </a:ln>
                <a:solidFill>
                  <a:schemeClr val="bg2">
                    <a:lumMod val="20000"/>
                    <a:lumOff val="80000"/>
                  </a:schemeClr>
                </a:solidFill>
                <a:effectLst/>
                <a:latin typeface="Complex" pitchFamily="2" charset="0"/>
                <a:ea typeface="Calibri" pitchFamily="34" charset="0"/>
                <a:cs typeface="Complex" pitchFamily="2" charset="0"/>
              </a:rPr>
              <a:t>МАРИНИСТАМИ.</a:t>
            </a:r>
            <a:endParaRPr kumimoji="0" lang="ru-RU" sz="2000" b="1" i="0" u="none" strike="noStrike" cap="none" normalizeH="0" baseline="0" dirty="0" smtClean="0">
              <a:ln>
                <a:noFill/>
              </a:ln>
              <a:solidFill>
                <a:schemeClr val="bg2">
                  <a:lumMod val="20000"/>
                  <a:lumOff val="80000"/>
                </a:schemeClr>
              </a:solidFill>
              <a:effectLst/>
              <a:latin typeface="Complex" pitchFamily="2" charset="0"/>
              <a:cs typeface="Complex" pitchFamily="2"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p:cTn id="7" dur="500" decel="50000" fill="hold">
                                          <p:stCondLst>
                                            <p:cond delay="0"/>
                                          </p:stCondLst>
                                        </p:cTn>
                                        <p:tgtEl>
                                          <p:spTgt spid="102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2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25"/>
                                        </p:tgtEl>
                                        <p:attrNameLst>
                                          <p:attrName>ppt_w</p:attrName>
                                        </p:attrNameLst>
                                      </p:cBhvr>
                                      <p:tavLst>
                                        <p:tav tm="0">
                                          <p:val>
                                            <p:strVal val="#ppt_w*.05"/>
                                          </p:val>
                                        </p:tav>
                                        <p:tav tm="100000">
                                          <p:val>
                                            <p:strVal val="#ppt_w"/>
                                          </p:val>
                                        </p:tav>
                                      </p:tavLst>
                                    </p:anim>
                                    <p:anim calcmode="lin" valueType="num">
                                      <p:cBhvr>
                                        <p:cTn id="10" dur="1000" fill="hold"/>
                                        <p:tgtEl>
                                          <p:spTgt spid="102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2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2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2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ackground (анимационные фоны)."/>
          <p:cNvPicPr>
            <a:picLocks noChangeAspect="1" noChangeArrowheads="1" noCrop="1"/>
          </p:cNvPicPr>
          <p:nvPr/>
        </p:nvPicPr>
        <p:blipFill>
          <a:blip r:embed="rId2" cstate="print"/>
          <a:srcRect/>
          <a:stretch>
            <a:fillRect/>
          </a:stretch>
        </p:blipFill>
        <p:spPr bwMode="auto">
          <a:xfrm>
            <a:off x="0" y="0"/>
            <a:ext cx="9144000" cy="6876262"/>
          </a:xfrm>
          <a:prstGeom prst="rect">
            <a:avLst/>
          </a:prstGeom>
          <a:noFill/>
        </p:spPr>
      </p:pic>
      <p:sp>
        <p:nvSpPr>
          <p:cNvPr id="3" name="Прямоугольник 2"/>
          <p:cNvSpPr/>
          <p:nvPr/>
        </p:nvSpPr>
        <p:spPr>
          <a:xfrm>
            <a:off x="323528" y="620688"/>
            <a:ext cx="8280920" cy="5909310"/>
          </a:xfrm>
          <a:prstGeom prst="rect">
            <a:avLst/>
          </a:prstGeom>
        </p:spPr>
        <p:txBody>
          <a:bodyPr wrap="square">
            <a:spAutoFit/>
          </a:bodyPr>
          <a:lstStyle/>
          <a:p>
            <a:pPr algn="just"/>
            <a:r>
              <a:rPr lang="ru-RU" sz="1600" b="1" dirty="0" smtClean="0">
                <a:latin typeface="Complex" pitchFamily="2" charset="0"/>
                <a:cs typeface="Complex" pitchFamily="2" charset="0"/>
              </a:rPr>
              <a:t>   </a:t>
            </a:r>
            <a:r>
              <a:rPr lang="ru-RU" b="1" dirty="0" smtClean="0">
                <a:latin typeface="Complex" pitchFamily="2" charset="0"/>
                <a:cs typeface="Complex" pitchFamily="2" charset="0"/>
              </a:rPr>
              <a:t>Известный советский баталист Александр Александрович Блинков свое увлечение к изобразительному искусству реализовал учебой (1932—1939) в Институте живописи, скульптуры и архитектуры Всероссийской академии художеств в Ленинграде (с 1944 года — ИЖСА имени И.Е. Репина). </a:t>
            </a:r>
          </a:p>
          <a:p>
            <a:pPr algn="just"/>
            <a:r>
              <a:rPr lang="ru-RU" b="1" dirty="0" smtClean="0">
                <a:latin typeface="Complex" pitchFamily="2" charset="0"/>
                <a:cs typeface="Complex" pitchFamily="2" charset="0"/>
              </a:rPr>
              <a:t>   Его дипломная работа была посвящена героико-романтической в те времена теме Гражданской войны (Первая Конная под Воронежем), а свой первый самостоятельный "художественный бой" принял в Советско-финской войне. Далее последовали Великая Отечественная и картины А. Блинкова "Взятие Тихвина" (1941—1942), "Партизанские тропы" (1945), "Курская дуга" (1957—1959), серия "Дороги войны" (1964—1965) — лишь некоторые из работ художника военной тематики.</a:t>
            </a:r>
          </a:p>
          <a:p>
            <a:pPr algn="just"/>
            <a:r>
              <a:rPr lang="ru-RU" b="1" dirty="0" smtClean="0">
                <a:latin typeface="Complex" pitchFamily="2" charset="0"/>
                <a:cs typeface="Complex" pitchFamily="2" charset="0"/>
              </a:rPr>
              <a:t>   А.А. Блинков принимал участие и в создании монументальных творений. В соавторстве он выполнил панораму "Оборона Петрограда", диорамы "Штурм Зимнего дворца" (1957), "Волгоградская битва" (1962).</a:t>
            </a:r>
            <a:endParaRPr lang="ru-RU" b="1" dirty="0">
              <a:latin typeface="Complex" pitchFamily="2" charset="0"/>
              <a:cs typeface="Complex" pitchFamily="2" charset="0"/>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БЛИНКОВ Александр - Сражение у острова Тендра 28-29 августа 1790 года">
            <a:hlinkClick r:id="rId2" tooltip="БЛИНКОВ Александр - Сражение у острова Тендра 28-29 августа 1790 года&#10;"/>
          </p:cNvPr>
          <p:cNvPicPr>
            <a:picLocks noChangeAspect="1" noChangeArrowheads="1"/>
          </p:cNvPicPr>
          <p:nvPr/>
        </p:nvPicPr>
        <p:blipFill>
          <a:blip r:embed="rId3" cstate="print"/>
          <a:srcRect/>
          <a:stretch>
            <a:fillRect/>
          </a:stretch>
        </p:blipFill>
        <p:spPr bwMode="auto">
          <a:xfrm>
            <a:off x="755576" y="404664"/>
            <a:ext cx="7620000" cy="5029201"/>
          </a:xfrm>
          <a:prstGeom prst="rect">
            <a:avLst/>
          </a:prstGeom>
          <a:noFill/>
        </p:spPr>
      </p:pic>
      <p:sp>
        <p:nvSpPr>
          <p:cNvPr id="3" name="Прямоугольник 2"/>
          <p:cNvSpPr/>
          <p:nvPr/>
        </p:nvSpPr>
        <p:spPr>
          <a:xfrm>
            <a:off x="2267744" y="5733256"/>
            <a:ext cx="4572000" cy="923330"/>
          </a:xfrm>
          <a:prstGeom prst="rect">
            <a:avLst/>
          </a:prstGeom>
        </p:spPr>
        <p:txBody>
          <a:bodyPr>
            <a:spAutoFit/>
          </a:bodyPr>
          <a:lstStyle/>
          <a:p>
            <a:r>
              <a:rPr lang="ru-RU" dirty="0" smtClean="0"/>
              <a:t>• БЛИНКОВ Александр - Сражение  у острова </a:t>
            </a:r>
            <a:r>
              <a:rPr lang="ru-RU" dirty="0" err="1" smtClean="0"/>
              <a:t>Тендра</a:t>
            </a:r>
            <a:r>
              <a:rPr lang="ru-RU" dirty="0" smtClean="0"/>
              <a:t>  28-29 августа  1790 года, 1955</a:t>
            </a:r>
            <a:endParaRPr lang="ru-RU" dirty="0"/>
          </a:p>
        </p:txBody>
      </p:sp>
      <p:sp>
        <p:nvSpPr>
          <p:cNvPr id="4" name="Прямоугольник 3"/>
          <p:cNvSpPr/>
          <p:nvPr/>
        </p:nvSpPr>
        <p:spPr>
          <a:xfrm>
            <a:off x="5220072" y="5589240"/>
            <a:ext cx="4572000" cy="646331"/>
          </a:xfrm>
          <a:prstGeom prst="rect">
            <a:avLst/>
          </a:prstGeom>
        </p:spPr>
        <p:txBody>
          <a:bodyPr>
            <a:spAutoFit/>
          </a:bodyPr>
          <a:lstStyle/>
          <a:p>
            <a:r>
              <a:rPr lang="ru-RU" dirty="0" smtClean="0"/>
              <a:t>.</a:t>
            </a:r>
            <a:br>
              <a:rPr lang="ru-RU" dirty="0" smtClean="0"/>
            </a:br>
            <a:endParaRPr lang="ru-RU" dirty="0"/>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circle(in)">
                                      <p:cBhvr>
                                        <p:cTn id="7" dur="2000"/>
                                        <p:tgtEl>
                                          <p:spTgt spid="20482"/>
                                        </p:tgtEl>
                                      </p:cBhvr>
                                    </p:animEffect>
                                  </p:childTnLst>
                                </p:cTn>
                              </p:par>
                            </p:childTnLst>
                          </p:cTn>
                        </p:par>
                        <p:par>
                          <p:cTn id="8" fill="hold">
                            <p:stCondLst>
                              <p:cond delay="2000"/>
                            </p:stCondLst>
                            <p:childTnLst>
                              <p:par>
                                <p:cTn id="9" presetID="5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70" decel="100000"/>
                                        <p:tgtEl>
                                          <p:spTgt spid="3"/>
                                        </p:tgtEl>
                                      </p:cBhvr>
                                    </p:animEffect>
                                    <p:animScale>
                                      <p:cBhvr>
                                        <p:cTn id="12" dur="770" decel="100000"/>
                                        <p:tgtEl>
                                          <p:spTgt spid="3"/>
                                        </p:tgtEl>
                                      </p:cBhvr>
                                      <p:from x="10000" y="10000"/>
                                      <p:to x="200000" y="450000"/>
                                    </p:animScale>
                                    <p:animScale>
                                      <p:cBhvr>
                                        <p:cTn id="13" dur="1230" accel="100000" fill="hold">
                                          <p:stCondLst>
                                            <p:cond delay="770"/>
                                          </p:stCondLst>
                                        </p:cTn>
                                        <p:tgtEl>
                                          <p:spTgt spid="3"/>
                                        </p:tgtEl>
                                      </p:cBhvr>
                                      <p:from x="200000" y="450000"/>
                                      <p:to x="100000" y="100000"/>
                                    </p:animScale>
                                    <p:set>
                                      <p:cBhvr>
                                        <p:cTn id="14" dur="770" fill="hold"/>
                                        <p:tgtEl>
                                          <p:spTgt spid="3"/>
                                        </p:tgtEl>
                                        <p:attrNameLst>
                                          <p:attrName>ppt_x</p:attrName>
                                        </p:attrNameLst>
                                      </p:cBhvr>
                                      <p:to>
                                        <p:strVal val="(0.5)"/>
                                      </p:to>
                                    </p:set>
                                    <p:anim from="(0.5)" to="(#ppt_x)" calcmode="lin" valueType="num">
                                      <p:cBhvr>
                                        <p:cTn id="15" dur="1230" accel="100000" fill="hold">
                                          <p:stCondLst>
                                            <p:cond delay="770"/>
                                          </p:stCondLst>
                                        </p:cTn>
                                        <p:tgtEl>
                                          <p:spTgt spid="3"/>
                                        </p:tgtEl>
                                        <p:attrNameLst>
                                          <p:attrName>ppt_x</p:attrName>
                                        </p:attrNameLst>
                                      </p:cBhvr>
                                    </p:anim>
                                    <p:set>
                                      <p:cBhvr>
                                        <p:cTn id="16" dur="770" fill="hold"/>
                                        <p:tgtEl>
                                          <p:spTgt spid="3"/>
                                        </p:tgtEl>
                                        <p:attrNameLst>
                                          <p:attrName>ppt_y</p:attrName>
                                        </p:attrNameLst>
                                      </p:cBhvr>
                                      <p:to>
                                        <p:strVal val="(#ppt_y+0.4)"/>
                                      </p:to>
                                    </p:set>
                                    <p:anim from="(#ppt_y+0.4)" to="(#ppt_y)" calcmode="lin" valueType="num">
                                      <p:cBhvr>
                                        <p:cTn id="17"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Файл:L.F.Lagorio.JPG">
            <a:hlinkClick r:id="rId2"/>
          </p:cNvPr>
          <p:cNvPicPr>
            <a:picLocks noChangeAspect="1" noChangeArrowheads="1"/>
          </p:cNvPicPr>
          <p:nvPr/>
        </p:nvPicPr>
        <p:blipFill>
          <a:blip r:embed="rId3" cstate="print"/>
          <a:srcRect/>
          <a:stretch>
            <a:fillRect/>
          </a:stretch>
        </p:blipFill>
        <p:spPr bwMode="auto">
          <a:xfrm>
            <a:off x="395536" y="548680"/>
            <a:ext cx="4392488" cy="5733613"/>
          </a:xfrm>
          <a:prstGeom prst="rect">
            <a:avLst/>
          </a:prstGeom>
          <a:noFill/>
        </p:spPr>
      </p:pic>
      <p:sp>
        <p:nvSpPr>
          <p:cNvPr id="3" name="Прямоугольник 2"/>
          <p:cNvSpPr/>
          <p:nvPr/>
        </p:nvSpPr>
        <p:spPr>
          <a:xfrm>
            <a:off x="4932040" y="1700808"/>
            <a:ext cx="3923928" cy="3539430"/>
          </a:xfrm>
          <a:prstGeom prst="rect">
            <a:avLst/>
          </a:prstGeom>
        </p:spPr>
        <p:txBody>
          <a:bodyPr wrap="square">
            <a:spAutoFit/>
          </a:bodyPr>
          <a:lstStyle/>
          <a:p>
            <a:r>
              <a:rPr lang="ru-RU" sz="2800" b="1" dirty="0" err="1" smtClean="0">
                <a:latin typeface="Complex" pitchFamily="2" charset="0"/>
                <a:cs typeface="Complex" pitchFamily="2" charset="0"/>
              </a:rPr>
              <a:t>Лагорио</a:t>
            </a:r>
            <a:r>
              <a:rPr lang="ru-RU" sz="2800" b="1" dirty="0" smtClean="0">
                <a:latin typeface="Complex" pitchFamily="2" charset="0"/>
                <a:cs typeface="Complex" pitchFamily="2" charset="0"/>
              </a:rPr>
              <a:t>, Лев Феликсович (9 декабря 1826 — 17 ноября 1905) — происходит из обрусевшей итальянской семьи , художник, акварелист.</a:t>
            </a:r>
            <a:endParaRPr lang="ru-RU" sz="2800" b="1" dirty="0">
              <a:latin typeface="Complex" pitchFamily="2" charset="0"/>
              <a:cs typeface="Complex" pitchFamily="2" charset="0"/>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8066"/>
                                        </p:tgtEl>
                                        <p:attrNameLst>
                                          <p:attrName>style.visibility</p:attrName>
                                        </p:attrNameLst>
                                      </p:cBhvr>
                                      <p:to>
                                        <p:strVal val="visible"/>
                                      </p:to>
                                    </p:set>
                                    <p:anim calcmode="lin" valueType="num">
                                      <p:cBhvr>
                                        <p:cTn id="7" dur="1000" fill="hold"/>
                                        <p:tgtEl>
                                          <p:spTgt spid="88066"/>
                                        </p:tgtEl>
                                        <p:attrNameLst>
                                          <p:attrName>ppt_w</p:attrName>
                                        </p:attrNameLst>
                                      </p:cBhvr>
                                      <p:tavLst>
                                        <p:tav tm="0">
                                          <p:val>
                                            <p:fltVal val="0"/>
                                          </p:val>
                                        </p:tav>
                                        <p:tav tm="100000">
                                          <p:val>
                                            <p:strVal val="#ppt_w"/>
                                          </p:val>
                                        </p:tav>
                                      </p:tavLst>
                                    </p:anim>
                                    <p:anim calcmode="lin" valueType="num">
                                      <p:cBhvr>
                                        <p:cTn id="8" dur="1000" fill="hold"/>
                                        <p:tgtEl>
                                          <p:spTgt spid="88066"/>
                                        </p:tgtEl>
                                        <p:attrNameLst>
                                          <p:attrName>ppt_h</p:attrName>
                                        </p:attrNameLst>
                                      </p:cBhvr>
                                      <p:tavLst>
                                        <p:tav tm="0">
                                          <p:val>
                                            <p:fltVal val="0"/>
                                          </p:val>
                                        </p:tav>
                                        <p:tav tm="100000">
                                          <p:val>
                                            <p:strVal val="#ppt_h"/>
                                          </p:val>
                                        </p:tav>
                                      </p:tavLst>
                                    </p:anim>
                                    <p:anim calcmode="lin" valueType="num">
                                      <p:cBhvr>
                                        <p:cTn id="9" dur="1000" fill="hold"/>
                                        <p:tgtEl>
                                          <p:spTgt spid="8806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806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2"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Scale>
                                      <p:cBhvr>
                                        <p:cTn id="14"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gtEl>
                                        <p:attrNameLst>
                                          <p:attrName>ppt_x</p:attrName>
                                          <p:attrName>ppt_y</p:attrName>
                                        </p:attrNameLst>
                                      </p:cBhvr>
                                    </p:animMotion>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ackground (анимационные фоны)."/>
          <p:cNvPicPr>
            <a:picLocks noChangeAspect="1" noChangeArrowheads="1" noCrop="1"/>
          </p:cNvPicPr>
          <p:nvPr/>
        </p:nvPicPr>
        <p:blipFill>
          <a:blip r:embed="rId2" cstate="print"/>
          <a:srcRect/>
          <a:stretch>
            <a:fillRect/>
          </a:stretch>
        </p:blipFill>
        <p:spPr bwMode="auto">
          <a:xfrm>
            <a:off x="0" y="0"/>
            <a:ext cx="9144000" cy="6876262"/>
          </a:xfrm>
          <a:prstGeom prst="rect">
            <a:avLst/>
          </a:prstGeom>
          <a:noFill/>
        </p:spPr>
      </p:pic>
      <p:sp>
        <p:nvSpPr>
          <p:cNvPr id="2" name="Прямоугольник 1"/>
          <p:cNvSpPr/>
          <p:nvPr/>
        </p:nvSpPr>
        <p:spPr>
          <a:xfrm>
            <a:off x="539552" y="260648"/>
            <a:ext cx="8064896" cy="6740307"/>
          </a:xfrm>
          <a:prstGeom prst="rect">
            <a:avLst/>
          </a:prstGeom>
        </p:spPr>
        <p:txBody>
          <a:bodyPr wrap="square">
            <a:spAutoFit/>
          </a:bodyPr>
          <a:lstStyle/>
          <a:p>
            <a:pPr algn="just"/>
            <a:r>
              <a:rPr lang="ru-RU" sz="1600" b="1" dirty="0" smtClean="0">
                <a:latin typeface="Complex" pitchFamily="2" charset="0"/>
                <a:cs typeface="Complex" pitchFamily="2" charset="0"/>
              </a:rPr>
              <a:t>   </a:t>
            </a:r>
            <a:r>
              <a:rPr lang="ru-RU" b="1" dirty="0" smtClean="0">
                <a:latin typeface="Complex" pitchFamily="2" charset="0"/>
                <a:cs typeface="Complex" pitchFamily="2" charset="0"/>
              </a:rPr>
              <a:t>Родился  Лев Феликсович </a:t>
            </a:r>
            <a:r>
              <a:rPr lang="ru-RU" b="1" dirty="0" err="1" smtClean="0">
                <a:latin typeface="Complex" pitchFamily="2" charset="0"/>
                <a:cs typeface="Complex" pitchFamily="2" charset="0"/>
              </a:rPr>
              <a:t>Лагорио</a:t>
            </a:r>
            <a:r>
              <a:rPr lang="ru-RU" b="1" dirty="0" smtClean="0">
                <a:latin typeface="Complex" pitchFamily="2" charset="0"/>
                <a:cs typeface="Complex" pitchFamily="2" charset="0"/>
              </a:rPr>
              <a:t> в Феодосии, в семье купца, негоцианта, масона Феликса </a:t>
            </a:r>
            <a:r>
              <a:rPr lang="ru-RU" b="1" dirty="0" err="1" smtClean="0">
                <a:latin typeface="Complex" pitchFamily="2" charset="0"/>
                <a:cs typeface="Complex" pitchFamily="2" charset="0"/>
              </a:rPr>
              <a:t>Лагорио</a:t>
            </a:r>
            <a:r>
              <a:rPr lang="ru-RU" b="1" dirty="0" smtClean="0">
                <a:latin typeface="Complex" pitchFamily="2" charset="0"/>
                <a:cs typeface="Complex" pitchFamily="2" charset="0"/>
              </a:rPr>
              <a:t> ( 1781-1857 ) вице-консула королевства Обеих </a:t>
            </a:r>
            <a:r>
              <a:rPr lang="ru-RU" b="1" dirty="0" err="1" smtClean="0">
                <a:latin typeface="Complex" pitchFamily="2" charset="0"/>
                <a:cs typeface="Complex" pitchFamily="2" charset="0"/>
              </a:rPr>
              <a:t>Сицилий</a:t>
            </a:r>
            <a:r>
              <a:rPr lang="ru-RU" b="1" dirty="0" smtClean="0">
                <a:latin typeface="Complex" pitchFamily="2" charset="0"/>
                <a:cs typeface="Complex" pitchFamily="2" charset="0"/>
              </a:rPr>
              <a:t> происходившего из аристократического генуэзского рода . Окончил Феодосийскую гимназию. В 1839–1840 годах занимался в Феодосийской мастерской И. К. Айвазовского . В 1842 году , при содействии губернатора </a:t>
            </a:r>
            <a:r>
              <a:rPr lang="ru-RU" b="1" dirty="0" err="1" smtClean="0">
                <a:latin typeface="Complex" pitchFamily="2" charset="0"/>
                <a:cs typeface="Complex" pitchFamily="2" charset="0"/>
              </a:rPr>
              <a:t>Таврии</a:t>
            </a:r>
            <a:r>
              <a:rPr lang="ru-RU" b="1" dirty="0" smtClean="0">
                <a:latin typeface="Complex" pitchFamily="2" charset="0"/>
                <a:cs typeface="Complex" pitchFamily="2" charset="0"/>
              </a:rPr>
              <a:t> А. И. Казначеева, поступил в Императорскую Академию Художеств, где обучался на средства герцога Максимилиана </a:t>
            </a:r>
            <a:r>
              <a:rPr lang="ru-RU" b="1" dirty="0" err="1" smtClean="0">
                <a:latin typeface="Complex" pitchFamily="2" charset="0"/>
                <a:cs typeface="Complex" pitchFamily="2" charset="0"/>
              </a:rPr>
              <a:t>Лейхтенбергского</a:t>
            </a:r>
            <a:r>
              <a:rPr lang="ru-RU" b="1" dirty="0" smtClean="0">
                <a:latin typeface="Complex" pitchFamily="2" charset="0"/>
                <a:cs typeface="Complex" pitchFamily="2" charset="0"/>
              </a:rPr>
              <a:t>. Его учителями были </a:t>
            </a:r>
            <a:r>
              <a:rPr lang="ru-RU" b="1" dirty="0" err="1" smtClean="0">
                <a:latin typeface="Complex" pitchFamily="2" charset="0"/>
                <a:cs typeface="Complex" pitchFamily="2" charset="0"/>
              </a:rPr>
              <a:t>А.И.Зауервейд</a:t>
            </a:r>
            <a:r>
              <a:rPr lang="ru-RU" b="1" dirty="0" smtClean="0">
                <a:latin typeface="Complex" pitchFamily="2" charset="0"/>
                <a:cs typeface="Complex" pitchFamily="2" charset="0"/>
              </a:rPr>
              <a:t> и М.Н.Воробьёв  затем </a:t>
            </a:r>
            <a:r>
              <a:rPr lang="ru-RU" b="1" dirty="0" err="1" smtClean="0">
                <a:latin typeface="Complex" pitchFamily="2" charset="0"/>
                <a:cs typeface="Complex" pitchFamily="2" charset="0"/>
              </a:rPr>
              <a:t>Б.П.Виллевалье</a:t>
            </a:r>
            <a:r>
              <a:rPr lang="ru-RU" b="1" dirty="0" smtClean="0">
                <a:latin typeface="Complex" pitchFamily="2" charset="0"/>
                <a:cs typeface="Complex" pitchFamily="2" charset="0"/>
              </a:rPr>
              <a:t> .</a:t>
            </a:r>
          </a:p>
          <a:p>
            <a:pPr algn="just"/>
            <a:r>
              <a:rPr lang="ru-RU" b="1" dirty="0" smtClean="0">
                <a:latin typeface="Complex" pitchFamily="2" charset="0"/>
                <a:cs typeface="Complex" pitchFamily="2" charset="0"/>
              </a:rPr>
              <a:t>   Летом 1845 года совершил плавание на военном фрегате "Грозящий", в 1846 году плавал на собственной лодке вдоль берегов Финского залива. В 1847 году удостоен малой серебряной медали за "Финляндский вид", в 1848 году - большой серебряной медали за этюд с натуры. Через три года после поступления удостоился 2-ой золотой медали , за работу "Вид в окрестностях Выборга" . В 1850 году получил звание художника XIV класса и 1-ю золотую медаль за "Вид на </a:t>
            </a:r>
            <a:r>
              <a:rPr lang="ru-RU" b="1" dirty="0" err="1" smtClean="0">
                <a:latin typeface="Complex" pitchFamily="2" charset="0"/>
                <a:cs typeface="Complex" pitchFamily="2" charset="0"/>
              </a:rPr>
              <a:t>Лахте</a:t>
            </a:r>
            <a:r>
              <a:rPr lang="ru-RU" b="1" dirty="0" smtClean="0">
                <a:latin typeface="Complex" pitchFamily="2" charset="0"/>
                <a:cs typeface="Complex" pitchFamily="2" charset="0"/>
              </a:rPr>
              <a:t>, близ Петербурга" . Во время своего студенчества участвовал в создании портрета </a:t>
            </a:r>
            <a:r>
              <a:rPr lang="ru-RU" b="1" dirty="0" err="1" smtClean="0">
                <a:latin typeface="Complex" pitchFamily="2" charset="0"/>
                <a:cs typeface="Complex" pitchFamily="2" charset="0"/>
              </a:rPr>
              <a:t>Козьмы</a:t>
            </a:r>
            <a:r>
              <a:rPr lang="ru-RU" b="1" dirty="0" smtClean="0">
                <a:latin typeface="Complex" pitchFamily="2" charset="0"/>
                <a:cs typeface="Complex" pitchFamily="2" charset="0"/>
              </a:rPr>
              <a:t> Пруткова .</a:t>
            </a:r>
            <a:endParaRPr lang="ru-RU" b="1" dirty="0">
              <a:latin typeface="Complex" pitchFamily="2" charset="0"/>
              <a:cs typeface="Complex" pitchFamily="2"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ЛАГОРИО Лев - Батум">
            <a:hlinkClick r:id="rId2" tooltip="ЛАГОРИО Лев - Батум&#10;"/>
          </p:cNvPr>
          <p:cNvPicPr>
            <a:picLocks noChangeAspect="1" noChangeArrowheads="1"/>
          </p:cNvPicPr>
          <p:nvPr/>
        </p:nvPicPr>
        <p:blipFill>
          <a:blip r:embed="rId3" cstate="print"/>
          <a:srcRect/>
          <a:stretch>
            <a:fillRect/>
          </a:stretch>
        </p:blipFill>
        <p:spPr bwMode="auto">
          <a:xfrm>
            <a:off x="467544" y="404664"/>
            <a:ext cx="8208911" cy="5417882"/>
          </a:xfrm>
          <a:prstGeom prst="rect">
            <a:avLst/>
          </a:prstGeom>
          <a:noFill/>
        </p:spPr>
      </p:pic>
      <p:sp>
        <p:nvSpPr>
          <p:cNvPr id="3" name="Прямоугольник 2"/>
          <p:cNvSpPr/>
          <p:nvPr/>
        </p:nvSpPr>
        <p:spPr>
          <a:xfrm>
            <a:off x="3275856" y="6021288"/>
            <a:ext cx="2615588" cy="369332"/>
          </a:xfrm>
          <a:prstGeom prst="rect">
            <a:avLst/>
          </a:prstGeom>
        </p:spPr>
        <p:txBody>
          <a:bodyPr wrap="none">
            <a:spAutoFit/>
          </a:bodyPr>
          <a:lstStyle/>
          <a:p>
            <a:r>
              <a:rPr lang="ru-RU" dirty="0" smtClean="0"/>
              <a:t>ЛАГОРИО Лев - </a:t>
            </a:r>
            <a:r>
              <a:rPr lang="ru-RU" dirty="0" err="1" smtClean="0"/>
              <a:t>Батум</a:t>
            </a:r>
            <a:r>
              <a:rPr lang="ru-RU" dirty="0" smtClean="0"/>
              <a:t> </a:t>
            </a:r>
            <a:endParaRPr lang="ru-RU" dirty="0"/>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9698"/>
                                        </p:tgtEl>
                                        <p:attrNameLst>
                                          <p:attrName>style.visibility</p:attrName>
                                        </p:attrNameLst>
                                      </p:cBhvr>
                                      <p:to>
                                        <p:strVal val="visible"/>
                                      </p:to>
                                    </p:set>
                                    <p:anim calcmode="lin" valueType="num">
                                      <p:cBhvr>
                                        <p:cTn id="7" dur="1000" fill="hold"/>
                                        <p:tgtEl>
                                          <p:spTgt spid="29698"/>
                                        </p:tgtEl>
                                        <p:attrNameLst>
                                          <p:attrName>ppt_w</p:attrName>
                                        </p:attrNameLst>
                                      </p:cBhvr>
                                      <p:tavLst>
                                        <p:tav tm="0">
                                          <p:val>
                                            <p:fltVal val="0"/>
                                          </p:val>
                                        </p:tav>
                                        <p:tav tm="100000">
                                          <p:val>
                                            <p:strVal val="#ppt_w"/>
                                          </p:val>
                                        </p:tav>
                                      </p:tavLst>
                                    </p:anim>
                                    <p:anim calcmode="lin" valueType="num">
                                      <p:cBhvr>
                                        <p:cTn id="8" dur="1000" fill="hold"/>
                                        <p:tgtEl>
                                          <p:spTgt spid="29698"/>
                                        </p:tgtEl>
                                        <p:attrNameLst>
                                          <p:attrName>ppt_h</p:attrName>
                                        </p:attrNameLst>
                                      </p:cBhvr>
                                      <p:tavLst>
                                        <p:tav tm="0">
                                          <p:val>
                                            <p:fltVal val="0"/>
                                          </p:val>
                                        </p:tav>
                                        <p:tav tm="100000">
                                          <p:val>
                                            <p:strVal val="#ppt_h"/>
                                          </p:val>
                                        </p:tav>
                                      </p:tavLst>
                                    </p:anim>
                                    <p:anim calcmode="lin" valueType="num">
                                      <p:cBhvr>
                                        <p:cTn id="9" dur="1000" fill="hold"/>
                                        <p:tgtEl>
                                          <p:spTgt spid="29698"/>
                                        </p:tgtEl>
                                        <p:attrNameLst>
                                          <p:attrName>style.rotation</p:attrName>
                                        </p:attrNameLst>
                                      </p:cBhvr>
                                      <p:tavLst>
                                        <p:tav tm="0">
                                          <p:val>
                                            <p:fltVal val="90"/>
                                          </p:val>
                                        </p:tav>
                                        <p:tav tm="100000">
                                          <p:val>
                                            <p:fltVal val="0"/>
                                          </p:val>
                                        </p:tav>
                                      </p:tavLst>
                                    </p:anim>
                                    <p:animEffect transition="in" filter="fade">
                                      <p:cBhvr>
                                        <p:cTn id="10" dur="1000"/>
                                        <p:tgtEl>
                                          <p:spTgt spid="29698"/>
                                        </p:tgtEl>
                                      </p:cBhvr>
                                    </p:animEffect>
                                  </p:childTnLst>
                                </p:cTn>
                              </p:par>
                            </p:childTnLst>
                          </p:cTn>
                        </p:par>
                        <p:par>
                          <p:cTn id="11" fill="hold">
                            <p:stCondLst>
                              <p:cond delay="1000"/>
                            </p:stCondLst>
                            <p:childTnLst>
                              <p:par>
                                <p:cTn id="12" presetID="51"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770" decel="100000"/>
                                        <p:tgtEl>
                                          <p:spTgt spid="3"/>
                                        </p:tgtEl>
                                      </p:cBhvr>
                                    </p:animEffect>
                                    <p:animScale>
                                      <p:cBhvr>
                                        <p:cTn id="15" dur="770" decel="100000"/>
                                        <p:tgtEl>
                                          <p:spTgt spid="3"/>
                                        </p:tgtEl>
                                      </p:cBhvr>
                                      <p:from x="10000" y="10000"/>
                                      <p:to x="200000" y="450000"/>
                                    </p:animScale>
                                    <p:animScale>
                                      <p:cBhvr>
                                        <p:cTn id="16" dur="1230" accel="100000" fill="hold">
                                          <p:stCondLst>
                                            <p:cond delay="770"/>
                                          </p:stCondLst>
                                        </p:cTn>
                                        <p:tgtEl>
                                          <p:spTgt spid="3"/>
                                        </p:tgtEl>
                                      </p:cBhvr>
                                      <p:from x="200000" y="450000"/>
                                      <p:to x="100000" y="100000"/>
                                    </p:animScale>
                                    <p:set>
                                      <p:cBhvr>
                                        <p:cTn id="17" dur="770" fill="hold"/>
                                        <p:tgtEl>
                                          <p:spTgt spid="3"/>
                                        </p:tgtEl>
                                        <p:attrNameLst>
                                          <p:attrName>ppt_x</p:attrName>
                                        </p:attrNameLst>
                                      </p:cBhvr>
                                      <p:to>
                                        <p:strVal val="(0.5)"/>
                                      </p:to>
                                    </p:set>
                                    <p:anim from="(0.5)" to="(#ppt_x)" calcmode="lin" valueType="num">
                                      <p:cBhvr>
                                        <p:cTn id="18" dur="1230" accel="100000" fill="hold">
                                          <p:stCondLst>
                                            <p:cond delay="770"/>
                                          </p:stCondLst>
                                        </p:cTn>
                                        <p:tgtEl>
                                          <p:spTgt spid="3"/>
                                        </p:tgtEl>
                                        <p:attrNameLst>
                                          <p:attrName>ppt_x</p:attrName>
                                        </p:attrNameLst>
                                      </p:cBhvr>
                                    </p:anim>
                                    <p:set>
                                      <p:cBhvr>
                                        <p:cTn id="19" dur="770" fill="hold"/>
                                        <p:tgtEl>
                                          <p:spTgt spid="3"/>
                                        </p:tgtEl>
                                        <p:attrNameLst>
                                          <p:attrName>ppt_y</p:attrName>
                                        </p:attrNameLst>
                                      </p:cBhvr>
                                      <p:to>
                                        <p:strVal val="(#ppt_y+0.4)"/>
                                      </p:to>
                                    </p:set>
                                    <p:anim from="(#ppt_y+0.4)" to="(#ppt_y)" calcmode="lin" valueType="num">
                                      <p:cBhvr>
                                        <p:cTn id="20"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ЛАГОРИО Лев - Лафотенский остров">
            <a:hlinkClick r:id="rId2" tooltip="ЛАГОРИО Лев - Лафотенский остров&#10;"/>
          </p:cNvPr>
          <p:cNvPicPr>
            <a:picLocks noChangeAspect="1" noChangeArrowheads="1"/>
          </p:cNvPicPr>
          <p:nvPr/>
        </p:nvPicPr>
        <p:blipFill>
          <a:blip r:embed="rId3" cstate="print"/>
          <a:srcRect/>
          <a:stretch>
            <a:fillRect/>
          </a:stretch>
        </p:blipFill>
        <p:spPr bwMode="auto">
          <a:xfrm>
            <a:off x="827584" y="476672"/>
            <a:ext cx="7358127" cy="5472608"/>
          </a:xfrm>
          <a:prstGeom prst="rect">
            <a:avLst/>
          </a:prstGeom>
          <a:noFill/>
        </p:spPr>
      </p:pic>
      <p:sp>
        <p:nvSpPr>
          <p:cNvPr id="3" name="Прямоугольник 2"/>
          <p:cNvSpPr/>
          <p:nvPr/>
        </p:nvSpPr>
        <p:spPr>
          <a:xfrm>
            <a:off x="2627784" y="6093296"/>
            <a:ext cx="4109395" cy="369332"/>
          </a:xfrm>
          <a:prstGeom prst="rect">
            <a:avLst/>
          </a:prstGeom>
        </p:spPr>
        <p:txBody>
          <a:bodyPr wrap="none">
            <a:spAutoFit/>
          </a:bodyPr>
          <a:lstStyle/>
          <a:p>
            <a:r>
              <a:rPr lang="ru-RU" dirty="0" smtClean="0"/>
              <a:t>ЛАГОРИО Лев - </a:t>
            </a:r>
            <a:r>
              <a:rPr lang="ru-RU" dirty="0" err="1" smtClean="0"/>
              <a:t>Лафотенский</a:t>
            </a:r>
            <a:r>
              <a:rPr lang="ru-RU" dirty="0" smtClean="0"/>
              <a:t> остров</a:t>
            </a:r>
            <a:endParaRPr lang="ru-RU"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2000"/>
                                        <p:tgtEl>
                                          <p:spTgt spid="30722"/>
                                        </p:tgtEl>
                                      </p:cBhvr>
                                    </p:animEffect>
                                    <p:anim calcmode="lin" valueType="num">
                                      <p:cBhvr>
                                        <p:cTn id="8" dur="2000" fill="hold"/>
                                        <p:tgtEl>
                                          <p:spTgt spid="30722"/>
                                        </p:tgtEl>
                                        <p:attrNameLst>
                                          <p:attrName>style.rotation</p:attrName>
                                        </p:attrNameLst>
                                      </p:cBhvr>
                                      <p:tavLst>
                                        <p:tav tm="0">
                                          <p:val>
                                            <p:fltVal val="720"/>
                                          </p:val>
                                        </p:tav>
                                        <p:tav tm="100000">
                                          <p:val>
                                            <p:fltVal val="0"/>
                                          </p:val>
                                        </p:tav>
                                      </p:tavLst>
                                    </p:anim>
                                    <p:anim calcmode="lin" valueType="num">
                                      <p:cBhvr>
                                        <p:cTn id="9" dur="2000" fill="hold"/>
                                        <p:tgtEl>
                                          <p:spTgt spid="30722"/>
                                        </p:tgtEl>
                                        <p:attrNameLst>
                                          <p:attrName>ppt_h</p:attrName>
                                        </p:attrNameLst>
                                      </p:cBhvr>
                                      <p:tavLst>
                                        <p:tav tm="0">
                                          <p:val>
                                            <p:fltVal val="0"/>
                                          </p:val>
                                        </p:tav>
                                        <p:tav tm="100000">
                                          <p:val>
                                            <p:strVal val="#ppt_h"/>
                                          </p:val>
                                        </p:tav>
                                      </p:tavLst>
                                    </p:anim>
                                    <p:anim calcmode="lin" valueType="num">
                                      <p:cBhvr>
                                        <p:cTn id="10" dur="2000" fill="hold"/>
                                        <p:tgtEl>
                                          <p:spTgt spid="3072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5"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Image"/>
          <p:cNvPicPr>
            <a:picLocks noChangeAspect="1" noChangeArrowheads="1"/>
          </p:cNvPicPr>
          <p:nvPr/>
        </p:nvPicPr>
        <p:blipFill>
          <a:blip r:embed="rId2" cstate="print"/>
          <a:srcRect/>
          <a:stretch>
            <a:fillRect/>
          </a:stretch>
        </p:blipFill>
        <p:spPr bwMode="auto">
          <a:xfrm>
            <a:off x="467544" y="620688"/>
            <a:ext cx="3888432" cy="5254637"/>
          </a:xfrm>
          <a:prstGeom prst="rect">
            <a:avLst/>
          </a:prstGeom>
          <a:noFill/>
        </p:spPr>
      </p:pic>
      <p:graphicFrame>
        <p:nvGraphicFramePr>
          <p:cNvPr id="4" name="Таблица 3"/>
          <p:cNvGraphicFramePr>
            <a:graphicFrameLocks noGrp="1"/>
          </p:cNvGraphicFramePr>
          <p:nvPr/>
        </p:nvGraphicFramePr>
        <p:xfrm>
          <a:off x="4499992" y="836712"/>
          <a:ext cx="4320479" cy="1888964"/>
        </p:xfrm>
        <a:graphic>
          <a:graphicData uri="http://schemas.openxmlformats.org/drawingml/2006/table">
            <a:tbl>
              <a:tblPr/>
              <a:tblGrid>
                <a:gridCol w="4100648"/>
                <a:gridCol w="219831"/>
              </a:tblGrid>
              <a:tr h="194269">
                <a:tc>
                  <a:txBody>
                    <a:bodyPr/>
                    <a:lstStyle/>
                    <a:p>
                      <a:pPr algn="just"/>
                      <a:r>
                        <a:rPr lang="ru-RU" sz="1400" b="1" dirty="0">
                          <a:latin typeface="Complex" pitchFamily="2" charset="0"/>
                          <a:cs typeface="Complex" pitchFamily="2" charset="0"/>
                        </a:rPr>
                        <a:t>Леонов Александр Владимирович 1947 года рождения. </a:t>
                      </a:r>
                    </a:p>
                  </a:txBody>
                  <a:tcPr marL="91042" marR="91042" marT="45521" marB="45521" anchor="ctr">
                    <a:lnL>
                      <a:noFill/>
                    </a:lnL>
                    <a:lnR>
                      <a:noFill/>
                    </a:lnR>
                    <a:lnT>
                      <a:noFill/>
                    </a:lnT>
                    <a:lnB>
                      <a:noFill/>
                    </a:lnB>
                  </a:tcPr>
                </a:tc>
                <a:tc>
                  <a:txBody>
                    <a:bodyPr/>
                    <a:lstStyle/>
                    <a:p>
                      <a:endParaRPr lang="ru-RU"/>
                    </a:p>
                  </a:txBody>
                  <a:tcPr marL="91042" marR="91042" marT="45521" marB="45521" anchor="ctr">
                    <a:lnL>
                      <a:noFill/>
                    </a:lnL>
                    <a:lnR>
                      <a:noFill/>
                    </a:lnR>
                    <a:lnT>
                      <a:noFill/>
                    </a:lnT>
                    <a:lnB>
                      <a:noFill/>
                    </a:lnB>
                  </a:tcPr>
                </a:tc>
              </a:tr>
              <a:tr h="485989">
                <a:tc gridSpan="2">
                  <a:txBody>
                    <a:bodyPr/>
                    <a:lstStyle/>
                    <a:p>
                      <a:pPr algn="just"/>
                      <a:r>
                        <a:rPr lang="ru-RU" sz="1400" b="1" dirty="0">
                          <a:latin typeface="Complex" pitchFamily="2" charset="0"/>
                          <a:cs typeface="Complex" pitchFamily="2" charset="0"/>
                        </a:rPr>
                        <a:t>Школа на </a:t>
                      </a:r>
                      <a:r>
                        <a:rPr lang="ru-RU" sz="1400" b="1" dirty="0" err="1">
                          <a:latin typeface="Complex" pitchFamily="2" charset="0"/>
                          <a:cs typeface="Complex" pitchFamily="2" charset="0"/>
                        </a:rPr>
                        <a:t>Плющихе</a:t>
                      </a:r>
                      <a:r>
                        <a:rPr lang="ru-RU" sz="1400" b="1" dirty="0">
                          <a:latin typeface="Complex" pitchFamily="2" charset="0"/>
                          <a:cs typeface="Complex" pitchFamily="2" charset="0"/>
                        </a:rPr>
                        <a:t>, служба в армии – три года на флоте, учеба в МГПИ им. Ленина на художественно-графическом факультете. После окончания института в свободном плавании. </a:t>
                      </a:r>
                    </a:p>
                  </a:txBody>
                  <a:tcPr marL="91042" marR="91042" marT="45521" marB="45521">
                    <a:lnL>
                      <a:noFill/>
                    </a:lnL>
                    <a:lnR>
                      <a:noFill/>
                    </a:lnR>
                    <a:lnT>
                      <a:noFill/>
                    </a:lnT>
                    <a:lnB>
                      <a:noFill/>
                    </a:lnB>
                  </a:tcPr>
                </a:tc>
                <a:tc hMerge="1">
                  <a:txBody>
                    <a:bodyPr/>
                    <a:lstStyle/>
                    <a:p>
                      <a:endParaRPr lang="ru-RU"/>
                    </a:p>
                  </a:txBody>
                  <a:tcPr/>
                </a:tc>
              </a:tr>
            </a:tbl>
          </a:graphicData>
        </a:graphic>
      </p:graphicFrame>
      <p:sp>
        <p:nvSpPr>
          <p:cNvPr id="5" name="Прямоугольник 4"/>
          <p:cNvSpPr/>
          <p:nvPr/>
        </p:nvSpPr>
        <p:spPr>
          <a:xfrm>
            <a:off x="4499992" y="2420888"/>
            <a:ext cx="4320480" cy="2246769"/>
          </a:xfrm>
          <a:prstGeom prst="rect">
            <a:avLst/>
          </a:prstGeom>
        </p:spPr>
        <p:txBody>
          <a:bodyPr wrap="square">
            <a:spAutoFit/>
          </a:bodyPr>
          <a:lstStyle/>
          <a:p>
            <a:pPr algn="just"/>
            <a:r>
              <a:rPr lang="ru-RU" sz="1400" b="1" dirty="0" smtClean="0">
                <a:latin typeface="Complex" pitchFamily="2" charset="0"/>
                <a:cs typeface="Complex" pitchFamily="2" charset="0"/>
              </a:rPr>
              <a:t>Дальний восток: Сахалин, Камчатка, Курильские острова. От </a:t>
            </a:r>
            <a:r>
              <a:rPr lang="ru-RU" sz="1400" b="1" dirty="0" err="1" smtClean="0">
                <a:latin typeface="Complex" pitchFamily="2" charset="0"/>
                <a:cs typeface="Complex" pitchFamily="2" charset="0"/>
              </a:rPr>
              <a:t>Берингового</a:t>
            </a:r>
            <a:r>
              <a:rPr lang="ru-RU" sz="1400" b="1" dirty="0" smtClean="0">
                <a:latin typeface="Complex" pitchFamily="2" charset="0"/>
                <a:cs typeface="Complex" pitchFamily="2" charset="0"/>
              </a:rPr>
              <a:t> моря до Японского, Тихий океан. Порт приписки – Корсаков, должность – матрос рыболовного траулера. Романтика, пропитанная рыбой, солью, потом. И море, моё море! С собой всегда карандаш и бумага, этюдник и кисти. Наброски, зарисовки, этюды: море загадочное и таинственное, спокойное в штиль и грозное в шторм, манящее и завораживающее.</a:t>
            </a:r>
            <a:endParaRPr lang="ru-RU" sz="1400" b="1" dirty="0">
              <a:latin typeface="Complex" pitchFamily="2" charset="0"/>
              <a:cs typeface="Complex" pitchFamily="2" charset="0"/>
            </a:endParaRPr>
          </a:p>
        </p:txBody>
      </p:sp>
      <p:sp>
        <p:nvSpPr>
          <p:cNvPr id="6" name="Прямоугольник 5"/>
          <p:cNvSpPr/>
          <p:nvPr/>
        </p:nvSpPr>
        <p:spPr>
          <a:xfrm>
            <a:off x="4427984" y="5013176"/>
            <a:ext cx="4392488" cy="1169551"/>
          </a:xfrm>
          <a:prstGeom prst="rect">
            <a:avLst/>
          </a:prstGeom>
        </p:spPr>
        <p:txBody>
          <a:bodyPr wrap="square">
            <a:spAutoFit/>
          </a:bodyPr>
          <a:lstStyle/>
          <a:p>
            <a:pPr algn="just"/>
            <a:r>
              <a:rPr lang="ru-RU" sz="1400" b="1" dirty="0" smtClean="0">
                <a:latin typeface="Complex" pitchFamily="2" charset="0"/>
                <a:cs typeface="Complex" pitchFamily="2" charset="0"/>
              </a:rPr>
              <a:t>Вернувшись с Дальнего востока, работал художником в журнале «Советское Военное Обозрение», недолго. Снова свободное плавание, работа над морскими пейзажами.</a:t>
            </a:r>
            <a:endParaRPr lang="ru-RU" sz="1400" b="1" dirty="0">
              <a:latin typeface="Complex" pitchFamily="2" charset="0"/>
              <a:cs typeface="Complex" pitchFamily="2" charset="0"/>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circle(in)">
                                      <p:cBhvr>
                                        <p:cTn id="7" dur="2000"/>
                                        <p:tgtEl>
                                          <p:spTgt spid="54274"/>
                                        </p:tgtEl>
                                      </p:cBhvr>
                                    </p:animEffect>
                                  </p:childTnLst>
                                </p:cTn>
                              </p:par>
                            </p:childTnLst>
                          </p:cTn>
                        </p:par>
                        <p:par>
                          <p:cTn id="8" fill="hold">
                            <p:stCondLst>
                              <p:cond delay="2000"/>
                            </p:stCondLst>
                            <p:childTnLst>
                              <p:par>
                                <p:cTn id="9" presetID="26"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4000"/>
                            </p:stCondLst>
                            <p:childTnLst>
                              <p:par>
                                <p:cTn id="26" presetID="26"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80">
                                          <p:stCondLst>
                                            <p:cond delay="0"/>
                                          </p:stCondLst>
                                        </p:cTn>
                                        <p:tgtEl>
                                          <p:spTgt spid="5"/>
                                        </p:tgtEl>
                                      </p:cBhvr>
                                    </p:animEffect>
                                    <p:anim calcmode="lin" valueType="num">
                                      <p:cBhvr>
                                        <p:cTn id="2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4" dur="26">
                                          <p:stCondLst>
                                            <p:cond delay="650"/>
                                          </p:stCondLst>
                                        </p:cTn>
                                        <p:tgtEl>
                                          <p:spTgt spid="5"/>
                                        </p:tgtEl>
                                      </p:cBhvr>
                                      <p:to x="100000" y="60000"/>
                                    </p:animScale>
                                    <p:animScale>
                                      <p:cBhvr>
                                        <p:cTn id="35" dur="166" decel="50000">
                                          <p:stCondLst>
                                            <p:cond delay="676"/>
                                          </p:stCondLst>
                                        </p:cTn>
                                        <p:tgtEl>
                                          <p:spTgt spid="5"/>
                                        </p:tgtEl>
                                      </p:cBhvr>
                                      <p:to x="100000" y="100000"/>
                                    </p:animScale>
                                    <p:animScale>
                                      <p:cBhvr>
                                        <p:cTn id="36" dur="26">
                                          <p:stCondLst>
                                            <p:cond delay="1312"/>
                                          </p:stCondLst>
                                        </p:cTn>
                                        <p:tgtEl>
                                          <p:spTgt spid="5"/>
                                        </p:tgtEl>
                                      </p:cBhvr>
                                      <p:to x="100000" y="80000"/>
                                    </p:animScale>
                                    <p:animScale>
                                      <p:cBhvr>
                                        <p:cTn id="37" dur="166" decel="50000">
                                          <p:stCondLst>
                                            <p:cond delay="1338"/>
                                          </p:stCondLst>
                                        </p:cTn>
                                        <p:tgtEl>
                                          <p:spTgt spid="5"/>
                                        </p:tgtEl>
                                      </p:cBhvr>
                                      <p:to x="100000" y="100000"/>
                                    </p:animScale>
                                    <p:animScale>
                                      <p:cBhvr>
                                        <p:cTn id="38" dur="26">
                                          <p:stCondLst>
                                            <p:cond delay="1642"/>
                                          </p:stCondLst>
                                        </p:cTn>
                                        <p:tgtEl>
                                          <p:spTgt spid="5"/>
                                        </p:tgtEl>
                                      </p:cBhvr>
                                      <p:to x="100000" y="90000"/>
                                    </p:animScale>
                                    <p:animScale>
                                      <p:cBhvr>
                                        <p:cTn id="39" dur="166" decel="50000">
                                          <p:stCondLst>
                                            <p:cond delay="1668"/>
                                          </p:stCondLst>
                                        </p:cTn>
                                        <p:tgtEl>
                                          <p:spTgt spid="5"/>
                                        </p:tgtEl>
                                      </p:cBhvr>
                                      <p:to x="100000" y="100000"/>
                                    </p:animScale>
                                    <p:animScale>
                                      <p:cBhvr>
                                        <p:cTn id="40" dur="26">
                                          <p:stCondLst>
                                            <p:cond delay="1808"/>
                                          </p:stCondLst>
                                        </p:cTn>
                                        <p:tgtEl>
                                          <p:spTgt spid="5"/>
                                        </p:tgtEl>
                                      </p:cBhvr>
                                      <p:to x="100000" y="95000"/>
                                    </p:animScale>
                                    <p:animScale>
                                      <p:cBhvr>
                                        <p:cTn id="41" dur="166" decel="50000">
                                          <p:stCondLst>
                                            <p:cond delay="1834"/>
                                          </p:stCondLst>
                                        </p:cTn>
                                        <p:tgtEl>
                                          <p:spTgt spid="5"/>
                                        </p:tgtEl>
                                      </p:cBhvr>
                                      <p:to x="100000" y="100000"/>
                                    </p:animScale>
                                  </p:childTnLst>
                                </p:cTn>
                              </p:par>
                            </p:childTnLst>
                          </p:cTn>
                        </p:par>
                        <p:par>
                          <p:cTn id="42" fill="hold">
                            <p:stCondLst>
                              <p:cond delay="6000"/>
                            </p:stCondLst>
                            <p:childTnLst>
                              <p:par>
                                <p:cTn id="43" presetID="26" presetClass="entr" presetSubtype="0"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580">
                                          <p:stCondLst>
                                            <p:cond delay="0"/>
                                          </p:stCondLst>
                                        </p:cTn>
                                        <p:tgtEl>
                                          <p:spTgt spid="6"/>
                                        </p:tgtEl>
                                      </p:cBhvr>
                                    </p:animEffect>
                                    <p:anim calcmode="lin" valueType="num">
                                      <p:cBhvr>
                                        <p:cTn id="4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1" dur="26">
                                          <p:stCondLst>
                                            <p:cond delay="650"/>
                                          </p:stCondLst>
                                        </p:cTn>
                                        <p:tgtEl>
                                          <p:spTgt spid="6"/>
                                        </p:tgtEl>
                                      </p:cBhvr>
                                      <p:to x="100000" y="60000"/>
                                    </p:animScale>
                                    <p:animScale>
                                      <p:cBhvr>
                                        <p:cTn id="52" dur="166" decel="50000">
                                          <p:stCondLst>
                                            <p:cond delay="676"/>
                                          </p:stCondLst>
                                        </p:cTn>
                                        <p:tgtEl>
                                          <p:spTgt spid="6"/>
                                        </p:tgtEl>
                                      </p:cBhvr>
                                      <p:to x="100000" y="100000"/>
                                    </p:animScale>
                                    <p:animScale>
                                      <p:cBhvr>
                                        <p:cTn id="53" dur="26">
                                          <p:stCondLst>
                                            <p:cond delay="1312"/>
                                          </p:stCondLst>
                                        </p:cTn>
                                        <p:tgtEl>
                                          <p:spTgt spid="6"/>
                                        </p:tgtEl>
                                      </p:cBhvr>
                                      <p:to x="100000" y="80000"/>
                                    </p:animScale>
                                    <p:animScale>
                                      <p:cBhvr>
                                        <p:cTn id="54" dur="166" decel="50000">
                                          <p:stCondLst>
                                            <p:cond delay="1338"/>
                                          </p:stCondLst>
                                        </p:cTn>
                                        <p:tgtEl>
                                          <p:spTgt spid="6"/>
                                        </p:tgtEl>
                                      </p:cBhvr>
                                      <p:to x="100000" y="100000"/>
                                    </p:animScale>
                                    <p:animScale>
                                      <p:cBhvr>
                                        <p:cTn id="55" dur="26">
                                          <p:stCondLst>
                                            <p:cond delay="1642"/>
                                          </p:stCondLst>
                                        </p:cTn>
                                        <p:tgtEl>
                                          <p:spTgt spid="6"/>
                                        </p:tgtEl>
                                      </p:cBhvr>
                                      <p:to x="100000" y="90000"/>
                                    </p:animScale>
                                    <p:animScale>
                                      <p:cBhvr>
                                        <p:cTn id="56" dur="166" decel="50000">
                                          <p:stCondLst>
                                            <p:cond delay="1668"/>
                                          </p:stCondLst>
                                        </p:cTn>
                                        <p:tgtEl>
                                          <p:spTgt spid="6"/>
                                        </p:tgtEl>
                                      </p:cBhvr>
                                      <p:to x="100000" y="100000"/>
                                    </p:animScale>
                                    <p:animScale>
                                      <p:cBhvr>
                                        <p:cTn id="57" dur="26">
                                          <p:stCondLst>
                                            <p:cond delay="1808"/>
                                          </p:stCondLst>
                                        </p:cTn>
                                        <p:tgtEl>
                                          <p:spTgt spid="6"/>
                                        </p:tgtEl>
                                      </p:cBhvr>
                                      <p:to x="100000" y="95000"/>
                                    </p:animScale>
                                    <p:animScale>
                                      <p:cBhvr>
                                        <p:cTn id="5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http://water-lady.net/wp-content/uploads/2010/03/Vosp.jpg"/>
          <p:cNvPicPr>
            <a:picLocks noChangeAspect="1" noChangeArrowheads="1"/>
          </p:cNvPicPr>
          <p:nvPr/>
        </p:nvPicPr>
        <p:blipFill>
          <a:blip r:embed="rId2" cstate="print"/>
          <a:srcRect/>
          <a:stretch>
            <a:fillRect/>
          </a:stretch>
        </p:blipFill>
        <p:spPr bwMode="auto">
          <a:xfrm>
            <a:off x="323528" y="1052736"/>
            <a:ext cx="8485778" cy="4176464"/>
          </a:xfrm>
          <a:prstGeom prst="rect">
            <a:avLst/>
          </a:prstGeom>
          <a:noFill/>
        </p:spPr>
      </p:pic>
      <p:sp>
        <p:nvSpPr>
          <p:cNvPr id="5" name="Прямоугольник 4"/>
          <p:cNvSpPr/>
          <p:nvPr/>
        </p:nvSpPr>
        <p:spPr>
          <a:xfrm>
            <a:off x="3059832" y="5589240"/>
            <a:ext cx="3091808" cy="369332"/>
          </a:xfrm>
          <a:prstGeom prst="rect">
            <a:avLst/>
          </a:prstGeom>
        </p:spPr>
        <p:txBody>
          <a:bodyPr wrap="none">
            <a:spAutoFit/>
          </a:bodyPr>
          <a:lstStyle/>
          <a:p>
            <a:r>
              <a:rPr lang="ru-RU" dirty="0" smtClean="0"/>
              <a:t>Леонов А.В., Воспоминание</a:t>
            </a:r>
            <a:endParaRPr lang="ru-RU" dirty="0"/>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box(in)">
                                      <p:cBhvr>
                                        <p:cTn id="7" dur="2000"/>
                                        <p:tgtEl>
                                          <p:spTgt spid="49156"/>
                                        </p:tgtEl>
                                      </p:cBhvr>
                                    </p:animEffect>
                                  </p:childTnLst>
                                </p:cTn>
                              </p:par>
                            </p:childTnLst>
                          </p:cTn>
                        </p:par>
                        <p:par>
                          <p:cTn id="8" fill="hold">
                            <p:stCondLst>
                              <p:cond delay="2000"/>
                            </p:stCondLst>
                            <p:childTnLst>
                              <p:par>
                                <p:cTn id="9" presetID="1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ater-lady.net/wp-content/uploads/2010/03/SvV.jpg"/>
          <p:cNvPicPr>
            <a:picLocks noChangeAspect="1" noChangeArrowheads="1"/>
          </p:cNvPicPr>
          <p:nvPr/>
        </p:nvPicPr>
        <p:blipFill>
          <a:blip r:embed="rId2" cstate="print"/>
          <a:srcRect/>
          <a:stretch>
            <a:fillRect/>
          </a:stretch>
        </p:blipFill>
        <p:spPr bwMode="auto">
          <a:xfrm>
            <a:off x="395536" y="836712"/>
            <a:ext cx="8352928" cy="3491999"/>
          </a:xfrm>
          <a:prstGeom prst="rect">
            <a:avLst/>
          </a:prstGeom>
          <a:noFill/>
        </p:spPr>
      </p:pic>
      <p:sp>
        <p:nvSpPr>
          <p:cNvPr id="51203" name="Rectangle 3"/>
          <p:cNvSpPr>
            <a:spLocks noChangeArrowheads="1"/>
          </p:cNvSpPr>
          <p:nvPr/>
        </p:nvSpPr>
        <p:spPr bwMode="auto">
          <a:xfrm>
            <a:off x="2627784" y="4509120"/>
            <a:ext cx="374441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rPr>
              <a:t>А. Леонов Солнце в волне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rPr>
              <a:t/>
            </a:r>
            <a:br>
              <a:rPr kumimoji="0" lang="ru-RU" sz="1800" b="0" i="0" u="none" strike="noStrike" cap="none" normalizeH="0" baseline="0" dirty="0" smtClean="0">
                <a:ln>
                  <a:noFill/>
                </a:ln>
                <a:solidFill>
                  <a:schemeClr val="tx1"/>
                </a:solidFill>
                <a:effectLst/>
                <a:latin typeface="Arial" pitchFamily="34" charset="0"/>
              </a:rPr>
            </a:br>
            <a:endParaRPr kumimoji="0" lang="ru-RU" sz="1800" b="0" i="0" u="none" strike="noStrike" cap="none" normalizeH="0" baseline="0" dirty="0" smtClean="0">
              <a:ln>
                <a:noFill/>
              </a:ln>
              <a:solidFill>
                <a:schemeClr val="tx1"/>
              </a:solidFill>
              <a:effectLst/>
              <a:latin typeface="Arial" pitchFamily="34" charset="0"/>
            </a:endParaRPr>
          </a:p>
        </p:txBody>
      </p:sp>
      <p:pic>
        <p:nvPicPr>
          <p:cNvPr id="2050" name="Picture 2" descr="Морские анимированные рисунки"/>
          <p:cNvPicPr>
            <a:picLocks noChangeAspect="1" noChangeArrowheads="1" noCrop="1"/>
          </p:cNvPicPr>
          <p:nvPr/>
        </p:nvPicPr>
        <p:blipFill>
          <a:blip r:embed="rId3" cstate="print"/>
          <a:srcRect/>
          <a:stretch>
            <a:fillRect/>
          </a:stretch>
        </p:blipFill>
        <p:spPr bwMode="auto">
          <a:xfrm>
            <a:off x="4716016" y="2636912"/>
            <a:ext cx="1080120" cy="432049"/>
          </a:xfrm>
          <a:prstGeom prst="rect">
            <a:avLst/>
          </a:prstGeom>
          <a:noFill/>
        </p:spPr>
      </p:pic>
      <p:pic>
        <p:nvPicPr>
          <p:cNvPr id="2056" name="Picture 8" descr="Морские анимированные рисунки"/>
          <p:cNvPicPr>
            <a:picLocks noChangeAspect="1" noChangeArrowheads="1"/>
          </p:cNvPicPr>
          <p:nvPr/>
        </p:nvPicPr>
        <p:blipFill>
          <a:blip r:embed="rId4" cstate="print"/>
          <a:srcRect/>
          <a:stretch>
            <a:fillRect/>
          </a:stretch>
        </p:blipFill>
        <p:spPr bwMode="auto">
          <a:xfrm>
            <a:off x="683568" y="3645024"/>
            <a:ext cx="7632848" cy="351810"/>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2000" fill="hold"/>
                                        <p:tgtEl>
                                          <p:spTgt spid="51202"/>
                                        </p:tgtEl>
                                        <p:attrNameLst>
                                          <p:attrName>ppt_w</p:attrName>
                                        </p:attrNameLst>
                                      </p:cBhvr>
                                      <p:tavLst>
                                        <p:tav tm="0">
                                          <p:val>
                                            <p:strVal val="#ppt_w*0.70"/>
                                          </p:val>
                                        </p:tav>
                                        <p:tav tm="100000">
                                          <p:val>
                                            <p:strVal val="#ppt_w"/>
                                          </p:val>
                                        </p:tav>
                                      </p:tavLst>
                                    </p:anim>
                                    <p:anim calcmode="lin" valueType="num">
                                      <p:cBhvr>
                                        <p:cTn id="8" dur="2000" fill="hold"/>
                                        <p:tgtEl>
                                          <p:spTgt spid="51202"/>
                                        </p:tgtEl>
                                        <p:attrNameLst>
                                          <p:attrName>ppt_h</p:attrName>
                                        </p:attrNameLst>
                                      </p:cBhvr>
                                      <p:tavLst>
                                        <p:tav tm="0">
                                          <p:val>
                                            <p:strVal val="#ppt_h"/>
                                          </p:val>
                                        </p:tav>
                                        <p:tav tm="100000">
                                          <p:val>
                                            <p:strVal val="#ppt_h"/>
                                          </p:val>
                                        </p:tav>
                                      </p:tavLst>
                                    </p:anim>
                                    <p:animEffect transition="in" filter="fade">
                                      <p:cBhvr>
                                        <p:cTn id="9" dur="2000"/>
                                        <p:tgtEl>
                                          <p:spTgt spid="51202"/>
                                        </p:tgtEl>
                                      </p:cBhvr>
                                    </p:animEffect>
                                  </p:childTnLst>
                                </p:cTn>
                              </p:par>
                            </p:childTnLst>
                          </p:cTn>
                        </p:par>
                        <p:par>
                          <p:cTn id="10" fill="hold">
                            <p:stCondLst>
                              <p:cond delay="2000"/>
                            </p:stCondLst>
                            <p:childTnLst>
                              <p:par>
                                <p:cTn id="11" presetID="51" presetClass="entr" presetSubtype="0" fill="hold" grpId="0" nodeType="afterEffect">
                                  <p:stCondLst>
                                    <p:cond delay="0"/>
                                  </p:stCondLst>
                                  <p:childTnLst>
                                    <p:set>
                                      <p:cBhvr>
                                        <p:cTn id="12" dur="1" fill="hold">
                                          <p:stCondLst>
                                            <p:cond delay="0"/>
                                          </p:stCondLst>
                                        </p:cTn>
                                        <p:tgtEl>
                                          <p:spTgt spid="51203"/>
                                        </p:tgtEl>
                                        <p:attrNameLst>
                                          <p:attrName>style.visibility</p:attrName>
                                        </p:attrNameLst>
                                      </p:cBhvr>
                                      <p:to>
                                        <p:strVal val="visible"/>
                                      </p:to>
                                    </p:set>
                                    <p:animEffect transition="in" filter="fade">
                                      <p:cBhvr>
                                        <p:cTn id="13" dur="770" decel="100000"/>
                                        <p:tgtEl>
                                          <p:spTgt spid="51203"/>
                                        </p:tgtEl>
                                      </p:cBhvr>
                                    </p:animEffect>
                                    <p:animScale>
                                      <p:cBhvr>
                                        <p:cTn id="14" dur="770" decel="100000"/>
                                        <p:tgtEl>
                                          <p:spTgt spid="51203"/>
                                        </p:tgtEl>
                                      </p:cBhvr>
                                      <p:from x="10000" y="10000"/>
                                      <p:to x="200000" y="450000"/>
                                    </p:animScale>
                                    <p:animScale>
                                      <p:cBhvr>
                                        <p:cTn id="15" dur="1230" accel="100000" fill="hold">
                                          <p:stCondLst>
                                            <p:cond delay="770"/>
                                          </p:stCondLst>
                                        </p:cTn>
                                        <p:tgtEl>
                                          <p:spTgt spid="51203"/>
                                        </p:tgtEl>
                                      </p:cBhvr>
                                      <p:from x="200000" y="450000"/>
                                      <p:to x="100000" y="100000"/>
                                    </p:animScale>
                                    <p:set>
                                      <p:cBhvr>
                                        <p:cTn id="16" dur="770" fill="hold"/>
                                        <p:tgtEl>
                                          <p:spTgt spid="51203"/>
                                        </p:tgtEl>
                                        <p:attrNameLst>
                                          <p:attrName>ppt_x</p:attrName>
                                        </p:attrNameLst>
                                      </p:cBhvr>
                                      <p:to>
                                        <p:strVal val="(0.5)"/>
                                      </p:to>
                                    </p:set>
                                    <p:anim from="(0.5)" to="(#ppt_x)" calcmode="lin" valueType="num">
                                      <p:cBhvr>
                                        <p:cTn id="17" dur="1230" accel="100000" fill="hold">
                                          <p:stCondLst>
                                            <p:cond delay="770"/>
                                          </p:stCondLst>
                                        </p:cTn>
                                        <p:tgtEl>
                                          <p:spTgt spid="51203"/>
                                        </p:tgtEl>
                                        <p:attrNameLst>
                                          <p:attrName>ppt_x</p:attrName>
                                        </p:attrNameLst>
                                      </p:cBhvr>
                                    </p:anim>
                                    <p:set>
                                      <p:cBhvr>
                                        <p:cTn id="18" dur="770" fill="hold"/>
                                        <p:tgtEl>
                                          <p:spTgt spid="51203"/>
                                        </p:tgtEl>
                                        <p:attrNameLst>
                                          <p:attrName>ppt_y</p:attrName>
                                        </p:attrNameLst>
                                      </p:cBhvr>
                                      <p:to>
                                        <p:strVal val="(#ppt_y+0.4)"/>
                                      </p:to>
                                    </p:set>
                                    <p:anim from="(#ppt_y+0.4)" to="(#ppt_y)" calcmode="lin" valueType="num">
                                      <p:cBhvr>
                                        <p:cTn id="19" dur="1230" accel="100000" fill="hold">
                                          <p:stCondLst>
                                            <p:cond delay="770"/>
                                          </p:stCondLst>
                                        </p:cTn>
                                        <p:tgtEl>
                                          <p:spTgt spid="51203"/>
                                        </p:tgtEl>
                                        <p:attrNameLst>
                                          <p:attrName>ppt_y</p:attrName>
                                        </p:attrNameLst>
                                      </p:cBhvr>
                                    </p:anim>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wipe(down)">
                                      <p:cBhvr>
                                        <p:cTn id="23" dur="500"/>
                                        <p:tgtEl>
                                          <p:spTgt spid="2050"/>
                                        </p:tgtEl>
                                      </p:cBhvr>
                                    </p:animEffect>
                                  </p:childTnLst>
                                </p:cTn>
                              </p:par>
                            </p:childTnLst>
                          </p:cTn>
                        </p:par>
                        <p:par>
                          <p:cTn id="24" fill="hold">
                            <p:stCondLst>
                              <p:cond delay="4500"/>
                            </p:stCondLst>
                            <p:childTnLst>
                              <p:par>
                                <p:cTn id="25" presetID="22" presetClass="entr" presetSubtype="4" fill="hold" nodeType="afterEffect">
                                  <p:stCondLst>
                                    <p:cond delay="0"/>
                                  </p:stCondLst>
                                  <p:childTnLst>
                                    <p:set>
                                      <p:cBhvr>
                                        <p:cTn id="26" dur="1" fill="hold">
                                          <p:stCondLst>
                                            <p:cond delay="0"/>
                                          </p:stCondLst>
                                        </p:cTn>
                                        <p:tgtEl>
                                          <p:spTgt spid="2056"/>
                                        </p:tgtEl>
                                        <p:attrNameLst>
                                          <p:attrName>style.visibility</p:attrName>
                                        </p:attrNameLst>
                                      </p:cBhvr>
                                      <p:to>
                                        <p:strVal val="visible"/>
                                      </p:to>
                                    </p:set>
                                    <p:animEffect transition="in" filter="wipe(down)">
                                      <p:cBhvr>
                                        <p:cTn id="27"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Background (анимационные фоны)."/>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p:spPr>
      </p:pic>
      <p:sp>
        <p:nvSpPr>
          <p:cNvPr id="3" name="Заголовок 2"/>
          <p:cNvSpPr>
            <a:spLocks noGrp="1"/>
          </p:cNvSpPr>
          <p:nvPr>
            <p:ph type="title"/>
          </p:nvPr>
        </p:nvSpPr>
        <p:spPr>
          <a:xfrm>
            <a:off x="827584" y="3645024"/>
            <a:ext cx="7416824" cy="1219200"/>
          </a:xfrm>
        </p:spPr>
        <p:txBody>
          <a:bodyPr>
            <a:noAutofit/>
          </a:bodyPr>
          <a:lstStyle/>
          <a:p>
            <a:pPr algn="just"/>
            <a:r>
              <a:rPr lang="ru-RU" sz="4000" b="1" dirty="0" smtClean="0"/>
              <a:t>       Художники-маринисты не просто рисовали море, они часто сами были моряками и участвовали в морских экспедициях и даже сражениях.</a:t>
            </a:r>
            <a:endParaRPr lang="ru-RU" sz="4000" b="1" dirty="0"/>
          </a:p>
        </p:txBody>
      </p:sp>
      <p:pic>
        <p:nvPicPr>
          <p:cNvPr id="23556" name="Picture 4" descr="корабль"/>
          <p:cNvPicPr>
            <a:picLocks noChangeAspect="1" noChangeArrowheads="1" noCrop="1"/>
          </p:cNvPicPr>
          <p:nvPr/>
        </p:nvPicPr>
        <p:blipFill>
          <a:blip r:embed="rId3" cstate="print"/>
          <a:srcRect/>
          <a:stretch>
            <a:fillRect/>
          </a:stretch>
        </p:blipFill>
        <p:spPr bwMode="auto">
          <a:xfrm>
            <a:off x="6300192" y="4581128"/>
            <a:ext cx="2473778" cy="1922073"/>
          </a:xfrm>
          <a:prstGeom prst="rect">
            <a:avLst/>
          </a:prstGeom>
          <a:noFill/>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Портрет И. Айвазовского работы А. Тыранова (1841)">
            <a:hlinkClick r:id="rId2" tooltip="Портрет И. Айвазовского работы А. Тыранова (1841)"/>
          </p:cNvPr>
          <p:cNvPicPr>
            <a:picLocks noChangeAspect="1" noChangeArrowheads="1"/>
          </p:cNvPicPr>
          <p:nvPr/>
        </p:nvPicPr>
        <p:blipFill>
          <a:blip r:embed="rId3" cstate="print"/>
          <a:srcRect/>
          <a:stretch>
            <a:fillRect/>
          </a:stretch>
        </p:blipFill>
        <p:spPr bwMode="auto">
          <a:xfrm>
            <a:off x="4355976" y="548680"/>
            <a:ext cx="4176464" cy="5813639"/>
          </a:xfrm>
          <a:prstGeom prst="rect">
            <a:avLst/>
          </a:prstGeom>
          <a:noFill/>
        </p:spPr>
      </p:pic>
      <p:sp>
        <p:nvSpPr>
          <p:cNvPr id="3" name="Прямоугольник 2"/>
          <p:cNvSpPr/>
          <p:nvPr/>
        </p:nvSpPr>
        <p:spPr>
          <a:xfrm>
            <a:off x="395536" y="2060848"/>
            <a:ext cx="3744416" cy="2862322"/>
          </a:xfrm>
          <a:prstGeom prst="rect">
            <a:avLst/>
          </a:prstGeom>
        </p:spPr>
        <p:txBody>
          <a:bodyPr wrap="square">
            <a:spAutoFit/>
          </a:bodyPr>
          <a:lstStyle/>
          <a:p>
            <a:pPr algn="ctr"/>
            <a:r>
              <a:rPr lang="ru-RU" sz="3600" b="1" dirty="0" smtClean="0">
                <a:latin typeface="Complex" pitchFamily="2" charset="0"/>
                <a:cs typeface="Complex" pitchFamily="2" charset="0"/>
              </a:rPr>
              <a:t>Портрет  Айвазовского работы         А. </a:t>
            </a:r>
            <a:r>
              <a:rPr lang="ru-RU" sz="3600" b="1" dirty="0" err="1" smtClean="0">
                <a:latin typeface="Complex" pitchFamily="2" charset="0"/>
                <a:cs typeface="Complex" pitchFamily="2" charset="0"/>
              </a:rPr>
              <a:t>Тыранова</a:t>
            </a:r>
            <a:r>
              <a:rPr lang="ru-RU" sz="3600" b="1" dirty="0" smtClean="0">
                <a:latin typeface="Complex" pitchFamily="2" charset="0"/>
                <a:cs typeface="Complex" pitchFamily="2" charset="0"/>
              </a:rPr>
              <a:t>, 1841</a:t>
            </a:r>
            <a:endParaRPr lang="ru-RU" sz="3600" b="1" dirty="0">
              <a:latin typeface="Complex" pitchFamily="2" charset="0"/>
              <a:cs typeface="Complex" pitchFamily="2" charset="0"/>
            </a:endParaRP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34"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from="(-#ppt_w/2)" to="(#ppt_x)" calcmode="lin" valueType="num">
                                      <p:cBhvr>
                                        <p:cTn id="13" dur="1200" fill="hold">
                                          <p:stCondLst>
                                            <p:cond delay="0"/>
                                          </p:stCondLst>
                                        </p:cTn>
                                        <p:tgtEl>
                                          <p:spTgt spid="3"/>
                                        </p:tgtEl>
                                        <p:attrNameLst>
                                          <p:attrName>ppt_x</p:attrName>
                                        </p:attrNameLst>
                                      </p:cBhvr>
                                    </p:anim>
                                    <p:anim from="0" to="-1.0" calcmode="lin" valueType="num">
                                      <p:cBhvr>
                                        <p:cTn id="14" dur="400" decel="50000" autoRev="1" fill="hold">
                                          <p:stCondLst>
                                            <p:cond delay="1200"/>
                                          </p:stCondLst>
                                        </p:cTn>
                                        <p:tgtEl>
                                          <p:spTgt spid="3"/>
                                        </p:tgtEl>
                                        <p:attrNameLst>
                                          <p:attrName>xshear</p:attrName>
                                        </p:attrNameLst>
                                      </p:cBhvr>
                                    </p:anim>
                                    <p:animScale>
                                      <p:cBhvr>
                                        <p:cTn id="15" dur="400" decel="100000" autoRev="1" fill="hold">
                                          <p:stCondLst>
                                            <p:cond delay="1200"/>
                                          </p:stCondLst>
                                        </p:cTn>
                                        <p:tgtEl>
                                          <p:spTgt spid="3"/>
                                        </p:tgtEl>
                                      </p:cBhvr>
                                      <p:from x="100000" y="100000"/>
                                      <p:to x="80000" y="100000"/>
                                    </p:animScale>
                                    <p:anim by="(#ppt_h/3+#ppt_w*0.1)" calcmode="lin" valueType="num">
                                      <p:cBhvr additive="sum">
                                        <p:cTn id="16" dur="400" decel="100000" autoRev="1" fill="hold">
                                          <p:stCondLst>
                                            <p:cond delay="12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Background (анимационные фоны)."/>
          <p:cNvPicPr>
            <a:picLocks noChangeAspect="1" noChangeArrowheads="1" noCrop="1"/>
          </p:cNvPicPr>
          <p:nvPr/>
        </p:nvPicPr>
        <p:blipFill>
          <a:blip r:embed="rId2" cstate="print"/>
          <a:srcRect/>
          <a:stretch>
            <a:fillRect/>
          </a:stretch>
        </p:blipFill>
        <p:spPr bwMode="auto">
          <a:xfrm>
            <a:off x="0" y="0"/>
            <a:ext cx="9395520" cy="6858000"/>
          </a:xfrm>
          <a:prstGeom prst="rect">
            <a:avLst/>
          </a:prstGeom>
          <a:noFill/>
        </p:spPr>
      </p:pic>
      <p:sp>
        <p:nvSpPr>
          <p:cNvPr id="2" name="Прямоугольник 1"/>
          <p:cNvSpPr/>
          <p:nvPr/>
        </p:nvSpPr>
        <p:spPr>
          <a:xfrm>
            <a:off x="755576" y="394692"/>
            <a:ext cx="7704856" cy="4801314"/>
          </a:xfrm>
          <a:prstGeom prst="rect">
            <a:avLst/>
          </a:prstGeom>
        </p:spPr>
        <p:txBody>
          <a:bodyPr wrap="square">
            <a:spAutoFit/>
          </a:bodyPr>
          <a:lstStyle/>
          <a:p>
            <a:pPr algn="just"/>
            <a:r>
              <a:rPr lang="ru-RU" b="1" dirty="0" smtClean="0">
                <a:latin typeface="Complex" pitchFamily="2" charset="0"/>
                <a:cs typeface="Complex" pitchFamily="2" charset="0"/>
              </a:rPr>
              <a:t>   Иван Константинович Айвазовский </a:t>
            </a:r>
            <a:r>
              <a:rPr lang="ru-RU" b="1" dirty="0" smtClean="0">
                <a:latin typeface="Complex" pitchFamily="2" charset="0"/>
                <a:cs typeface="Complex" pitchFamily="2" charset="0"/>
              </a:rPr>
              <a:t>р</a:t>
            </a:r>
            <a:r>
              <a:rPr lang="ru-RU" b="1" dirty="0" smtClean="0">
                <a:latin typeface="Complex" pitchFamily="2" charset="0"/>
                <a:cs typeface="Complex" pitchFamily="2" charset="0"/>
              </a:rPr>
              <a:t>одился </a:t>
            </a:r>
            <a:r>
              <a:rPr lang="ru-RU" b="1" dirty="0" smtClean="0">
                <a:latin typeface="Complex" pitchFamily="2" charset="0"/>
                <a:cs typeface="Complex" pitchFamily="2" charset="0"/>
              </a:rPr>
              <a:t>в Феодосии 17 (29) июля 1817 в семье армянского предпринимателя. Учился в петербургской Академии художеств у М.Н.Воробьева (1833–1839). Работал в Крыму, Италии, посетил также Францию, Англию и ряд других стран. Любил путешествовать, но с 1845 работал преимущественно в родном городе.</a:t>
            </a:r>
            <a:br>
              <a:rPr lang="ru-RU" b="1" dirty="0" smtClean="0">
                <a:latin typeface="Complex" pitchFamily="2" charset="0"/>
                <a:cs typeface="Complex" pitchFamily="2" charset="0"/>
              </a:rPr>
            </a:br>
            <a:r>
              <a:rPr lang="ru-RU" b="1" dirty="0" smtClean="0">
                <a:latin typeface="Complex" pitchFamily="2" charset="0"/>
                <a:cs typeface="Complex" pitchFamily="2" charset="0"/>
              </a:rPr>
              <a:t>   Испытал особое влияние французской марины классицизма. Избавляясь от слишком резких контрастов классицистической композиции, Айвазовский со временем добивается подлинной живописной свободы. Бравурно - катастрофический "Девятый вал" (1850, Русский музей, Петербург), где достигнуто впечатление «безбрежного» морского пространства, может служить итогом его раннего периода. В самых хрестоматийных и по праву особо популярных своих картинах (таких, как "Черное море", 1881 и др.) Айвазовский, как никто другой сумел показать живую, пронизанную светом, вечно подвижную водную стихию.</a:t>
            </a:r>
            <a:br>
              <a:rPr lang="ru-RU" b="1" dirty="0" smtClean="0">
                <a:latin typeface="Complex" pitchFamily="2" charset="0"/>
                <a:cs typeface="Complex" pitchFamily="2" charset="0"/>
              </a:rPr>
            </a:br>
            <a:endParaRPr lang="ru-RU" b="1" dirty="0">
              <a:latin typeface="Complex" pitchFamily="2" charset="0"/>
              <a:cs typeface="Complex" pitchFamily="2" charset="0"/>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Background (анимационные фоны)."/>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p:spPr>
      </p:pic>
      <p:sp>
        <p:nvSpPr>
          <p:cNvPr id="2" name="Прямоугольник 1"/>
          <p:cNvSpPr/>
          <p:nvPr/>
        </p:nvSpPr>
        <p:spPr>
          <a:xfrm>
            <a:off x="539552" y="332656"/>
            <a:ext cx="7848872" cy="4308872"/>
          </a:xfrm>
          <a:prstGeom prst="rect">
            <a:avLst/>
          </a:prstGeom>
        </p:spPr>
        <p:txBody>
          <a:bodyPr wrap="square">
            <a:spAutoFit/>
          </a:bodyPr>
          <a:lstStyle/>
          <a:p>
            <a:pPr algn="just"/>
            <a:r>
              <a:rPr lang="ru-RU" b="1" dirty="0" smtClean="0">
                <a:latin typeface="Complex" pitchFamily="2" charset="0"/>
                <a:cs typeface="Complex" pitchFamily="2" charset="0"/>
              </a:rPr>
              <a:t>   </a:t>
            </a:r>
            <a:r>
              <a:rPr lang="ru-RU" sz="1600" b="1" dirty="0" smtClean="0">
                <a:latin typeface="Complex" pitchFamily="2" charset="0"/>
                <a:cs typeface="Complex" pitchFamily="2" charset="0"/>
              </a:rPr>
              <a:t>Живописец Главного морского штаба (с 1844), Айвазовский принимает участие в ряде военных кампаний (в том числе в Крымской войне 1853–1856), создав немало патетических батальных полотен (Чесменский бой, 1848, Феодосийская картинная галерея). Хотя он исполнил немало «чисто земных» пейзажей, среди которых выделяются украинские и кавказские виды, именно море обычно предстает у него универсальной основой природы и истории, особенно в сюжетах с сотворением мира и потопом; впрочем, образы религиозной, библейской или евангельской, иконографии, равно как и античной мифологии, нельзя причислить к самым большим его удачам. Целый ряд картин Айвазовский посвятил древней и новой армянской истории (Посещение Дж.Г.Байроном монастыря </a:t>
            </a:r>
            <a:r>
              <a:rPr lang="ru-RU" sz="1600" b="1" dirty="0" err="1" smtClean="0">
                <a:latin typeface="Complex" pitchFamily="2" charset="0"/>
                <a:cs typeface="Complex" pitchFamily="2" charset="0"/>
              </a:rPr>
              <a:t>мхитаристов</a:t>
            </a:r>
            <a:r>
              <a:rPr lang="ru-RU" sz="1600" b="1" dirty="0" smtClean="0">
                <a:latin typeface="Complex" pitchFamily="2" charset="0"/>
                <a:cs typeface="Complex" pitchFamily="2" charset="0"/>
              </a:rPr>
              <a:t> близ Венеции, 1880, Картинная галерея Армении, Ереван).</a:t>
            </a:r>
            <a:br>
              <a:rPr lang="ru-RU" sz="1600" b="1" dirty="0" smtClean="0">
                <a:latin typeface="Complex" pitchFamily="2" charset="0"/>
                <a:cs typeface="Complex" pitchFamily="2" charset="0"/>
              </a:rPr>
            </a:br>
            <a:endParaRPr lang="ru-RU" sz="1600" b="1" dirty="0">
              <a:latin typeface="Complex" pitchFamily="2" charset="0"/>
              <a:cs typeface="Complex" pitchFamily="2" charset="0"/>
            </a:endParaRPr>
          </a:p>
        </p:txBody>
      </p:sp>
      <p:sp>
        <p:nvSpPr>
          <p:cNvPr id="3" name="Прямоугольник 2"/>
          <p:cNvSpPr/>
          <p:nvPr/>
        </p:nvSpPr>
        <p:spPr>
          <a:xfrm>
            <a:off x="539552" y="4293096"/>
            <a:ext cx="7848872" cy="2585323"/>
          </a:xfrm>
          <a:prstGeom prst="rect">
            <a:avLst/>
          </a:prstGeom>
        </p:spPr>
        <p:txBody>
          <a:bodyPr wrap="square">
            <a:spAutoFit/>
          </a:bodyPr>
          <a:lstStyle/>
          <a:p>
            <a:pPr algn="just"/>
            <a:r>
              <a:rPr lang="ru-RU" b="1" dirty="0" smtClean="0">
                <a:latin typeface="Complex" pitchFamily="2" charset="0"/>
                <a:cs typeface="Complex" pitchFamily="2" charset="0"/>
              </a:rPr>
              <a:t>   </a:t>
            </a:r>
            <a:r>
              <a:rPr lang="ru-RU" sz="1600" b="1" dirty="0" smtClean="0">
                <a:latin typeface="Complex" pitchFamily="2" charset="0"/>
                <a:cs typeface="Complex" pitchFamily="2" charset="0"/>
              </a:rPr>
              <a:t>Айвазовский накопил большое состояние и известен также как щедрый благотворитель: в Феодосии на его средства были выстроены здания археологического музея, проведены работы по </a:t>
            </a:r>
            <a:r>
              <a:rPr lang="ru-RU" sz="1600" b="1" dirty="0" err="1" smtClean="0">
                <a:latin typeface="Complex" pitchFamily="2" charset="0"/>
                <a:cs typeface="Complex" pitchFamily="2" charset="0"/>
              </a:rPr>
              <a:t>градоустройству</a:t>
            </a:r>
            <a:r>
              <a:rPr lang="ru-RU" sz="1600" b="1" dirty="0" smtClean="0">
                <a:latin typeface="Complex" pitchFamily="2" charset="0"/>
                <a:cs typeface="Complex" pitchFamily="2" charset="0"/>
              </a:rPr>
              <a:t>, постройке порта и железной дороги. </a:t>
            </a:r>
          </a:p>
          <a:p>
            <a:pPr algn="just"/>
            <a:r>
              <a:rPr lang="ru-RU" sz="1600" b="1" dirty="0" smtClean="0">
                <a:latin typeface="Complex" pitchFamily="2" charset="0"/>
                <a:cs typeface="Complex" pitchFamily="2" charset="0"/>
              </a:rPr>
              <a:t>Из его феодосийской мастерской вышел целый ряд крупных пейзажистов (Л. Ф. </a:t>
            </a:r>
            <a:r>
              <a:rPr lang="ru-RU" sz="1600" b="1" dirty="0" err="1" smtClean="0">
                <a:latin typeface="Complex" pitchFamily="2" charset="0"/>
                <a:cs typeface="Complex" pitchFamily="2" charset="0"/>
              </a:rPr>
              <a:t>Лагорио</a:t>
            </a:r>
            <a:r>
              <a:rPr lang="ru-RU" sz="1600" b="1" dirty="0" smtClean="0">
                <a:latin typeface="Complex" pitchFamily="2" charset="0"/>
                <a:cs typeface="Complex" pitchFamily="2" charset="0"/>
              </a:rPr>
              <a:t>, А. И. Куинджи, К. Ф. </a:t>
            </a:r>
            <a:r>
              <a:rPr lang="ru-RU" sz="1600" b="1" dirty="0" err="1" smtClean="0">
                <a:latin typeface="Complex" pitchFamily="2" charset="0"/>
                <a:cs typeface="Complex" pitchFamily="2" charset="0"/>
              </a:rPr>
              <a:t>Богаевский</a:t>
            </a:r>
            <a:r>
              <a:rPr lang="ru-RU" sz="1600" b="1" dirty="0" smtClean="0">
                <a:latin typeface="Complex" pitchFamily="2" charset="0"/>
                <a:cs typeface="Complex" pitchFamily="2" charset="0"/>
              </a:rPr>
              <a:t>). </a:t>
            </a:r>
            <a:br>
              <a:rPr lang="ru-RU" sz="1600" b="1" dirty="0" smtClean="0">
                <a:latin typeface="Complex" pitchFamily="2" charset="0"/>
                <a:cs typeface="Complex" pitchFamily="2" charset="0"/>
              </a:rPr>
            </a:br>
            <a:r>
              <a:rPr lang="ru-RU" sz="1600" b="1" dirty="0" smtClean="0">
                <a:latin typeface="Complex" pitchFamily="2" charset="0"/>
                <a:cs typeface="Complex" pitchFamily="2" charset="0"/>
              </a:rPr>
              <a:t>Умер Айвазовский в Феодосии 19 апреля (2 мая) 1900. </a:t>
            </a:r>
            <a:r>
              <a:rPr lang="ru-RU" sz="1600" b="1" dirty="0" smtClean="0">
                <a:latin typeface="Book Antiqua" pitchFamily="18" charset="0"/>
              </a:rPr>
              <a:t/>
            </a:r>
            <a:br>
              <a:rPr lang="ru-RU" sz="1600" b="1" dirty="0" smtClean="0">
                <a:latin typeface="Book Antiqua" pitchFamily="18" charset="0"/>
              </a:rPr>
            </a:br>
            <a:endParaRPr lang="ru-RU" sz="1600" dirty="0"/>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style.rotation</p:attrName>
                                        </p:attrNameLst>
                                      </p:cBhvr>
                                      <p:tavLst>
                                        <p:tav tm="0">
                                          <p:val>
                                            <p:fltVal val="720"/>
                                          </p:val>
                                        </p:tav>
                                        <p:tav tm="100000">
                                          <p:val>
                                            <p:fltVal val="0"/>
                                          </p:val>
                                        </p:tav>
                                      </p:tavLst>
                                    </p:anim>
                                    <p:anim calcmode="lin" valueType="num">
                                      <p:cBhvr>
                                        <p:cTn id="16" dur="2000" fill="hold"/>
                                        <p:tgtEl>
                                          <p:spTgt spid="3"/>
                                        </p:tgtEl>
                                        <p:attrNameLst>
                                          <p:attrName>ppt_h</p:attrName>
                                        </p:attrNameLst>
                                      </p:cBhvr>
                                      <p:tavLst>
                                        <p:tav tm="0">
                                          <p:val>
                                            <p:fltVal val="0"/>
                                          </p:val>
                                        </p:tav>
                                        <p:tav tm="100000">
                                          <p:val>
                                            <p:strVal val="#ppt_h"/>
                                          </p:val>
                                        </p:tav>
                                      </p:tavLst>
                                    </p:anim>
                                    <p:anim calcmode="lin" valueType="num">
                                      <p:cBhvr>
                                        <p:cTn id="17"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ee-art.ru/art/mid/9_val.jpg"/>
          <p:cNvPicPr>
            <a:picLocks noChangeAspect="1" noChangeArrowheads="1"/>
          </p:cNvPicPr>
          <p:nvPr/>
        </p:nvPicPr>
        <p:blipFill>
          <a:blip r:embed="rId2" cstate="print"/>
          <a:srcRect/>
          <a:stretch>
            <a:fillRect/>
          </a:stretch>
        </p:blipFill>
        <p:spPr bwMode="auto">
          <a:xfrm>
            <a:off x="611560" y="404664"/>
            <a:ext cx="7885382" cy="5256923"/>
          </a:xfrm>
          <a:prstGeom prst="rect">
            <a:avLst/>
          </a:prstGeom>
          <a:noFill/>
        </p:spPr>
      </p:pic>
      <p:sp>
        <p:nvSpPr>
          <p:cNvPr id="3" name="Прямоугольник 2"/>
          <p:cNvSpPr/>
          <p:nvPr/>
        </p:nvSpPr>
        <p:spPr>
          <a:xfrm>
            <a:off x="3275856" y="5877272"/>
            <a:ext cx="2901756" cy="461665"/>
          </a:xfrm>
          <a:prstGeom prst="rect">
            <a:avLst/>
          </a:prstGeom>
        </p:spPr>
        <p:txBody>
          <a:bodyPr wrap="none">
            <a:spAutoFit/>
          </a:bodyPr>
          <a:lstStyle/>
          <a:p>
            <a:r>
              <a:rPr lang="ru-RU" sz="2400" b="1" dirty="0" smtClean="0">
                <a:latin typeface="Book Antiqua" pitchFamily="18" charset="0"/>
              </a:rPr>
              <a:t>Девятый вал, 1850</a:t>
            </a:r>
            <a:endParaRPr lang="ru-RU" sz="2400"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par>
                          <p:cTn id="8" fill="hold">
                            <p:stCondLst>
                              <p:cond delay="2000"/>
                            </p:stCondLst>
                            <p:childTnLst>
                              <p:par>
                                <p:cTn id="9" presetID="40"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1"/>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descr="Background (анимационные фоны)."/>
          <p:cNvPicPr>
            <a:picLocks noChangeAspect="1" noChangeArrowheads="1" noCrop="1"/>
          </p:cNvPicPr>
          <p:nvPr/>
        </p:nvPicPr>
        <p:blipFill>
          <a:blip r:embed="rId2" cstate="print"/>
          <a:srcRect/>
          <a:stretch>
            <a:fillRect/>
          </a:stretch>
        </p:blipFill>
        <p:spPr bwMode="auto">
          <a:xfrm>
            <a:off x="0" y="0"/>
            <a:ext cx="9144000" cy="6804254"/>
          </a:xfrm>
          <a:prstGeom prst="rect">
            <a:avLst/>
          </a:prstGeom>
          <a:noFill/>
        </p:spPr>
      </p:pic>
      <p:sp>
        <p:nvSpPr>
          <p:cNvPr id="38913" name="Rectangle 1"/>
          <p:cNvSpPr>
            <a:spLocks noChangeArrowheads="1"/>
          </p:cNvSpPr>
          <p:nvPr/>
        </p:nvSpPr>
        <p:spPr bwMode="auto">
          <a:xfrm>
            <a:off x="395536" y="332656"/>
            <a:ext cx="8208912"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85750" algn="just" defTabSz="914400" rtl="0" eaLnBrk="1" fontAlgn="base" latinLnBrk="0" hangingPunct="1">
              <a:lnSpc>
                <a:spcPct val="100000"/>
              </a:lnSpc>
              <a:spcBef>
                <a:spcPct val="0"/>
              </a:spcBef>
              <a:spcAft>
                <a:spcPct val="0"/>
              </a:spcAft>
              <a:buClrTx/>
              <a:buSzTx/>
              <a:buFontTx/>
              <a:buNone/>
              <a:tabLst/>
            </a:pPr>
            <a:r>
              <a:rPr kumimoji="0" lang="ru-RU" sz="2000" b="1" i="0" strike="noStrike" cap="none" normalizeH="0" baseline="0" dirty="0" smtClean="0">
                <a:ln>
                  <a:noFill/>
                </a:ln>
                <a:effectLst/>
                <a:latin typeface="Calibri" pitchFamily="34" charset="0"/>
                <a:ea typeface="Times New Roman" pitchFamily="18" charset="0"/>
                <a:cs typeface="Times New Roman" pitchFamily="18" charset="0"/>
              </a:rPr>
              <a:t>    Своим названием картина обязана распространенному мнению, будто бы каждый девятый вал во время шторма является особенно большим и страшным, превосходящим все другие. </a:t>
            </a:r>
            <a:endParaRPr kumimoji="0" lang="ru-RU" sz="2000" b="0" i="0" strike="noStrike" cap="none" normalizeH="0" baseline="0" dirty="0" smtClean="0">
              <a:ln>
                <a:noFill/>
              </a:ln>
              <a:effectLst/>
              <a:latin typeface="Arial" pitchFamily="34" charset="0"/>
            </a:endParaRPr>
          </a:p>
          <a:p>
            <a:pPr marL="0" marR="0" lvl="0" indent="285750" algn="just" defTabSz="914400" rtl="0" eaLnBrk="0" fontAlgn="base" latinLnBrk="0" hangingPunct="0">
              <a:lnSpc>
                <a:spcPct val="100000"/>
              </a:lnSpc>
              <a:spcBef>
                <a:spcPct val="0"/>
              </a:spcBef>
              <a:spcAft>
                <a:spcPct val="0"/>
              </a:spcAft>
              <a:buClrTx/>
              <a:buSzTx/>
              <a:buFontTx/>
              <a:buNone/>
              <a:tabLst/>
            </a:pPr>
            <a:r>
              <a:rPr kumimoji="0" lang="ru-RU" sz="2000" b="1" i="0" strike="noStrike" cap="none" normalizeH="0" baseline="0" dirty="0" smtClean="0">
                <a:ln>
                  <a:noFill/>
                </a:ln>
                <a:effectLst/>
                <a:latin typeface="Calibri" pitchFamily="34" charset="0"/>
                <a:ea typeface="Times New Roman" pitchFamily="18" charset="0"/>
                <a:cs typeface="Times New Roman" pitchFamily="18" charset="0"/>
              </a:rPr>
              <a:t>На картине художник изобразил раннее утро после бурной ночи. Первые лучи солнца освещают бушующий океан и громадный "девятый вал", готовый обрушиться на группу людей, ищущих спасение на обломках мачт. За обломок мачты погибшего корабля цепляются четыре человека в восточной одежде, уцелевшие после кораблекрушения. Пятый старается выбраться из воды на мачту, ухватившись за падающего с нее своего товарища. Им ежеминутно угрожает гибель среди обрушивающихся на них валов, но они не теряют надежды на спасение. </a:t>
            </a:r>
            <a:endParaRPr kumimoji="0" lang="ru-RU" sz="2000" b="0" i="0" strike="noStrike" cap="none" normalizeH="0" baseline="0" dirty="0" smtClean="0">
              <a:ln>
                <a:noFill/>
              </a:ln>
              <a:effectLst/>
              <a:latin typeface="Arial" pitchFamily="34" charset="0"/>
            </a:endParaRPr>
          </a:p>
          <a:p>
            <a:pPr marL="0" marR="0" lvl="0" indent="285750" algn="just" defTabSz="914400" rtl="0" eaLnBrk="0" fontAlgn="base" latinLnBrk="0" hangingPunct="0">
              <a:lnSpc>
                <a:spcPct val="100000"/>
              </a:lnSpc>
              <a:spcBef>
                <a:spcPct val="0"/>
              </a:spcBef>
              <a:spcAft>
                <a:spcPct val="0"/>
              </a:spcAft>
              <a:buClrTx/>
              <a:buSzTx/>
              <a:buFontTx/>
              <a:buNone/>
              <a:tabLst/>
            </a:pPr>
            <a:r>
              <a:rPr kumimoji="0" lang="ru-RU" b="1" i="0" strike="noStrike" cap="none" normalizeH="0" baseline="0" dirty="0" smtClean="0">
                <a:ln>
                  <a:noFill/>
                </a:ln>
                <a:effectLst/>
                <a:latin typeface="Arial" pitchFamily="34" charset="0"/>
                <a:ea typeface="Times New Roman" pitchFamily="18" charset="0"/>
                <a:cs typeface="Arial" pitchFamily="34" charset="0"/>
              </a:rPr>
              <a:t>И. Айвазовский во многих своих картинах изображал кораблекрушения и людей, борющихся с морской стихией. В </a:t>
            </a:r>
            <a:r>
              <a:rPr kumimoji="0" lang="ru-RU" b="1" i="0" strike="noStrike" cap="none" normalizeH="0" baseline="0" dirty="0" smtClean="0">
                <a:ln>
                  <a:noFill/>
                </a:ln>
                <a:effectLst/>
                <a:latin typeface="Calibri"/>
                <a:ea typeface="Times New Roman" pitchFamily="18" charset="0"/>
                <a:cs typeface="Arial" pitchFamily="34" charset="0"/>
              </a:rPr>
              <a:t>«</a:t>
            </a:r>
            <a:r>
              <a:rPr kumimoji="0" lang="ru-RU" b="1" i="0" strike="noStrike" cap="none" normalizeH="0" baseline="0" dirty="0" smtClean="0">
                <a:ln>
                  <a:noFill/>
                </a:ln>
                <a:effectLst/>
                <a:latin typeface="Arial" pitchFamily="34" charset="0"/>
                <a:ea typeface="Times New Roman" pitchFamily="18" charset="0"/>
                <a:cs typeface="Arial" pitchFamily="34" charset="0"/>
              </a:rPr>
              <a:t>Девятом вале</a:t>
            </a:r>
            <a:r>
              <a:rPr kumimoji="0" lang="ru-RU" b="1" i="0" strike="noStrike" cap="none" normalizeH="0" baseline="0" dirty="0" smtClean="0">
                <a:ln>
                  <a:noFill/>
                </a:ln>
                <a:effectLst/>
                <a:latin typeface="Calibri"/>
                <a:ea typeface="Times New Roman" pitchFamily="18" charset="0"/>
                <a:cs typeface="Arial" pitchFamily="34" charset="0"/>
              </a:rPr>
              <a:t>»</a:t>
            </a:r>
            <a:r>
              <a:rPr kumimoji="0" lang="ru-RU" b="1" i="0" strike="noStrike" cap="none" normalizeH="0" baseline="0" dirty="0" smtClean="0">
                <a:ln>
                  <a:noFill/>
                </a:ln>
                <a:effectLst/>
                <a:latin typeface="Arial" pitchFamily="34" charset="0"/>
                <a:ea typeface="Times New Roman" pitchFamily="18" charset="0"/>
                <a:cs typeface="Arial" pitchFamily="34" charset="0"/>
              </a:rPr>
              <a:t> он особенно резко противопоставляет бушующее море и упорство нескольких человек. Золотой свет солнца, разгорающийся над людьми и пронизывающий картину, усиливает ее общий оптимистический характер. Пусть неистовствует океан, пусть еще грозно вздымаются гигантские волны. Воля, мужество, вера человека окажутся сильнее стихии. </a:t>
            </a:r>
            <a:endParaRPr kumimoji="0" lang="ru-RU" b="0" i="0" strike="noStrike" cap="none" normalizeH="0" baseline="0" dirty="0" smtClean="0">
              <a:ln>
                <a:noFill/>
              </a:ln>
              <a:effectLst/>
              <a:latin typeface="Arial" pitchFamily="34"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8913"/>
                                        </p:tgtEl>
                                        <p:attrNameLst>
                                          <p:attrName>style.visibility</p:attrName>
                                        </p:attrNameLst>
                                      </p:cBhvr>
                                      <p:to>
                                        <p:strVal val="visible"/>
                                      </p:to>
                                    </p:set>
                                    <p:animEffect transition="in" filter="blinds(horizontal)">
                                      <p:cBhvr>
                                        <p:cTn id="7" dur="1000"/>
                                        <p:tgtEl>
                                          <p:spTgt spid="38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63888" y="3284984"/>
            <a:ext cx="184731" cy="369332"/>
          </a:xfrm>
          <a:prstGeom prst="rect">
            <a:avLst/>
          </a:prstGeom>
        </p:spPr>
        <p:txBody>
          <a:bodyPr wrap="none">
            <a:spAutoFit/>
          </a:bodyPr>
          <a:lstStyle/>
          <a:p>
            <a:endParaRPr lang="ru-RU" dirty="0"/>
          </a:p>
        </p:txBody>
      </p:sp>
      <p:sp>
        <p:nvSpPr>
          <p:cNvPr id="4" name="Прямоугольник 3"/>
          <p:cNvSpPr/>
          <p:nvPr/>
        </p:nvSpPr>
        <p:spPr>
          <a:xfrm>
            <a:off x="4932040" y="2780928"/>
            <a:ext cx="3942105" cy="1077218"/>
          </a:xfrm>
          <a:prstGeom prst="rect">
            <a:avLst/>
          </a:prstGeom>
        </p:spPr>
        <p:txBody>
          <a:bodyPr wrap="none">
            <a:spAutoFit/>
          </a:bodyPr>
          <a:lstStyle/>
          <a:p>
            <a:r>
              <a:rPr lang="ru-RU" sz="3200" b="1" dirty="0" smtClean="0">
                <a:latin typeface="Book Antiqua" pitchFamily="18" charset="0"/>
              </a:rPr>
              <a:t>И.К. Айвазовский</a:t>
            </a:r>
          </a:p>
          <a:p>
            <a:r>
              <a:rPr lang="ru-RU" sz="3200" b="1" dirty="0" smtClean="0">
                <a:latin typeface="Book Antiqua" pitchFamily="18" charset="0"/>
              </a:rPr>
              <a:t>Высадка в </a:t>
            </a:r>
            <a:r>
              <a:rPr lang="ru-RU" sz="3200" b="1" dirty="0" err="1" smtClean="0">
                <a:latin typeface="Book Antiqua" pitchFamily="18" charset="0"/>
              </a:rPr>
              <a:t>Субаши</a:t>
            </a:r>
            <a:endParaRPr lang="ru-RU" sz="3200" b="1" dirty="0" smtClean="0">
              <a:latin typeface="Book Antiqua" pitchFamily="18" charset="0"/>
            </a:endParaRPr>
          </a:p>
        </p:txBody>
      </p:sp>
      <p:pic>
        <p:nvPicPr>
          <p:cNvPr id="5" name="Рисунок 4" descr=" Фото 12. Десант в Субаши. "/>
          <p:cNvPicPr/>
          <p:nvPr/>
        </p:nvPicPr>
        <p:blipFill>
          <a:blip r:embed="rId2" cstate="print"/>
          <a:srcRect/>
          <a:stretch>
            <a:fillRect/>
          </a:stretch>
        </p:blipFill>
        <p:spPr bwMode="auto">
          <a:xfrm>
            <a:off x="467544" y="332656"/>
            <a:ext cx="4320133" cy="6021288"/>
          </a:xfrm>
          <a:prstGeom prst="rect">
            <a:avLst/>
          </a:prstGeom>
          <a:noFill/>
          <a:ln w="9525">
            <a:noFill/>
            <a:miter lim="800000"/>
            <a:headEnd/>
            <a:tailEnd/>
          </a:ln>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p:stCondLst>
                              <p:cond delay="2000"/>
                            </p:stCondLst>
                            <p:childTnLst>
                              <p:par>
                                <p:cTn id="11" presetID="45"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ppt_w</p:attrName>
                                        </p:attrNameLst>
                                      </p:cBhvr>
                                      <p:tavLst>
                                        <p:tav tm="0" fmla="#ppt_w*sin(2.5*pi*$)">
                                          <p:val>
                                            <p:fltVal val="0"/>
                                          </p:val>
                                        </p:tav>
                                        <p:tav tm="100000">
                                          <p:val>
                                            <p:fltVal val="1"/>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1045</TotalTime>
  <Words>1746</Words>
  <Application>Microsoft Office PowerPoint</Application>
  <PresentationFormat>Экран (4:3)</PresentationFormat>
  <Paragraphs>67</Paragraphs>
  <Slides>28</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Бумажная</vt:lpstr>
      <vt:lpstr>Море и моряки на картинах художников-маринистов от                  И. К. Айвазовского до наших дней </vt:lpstr>
      <vt:lpstr>Слайд 2</vt:lpstr>
      <vt:lpstr>       Художники-маринисты не просто рисовали море, они часто сами были моряками и участвовали в морских экспедициях и даже сражениях.</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А.П. Боголюбов Афонское сражение 19 июня 1807 года</vt:lpstr>
      <vt:lpstr>Слайд 16</vt:lpstr>
      <vt:lpstr>Слайд 17</vt:lpstr>
      <vt:lpstr>Многие великие русские художники, не будучи маринистами, все же отдали дань морской тематике, посвятив морю или морякам несколько своих картин. Например, И. Левитан, И. Репин, Н. Рерих, М. Нестеров, П. Верещагин и другие.</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Your User Name</dc:creator>
  <cp:lastModifiedBy>Your User Name</cp:lastModifiedBy>
  <cp:revision>69</cp:revision>
  <dcterms:created xsi:type="dcterms:W3CDTF">2011-01-08T18:46:27Z</dcterms:created>
  <dcterms:modified xsi:type="dcterms:W3CDTF">2014-10-23T17:23:11Z</dcterms:modified>
</cp:coreProperties>
</file>