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sldIdLst>
    <p:sldId id="273" r:id="rId2"/>
    <p:sldId id="256" r:id="rId3"/>
    <p:sldId id="307" r:id="rId4"/>
    <p:sldId id="257" r:id="rId5"/>
    <p:sldId id="258" r:id="rId6"/>
    <p:sldId id="259" r:id="rId7"/>
    <p:sldId id="271" r:id="rId8"/>
    <p:sldId id="270" r:id="rId9"/>
    <p:sldId id="269" r:id="rId10"/>
    <p:sldId id="268" r:id="rId11"/>
    <p:sldId id="267" r:id="rId12"/>
    <p:sldId id="266" r:id="rId13"/>
    <p:sldId id="265" r:id="rId14"/>
    <p:sldId id="264" r:id="rId15"/>
    <p:sldId id="263" r:id="rId16"/>
    <p:sldId id="262" r:id="rId17"/>
    <p:sldId id="261" r:id="rId18"/>
    <p:sldId id="260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18" r:id="rId53"/>
    <p:sldId id="317" r:id="rId54"/>
    <p:sldId id="308" r:id="rId55"/>
    <p:sldId id="309" r:id="rId56"/>
    <p:sldId id="310" r:id="rId57"/>
    <p:sldId id="311" r:id="rId58"/>
    <p:sldId id="312" r:id="rId59"/>
    <p:sldId id="313" r:id="rId60"/>
    <p:sldId id="314" r:id="rId6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959" autoAdjust="0"/>
    <p:restoredTop sz="94660"/>
  </p:normalViewPr>
  <p:slideViewPr>
    <p:cSldViewPr>
      <p:cViewPr varScale="1">
        <p:scale>
          <a:sx n="38" d="100"/>
          <a:sy n="38" d="100"/>
        </p:scale>
        <p:origin x="-11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79580-1338-4262-9637-21A2216D2964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71D10A-98BF-4643-9AF3-7E79187E59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1D10A-98BF-4643-9AF3-7E79187E59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B4E-89B5-4B19-B2D9-131D73A4142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F354-4C39-42AD-9DB5-414FC0AE0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B4E-89B5-4B19-B2D9-131D73A4142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F354-4C39-42AD-9DB5-414FC0AE0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B4E-89B5-4B19-B2D9-131D73A4142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F354-4C39-42AD-9DB5-414FC0AE0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B4E-89B5-4B19-B2D9-131D73A4142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F354-4C39-42AD-9DB5-414FC0AE0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B4E-89B5-4B19-B2D9-131D73A4142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F354-4C39-42AD-9DB5-414FC0AE0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B4E-89B5-4B19-B2D9-131D73A4142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F354-4C39-42AD-9DB5-414FC0AE0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B4E-89B5-4B19-B2D9-131D73A4142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F354-4C39-42AD-9DB5-414FC0AE0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B4E-89B5-4B19-B2D9-131D73A4142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F354-4C39-42AD-9DB5-414FC0AE0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B4E-89B5-4B19-B2D9-131D73A4142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F354-4C39-42AD-9DB5-414FC0AE0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B4E-89B5-4B19-B2D9-131D73A4142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F354-4C39-42AD-9DB5-414FC0AE0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A5B4E-89B5-4B19-B2D9-131D73A4142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FF354-4C39-42AD-9DB5-414FC0AE0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4A5B4E-89B5-4B19-B2D9-131D73A4142C}" type="datetimeFigureOut">
              <a:rPr lang="ru-RU" smtClean="0"/>
              <a:pPr/>
              <a:t>13.10.2013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FF354-4C39-42AD-9DB5-414FC0AE0A1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slide" Target="slide27.xml"/><Relationship Id="rId18" Type="http://schemas.openxmlformats.org/officeDocument/2006/relationships/slide" Target="slide48.xml"/><Relationship Id="rId26" Type="http://schemas.openxmlformats.org/officeDocument/2006/relationships/slide" Target="slide7.xml"/><Relationship Id="rId39" Type="http://schemas.openxmlformats.org/officeDocument/2006/relationships/slide" Target="slide36.xml"/><Relationship Id="rId21" Type="http://schemas.openxmlformats.org/officeDocument/2006/relationships/slide" Target="slide49.xml"/><Relationship Id="rId34" Type="http://schemas.openxmlformats.org/officeDocument/2006/relationships/slide" Target="slide57.xml"/><Relationship Id="rId42" Type="http://schemas.openxmlformats.org/officeDocument/2006/relationships/slide" Target="slide58.xml"/><Relationship Id="rId47" Type="http://schemas.openxmlformats.org/officeDocument/2006/relationships/slide" Target="slide52.xml"/><Relationship Id="rId50" Type="http://schemas.openxmlformats.org/officeDocument/2006/relationships/slide" Target="slide11.xml"/><Relationship Id="rId55" Type="http://schemas.openxmlformats.org/officeDocument/2006/relationships/slide" Target="slide25.xml"/><Relationship Id="rId7" Type="http://schemas.openxmlformats.org/officeDocument/2006/relationships/slide" Target="slide19.xml"/><Relationship Id="rId12" Type="http://schemas.openxmlformats.org/officeDocument/2006/relationships/slide" Target="slide34.xml"/><Relationship Id="rId17" Type="http://schemas.openxmlformats.org/officeDocument/2006/relationships/slide" Target="slide55.xml"/><Relationship Id="rId25" Type="http://schemas.openxmlformats.org/officeDocument/2006/relationships/slide" Target="slide21.xml"/><Relationship Id="rId33" Type="http://schemas.openxmlformats.org/officeDocument/2006/relationships/slide" Target="slide50.xml"/><Relationship Id="rId38" Type="http://schemas.openxmlformats.org/officeDocument/2006/relationships/slide" Target="slide30.xml"/><Relationship Id="rId46" Type="http://schemas.openxmlformats.org/officeDocument/2006/relationships/slide" Target="slide59.xml"/><Relationship Id="rId2" Type="http://schemas.openxmlformats.org/officeDocument/2006/relationships/notesSlide" Target="../notesSlides/notesSlide1.xml"/><Relationship Id="rId16" Type="http://schemas.openxmlformats.org/officeDocument/2006/relationships/slide" Target="slide6.xml"/><Relationship Id="rId20" Type="http://schemas.openxmlformats.org/officeDocument/2006/relationships/slide" Target="slide56.xml"/><Relationship Id="rId29" Type="http://schemas.openxmlformats.org/officeDocument/2006/relationships/slide" Target="slide24.xml"/><Relationship Id="rId41" Type="http://schemas.openxmlformats.org/officeDocument/2006/relationships/slide" Target="slide51.xml"/><Relationship Id="rId54" Type="http://schemas.openxmlformats.org/officeDocument/2006/relationships/slide" Target="slide18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11" Type="http://schemas.openxmlformats.org/officeDocument/2006/relationships/slide" Target="slide41.xml"/><Relationship Id="rId24" Type="http://schemas.openxmlformats.org/officeDocument/2006/relationships/slide" Target="slide28.xml"/><Relationship Id="rId32" Type="http://schemas.openxmlformats.org/officeDocument/2006/relationships/slide" Target="slide43.xml"/><Relationship Id="rId37" Type="http://schemas.openxmlformats.org/officeDocument/2006/relationships/slide" Target="slide23.xml"/><Relationship Id="rId40" Type="http://schemas.openxmlformats.org/officeDocument/2006/relationships/slide" Target="slide44.xml"/><Relationship Id="rId45" Type="http://schemas.openxmlformats.org/officeDocument/2006/relationships/slide" Target="slide31.xml"/><Relationship Id="rId53" Type="http://schemas.openxmlformats.org/officeDocument/2006/relationships/slide" Target="slide60.xml"/><Relationship Id="rId5" Type="http://schemas.openxmlformats.org/officeDocument/2006/relationships/slide" Target="slide33.xml"/><Relationship Id="rId15" Type="http://schemas.openxmlformats.org/officeDocument/2006/relationships/slide" Target="slide13.xml"/><Relationship Id="rId23" Type="http://schemas.openxmlformats.org/officeDocument/2006/relationships/slide" Target="slide35.xml"/><Relationship Id="rId28" Type="http://schemas.openxmlformats.org/officeDocument/2006/relationships/slide" Target="slide22.xml"/><Relationship Id="rId36" Type="http://schemas.openxmlformats.org/officeDocument/2006/relationships/slide" Target="slide16.xml"/><Relationship Id="rId49" Type="http://schemas.openxmlformats.org/officeDocument/2006/relationships/slide" Target="slide38.xml"/><Relationship Id="rId57" Type="http://schemas.openxmlformats.org/officeDocument/2006/relationships/slide" Target="slide39.xml"/><Relationship Id="rId10" Type="http://schemas.openxmlformats.org/officeDocument/2006/relationships/slide" Target="slide40.xml"/><Relationship Id="rId19" Type="http://schemas.openxmlformats.org/officeDocument/2006/relationships/slide" Target="slide14.xml"/><Relationship Id="rId31" Type="http://schemas.openxmlformats.org/officeDocument/2006/relationships/slide" Target="slide37.xml"/><Relationship Id="rId44" Type="http://schemas.openxmlformats.org/officeDocument/2006/relationships/slide" Target="slide17.xml"/><Relationship Id="rId52" Type="http://schemas.openxmlformats.org/officeDocument/2006/relationships/slide" Target="slide53.xml"/><Relationship Id="rId4" Type="http://schemas.openxmlformats.org/officeDocument/2006/relationships/slide" Target="slide12.xml"/><Relationship Id="rId9" Type="http://schemas.openxmlformats.org/officeDocument/2006/relationships/slide" Target="slide47.xml"/><Relationship Id="rId14" Type="http://schemas.openxmlformats.org/officeDocument/2006/relationships/slide" Target="slide20.xml"/><Relationship Id="rId22" Type="http://schemas.openxmlformats.org/officeDocument/2006/relationships/slide" Target="slide42.xml"/><Relationship Id="rId27" Type="http://schemas.openxmlformats.org/officeDocument/2006/relationships/slide" Target="slide8.xml"/><Relationship Id="rId30" Type="http://schemas.openxmlformats.org/officeDocument/2006/relationships/slide" Target="slide29.xml"/><Relationship Id="rId35" Type="http://schemas.openxmlformats.org/officeDocument/2006/relationships/slide" Target="slide9.xml"/><Relationship Id="rId43" Type="http://schemas.openxmlformats.org/officeDocument/2006/relationships/slide" Target="slide10.xml"/><Relationship Id="rId48" Type="http://schemas.openxmlformats.org/officeDocument/2006/relationships/slide" Target="slide45.xml"/><Relationship Id="rId56" Type="http://schemas.openxmlformats.org/officeDocument/2006/relationships/slide" Target="slide32.xml"/><Relationship Id="rId8" Type="http://schemas.openxmlformats.org/officeDocument/2006/relationships/slide" Target="slide54.xml"/><Relationship Id="rId51" Type="http://schemas.openxmlformats.org/officeDocument/2006/relationships/slide" Target="slide46.xml"/><Relationship Id="rId3" Type="http://schemas.openxmlformats.org/officeDocument/2006/relationships/slide" Target="slide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4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slide" Target="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57158" y="428604"/>
            <a:ext cx="2286016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/>
              <a:t>Человек</a:t>
            </a:r>
          </a:p>
          <a:p>
            <a:endParaRPr lang="ru-RU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357158" y="1214422"/>
            <a:ext cx="2286016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/>
              <a:t>Общество</a:t>
            </a:r>
          </a:p>
          <a:p>
            <a:endParaRPr lang="ru-RU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000240"/>
            <a:ext cx="2286016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/>
              <a:t>Познание</a:t>
            </a:r>
          </a:p>
          <a:p>
            <a:endParaRPr lang="ru-RU" b="1" i="1" dirty="0"/>
          </a:p>
        </p:txBody>
      </p:sp>
      <p:sp>
        <p:nvSpPr>
          <p:cNvPr id="6" name="TextBox 5"/>
          <p:cNvSpPr txBox="1"/>
          <p:nvPr/>
        </p:nvSpPr>
        <p:spPr>
          <a:xfrm>
            <a:off x="357158" y="2786058"/>
            <a:ext cx="2286016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/>
              <a:t>Социальная </a:t>
            </a:r>
          </a:p>
          <a:p>
            <a:r>
              <a:rPr lang="ru-RU" b="1" i="1" dirty="0" smtClean="0"/>
              <a:t>сфера</a:t>
            </a:r>
            <a:endParaRPr lang="ru-RU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357158" y="3571876"/>
            <a:ext cx="2286016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/>
              <a:t>Экономическая </a:t>
            </a:r>
          </a:p>
          <a:p>
            <a:r>
              <a:rPr lang="ru-RU" b="1" i="1" dirty="0" smtClean="0"/>
              <a:t>сфера </a:t>
            </a:r>
            <a:endParaRPr lang="ru-RU" b="1" i="1" dirty="0"/>
          </a:p>
        </p:txBody>
      </p:sp>
      <p:sp>
        <p:nvSpPr>
          <p:cNvPr id="8" name="TextBox 7"/>
          <p:cNvSpPr txBox="1"/>
          <p:nvPr/>
        </p:nvSpPr>
        <p:spPr>
          <a:xfrm>
            <a:off x="357158" y="4357694"/>
            <a:ext cx="2286016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/>
              <a:t>Политическая </a:t>
            </a:r>
          </a:p>
          <a:p>
            <a:r>
              <a:rPr lang="ru-RU" b="1" i="1" dirty="0" smtClean="0"/>
              <a:t>сфера</a:t>
            </a:r>
            <a:endParaRPr lang="ru-RU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357158" y="5929330"/>
            <a:ext cx="2286016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/>
              <a:t>Правовая </a:t>
            </a:r>
          </a:p>
          <a:p>
            <a:r>
              <a:rPr lang="ru-RU" b="1" i="1" dirty="0" smtClean="0"/>
              <a:t>сфера</a:t>
            </a:r>
            <a:endParaRPr lang="ru-RU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357158" y="5143512"/>
            <a:ext cx="2286016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i="1" dirty="0" smtClean="0"/>
              <a:t>Духовная </a:t>
            </a:r>
          </a:p>
          <a:p>
            <a:r>
              <a:rPr lang="ru-RU" b="1" i="1" dirty="0" smtClean="0"/>
              <a:t>сфера</a:t>
            </a:r>
            <a:endParaRPr lang="ru-RU" b="1" i="1" dirty="0"/>
          </a:p>
        </p:txBody>
      </p:sp>
      <p:sp>
        <p:nvSpPr>
          <p:cNvPr id="21" name="TextBox 20">
            <a:hlinkClick r:id="rId3" action="ppaction://hlinksldjump"/>
          </p:cNvPr>
          <p:cNvSpPr txBox="1"/>
          <p:nvPr/>
        </p:nvSpPr>
        <p:spPr>
          <a:xfrm>
            <a:off x="2786050" y="428604"/>
            <a:ext cx="78581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i="1" dirty="0"/>
              <a:t>5</a:t>
            </a:r>
          </a:p>
        </p:txBody>
      </p:sp>
      <p:sp>
        <p:nvSpPr>
          <p:cNvPr id="27" name="TextBox 26">
            <a:hlinkClick r:id="rId4" action="ppaction://hlinksldjump"/>
          </p:cNvPr>
          <p:cNvSpPr txBox="1"/>
          <p:nvPr/>
        </p:nvSpPr>
        <p:spPr>
          <a:xfrm>
            <a:off x="2786050" y="1214422"/>
            <a:ext cx="78581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i="1" dirty="0"/>
              <a:t>5</a:t>
            </a:r>
          </a:p>
        </p:txBody>
      </p:sp>
      <p:sp>
        <p:nvSpPr>
          <p:cNvPr id="29" name="TextBox 28">
            <a:hlinkClick r:id="rId5" action="ppaction://hlinksldjump"/>
          </p:cNvPr>
          <p:cNvSpPr txBox="1"/>
          <p:nvPr/>
        </p:nvSpPr>
        <p:spPr>
          <a:xfrm>
            <a:off x="2786050" y="3571876"/>
            <a:ext cx="78581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i="1" dirty="0"/>
              <a:t>5</a:t>
            </a:r>
          </a:p>
        </p:txBody>
      </p:sp>
      <p:sp>
        <p:nvSpPr>
          <p:cNvPr id="30" name="TextBox 29">
            <a:hlinkClick r:id="rId6" action="ppaction://hlinksldjump"/>
          </p:cNvPr>
          <p:cNvSpPr txBox="1"/>
          <p:nvPr/>
        </p:nvSpPr>
        <p:spPr>
          <a:xfrm>
            <a:off x="2786050" y="2786058"/>
            <a:ext cx="78581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i="1" dirty="0"/>
              <a:t>5</a:t>
            </a:r>
          </a:p>
        </p:txBody>
      </p:sp>
      <p:sp>
        <p:nvSpPr>
          <p:cNvPr id="31" name="TextBox 30">
            <a:hlinkClick r:id="rId7" action="ppaction://hlinksldjump"/>
          </p:cNvPr>
          <p:cNvSpPr txBox="1"/>
          <p:nvPr/>
        </p:nvSpPr>
        <p:spPr>
          <a:xfrm>
            <a:off x="2786050" y="2000240"/>
            <a:ext cx="78581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i="1" dirty="0"/>
              <a:t>5</a:t>
            </a:r>
          </a:p>
        </p:txBody>
      </p:sp>
      <p:sp>
        <p:nvSpPr>
          <p:cNvPr id="33" name="TextBox 32">
            <a:hlinkClick r:id="rId8" action="ppaction://hlinksldjump"/>
          </p:cNvPr>
          <p:cNvSpPr txBox="1"/>
          <p:nvPr/>
        </p:nvSpPr>
        <p:spPr>
          <a:xfrm>
            <a:off x="2786050" y="5929330"/>
            <a:ext cx="78581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i="1" dirty="0"/>
              <a:t>5</a:t>
            </a:r>
          </a:p>
        </p:txBody>
      </p:sp>
      <p:sp>
        <p:nvSpPr>
          <p:cNvPr id="34" name="TextBox 33">
            <a:hlinkClick r:id="rId9" action="ppaction://hlinksldjump"/>
          </p:cNvPr>
          <p:cNvSpPr txBox="1"/>
          <p:nvPr/>
        </p:nvSpPr>
        <p:spPr>
          <a:xfrm>
            <a:off x="2786050" y="5143512"/>
            <a:ext cx="78581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i="1" dirty="0"/>
              <a:t>5</a:t>
            </a:r>
          </a:p>
        </p:txBody>
      </p:sp>
      <p:sp>
        <p:nvSpPr>
          <p:cNvPr id="35" name="TextBox 34">
            <a:hlinkClick r:id="rId10" action="ppaction://hlinksldjump"/>
          </p:cNvPr>
          <p:cNvSpPr txBox="1"/>
          <p:nvPr/>
        </p:nvSpPr>
        <p:spPr>
          <a:xfrm>
            <a:off x="2786050" y="4357694"/>
            <a:ext cx="785818" cy="707886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4000" b="1" i="1" dirty="0"/>
              <a:t>5</a:t>
            </a:r>
          </a:p>
        </p:txBody>
      </p:sp>
      <p:sp>
        <p:nvSpPr>
          <p:cNvPr id="36" name="TextBox 35">
            <a:hlinkClick r:id="rId11" action="ppaction://hlinksldjump"/>
          </p:cNvPr>
          <p:cNvSpPr txBox="1"/>
          <p:nvPr/>
        </p:nvSpPr>
        <p:spPr>
          <a:xfrm>
            <a:off x="3643306" y="4357694"/>
            <a:ext cx="785818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/>
              <a:t>10</a:t>
            </a:r>
            <a:endParaRPr lang="ru-RU" sz="4000" b="1" i="1" dirty="0"/>
          </a:p>
        </p:txBody>
      </p:sp>
      <p:sp>
        <p:nvSpPr>
          <p:cNvPr id="37" name="TextBox 36">
            <a:hlinkClick r:id="rId12" action="ppaction://hlinksldjump"/>
          </p:cNvPr>
          <p:cNvSpPr txBox="1"/>
          <p:nvPr/>
        </p:nvSpPr>
        <p:spPr>
          <a:xfrm>
            <a:off x="3643306" y="3571876"/>
            <a:ext cx="785818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/>
              <a:t>10</a:t>
            </a:r>
            <a:endParaRPr lang="ru-RU" sz="4000" b="1" i="1" dirty="0"/>
          </a:p>
        </p:txBody>
      </p:sp>
      <p:sp>
        <p:nvSpPr>
          <p:cNvPr id="38" name="TextBox 37">
            <a:hlinkClick r:id="rId13" action="ppaction://hlinksldjump"/>
          </p:cNvPr>
          <p:cNvSpPr txBox="1"/>
          <p:nvPr/>
        </p:nvSpPr>
        <p:spPr>
          <a:xfrm>
            <a:off x="3643306" y="2786058"/>
            <a:ext cx="785818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/>
              <a:t>10</a:t>
            </a:r>
            <a:endParaRPr lang="ru-RU" sz="4000" b="1" i="1" dirty="0"/>
          </a:p>
        </p:txBody>
      </p:sp>
      <p:sp>
        <p:nvSpPr>
          <p:cNvPr id="39" name="TextBox 38">
            <a:hlinkClick r:id="rId14" action="ppaction://hlinksldjump"/>
          </p:cNvPr>
          <p:cNvSpPr txBox="1"/>
          <p:nvPr/>
        </p:nvSpPr>
        <p:spPr>
          <a:xfrm>
            <a:off x="3643306" y="2000240"/>
            <a:ext cx="785818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/>
              <a:t>10</a:t>
            </a:r>
            <a:endParaRPr lang="ru-RU" sz="4000" b="1" i="1" dirty="0"/>
          </a:p>
        </p:txBody>
      </p:sp>
      <p:sp>
        <p:nvSpPr>
          <p:cNvPr id="40" name="TextBox 39">
            <a:hlinkClick r:id="rId15" action="ppaction://hlinksldjump"/>
          </p:cNvPr>
          <p:cNvSpPr txBox="1"/>
          <p:nvPr/>
        </p:nvSpPr>
        <p:spPr>
          <a:xfrm>
            <a:off x="3643306" y="1214422"/>
            <a:ext cx="785818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/>
              <a:t>10</a:t>
            </a:r>
            <a:endParaRPr lang="ru-RU" sz="4000" b="1" i="1" dirty="0"/>
          </a:p>
        </p:txBody>
      </p:sp>
      <p:sp>
        <p:nvSpPr>
          <p:cNvPr id="41" name="TextBox 40">
            <a:hlinkClick r:id="rId16" action="ppaction://hlinksldjump"/>
          </p:cNvPr>
          <p:cNvSpPr txBox="1"/>
          <p:nvPr/>
        </p:nvSpPr>
        <p:spPr>
          <a:xfrm>
            <a:off x="3643306" y="428604"/>
            <a:ext cx="785818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/>
              <a:t>10</a:t>
            </a:r>
            <a:endParaRPr lang="ru-RU" sz="4000" b="1" i="1" dirty="0"/>
          </a:p>
        </p:txBody>
      </p:sp>
      <p:sp>
        <p:nvSpPr>
          <p:cNvPr id="42" name="TextBox 41">
            <a:hlinkClick r:id="rId17" action="ppaction://hlinksldjump"/>
          </p:cNvPr>
          <p:cNvSpPr txBox="1"/>
          <p:nvPr/>
        </p:nvSpPr>
        <p:spPr>
          <a:xfrm>
            <a:off x="3643306" y="5929330"/>
            <a:ext cx="785818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/>
              <a:t>10</a:t>
            </a:r>
            <a:endParaRPr lang="ru-RU" sz="4000" b="1" i="1" dirty="0"/>
          </a:p>
        </p:txBody>
      </p:sp>
      <p:sp>
        <p:nvSpPr>
          <p:cNvPr id="43" name="TextBox 42">
            <a:hlinkClick r:id="rId18" action="ppaction://hlinksldjump"/>
          </p:cNvPr>
          <p:cNvSpPr txBox="1"/>
          <p:nvPr/>
        </p:nvSpPr>
        <p:spPr>
          <a:xfrm>
            <a:off x="3643306" y="5143512"/>
            <a:ext cx="785818" cy="70788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/>
              <a:t>10</a:t>
            </a:r>
            <a:endParaRPr lang="ru-RU" sz="4000" b="1" i="1" dirty="0"/>
          </a:p>
        </p:txBody>
      </p:sp>
      <p:sp>
        <p:nvSpPr>
          <p:cNvPr id="44" name="TextBox 43">
            <a:hlinkClick r:id="rId19" action="ppaction://hlinksldjump"/>
          </p:cNvPr>
          <p:cNvSpPr txBox="1"/>
          <p:nvPr/>
        </p:nvSpPr>
        <p:spPr>
          <a:xfrm>
            <a:off x="4500562" y="1214422"/>
            <a:ext cx="785818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/>
              <a:t>15</a:t>
            </a:r>
            <a:endParaRPr lang="ru-RU" sz="4000" b="1" i="1" dirty="0"/>
          </a:p>
        </p:txBody>
      </p:sp>
      <p:sp>
        <p:nvSpPr>
          <p:cNvPr id="46" name="TextBox 45">
            <a:hlinkClick r:id="rId20" action="ppaction://hlinksldjump"/>
          </p:cNvPr>
          <p:cNvSpPr txBox="1"/>
          <p:nvPr/>
        </p:nvSpPr>
        <p:spPr>
          <a:xfrm>
            <a:off x="4500562" y="5929330"/>
            <a:ext cx="785818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/>
              <a:t>15</a:t>
            </a:r>
            <a:endParaRPr lang="ru-RU" sz="4000" b="1" i="1" dirty="0"/>
          </a:p>
        </p:txBody>
      </p:sp>
      <p:sp>
        <p:nvSpPr>
          <p:cNvPr id="47" name="TextBox 46">
            <a:hlinkClick r:id="rId21" action="ppaction://hlinksldjump"/>
          </p:cNvPr>
          <p:cNvSpPr txBox="1"/>
          <p:nvPr/>
        </p:nvSpPr>
        <p:spPr>
          <a:xfrm>
            <a:off x="4500562" y="5143512"/>
            <a:ext cx="785818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/>
              <a:t>15</a:t>
            </a:r>
            <a:endParaRPr lang="ru-RU" sz="4000" b="1" i="1" dirty="0"/>
          </a:p>
        </p:txBody>
      </p:sp>
      <p:sp>
        <p:nvSpPr>
          <p:cNvPr id="48" name="TextBox 47">
            <a:hlinkClick r:id="rId22" action="ppaction://hlinksldjump"/>
          </p:cNvPr>
          <p:cNvSpPr txBox="1"/>
          <p:nvPr/>
        </p:nvSpPr>
        <p:spPr>
          <a:xfrm>
            <a:off x="4500562" y="4357694"/>
            <a:ext cx="785818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/>
              <a:t>15</a:t>
            </a:r>
            <a:endParaRPr lang="ru-RU" sz="4000" b="1" i="1" dirty="0"/>
          </a:p>
        </p:txBody>
      </p:sp>
      <p:sp>
        <p:nvSpPr>
          <p:cNvPr id="49" name="TextBox 48">
            <a:hlinkClick r:id="rId23" action="ppaction://hlinksldjump"/>
          </p:cNvPr>
          <p:cNvSpPr txBox="1"/>
          <p:nvPr/>
        </p:nvSpPr>
        <p:spPr>
          <a:xfrm>
            <a:off x="4500562" y="3571876"/>
            <a:ext cx="785818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/>
              <a:t>15</a:t>
            </a:r>
            <a:endParaRPr lang="ru-RU" sz="4000" b="1" i="1" dirty="0"/>
          </a:p>
        </p:txBody>
      </p:sp>
      <p:sp>
        <p:nvSpPr>
          <p:cNvPr id="50" name="TextBox 49">
            <a:hlinkClick r:id="rId24" action="ppaction://hlinksldjump"/>
          </p:cNvPr>
          <p:cNvSpPr txBox="1"/>
          <p:nvPr/>
        </p:nvSpPr>
        <p:spPr>
          <a:xfrm>
            <a:off x="4500562" y="2786058"/>
            <a:ext cx="785818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/>
              <a:t>15</a:t>
            </a:r>
            <a:endParaRPr lang="ru-RU" sz="4000" b="1" i="1" dirty="0"/>
          </a:p>
        </p:txBody>
      </p:sp>
      <p:sp>
        <p:nvSpPr>
          <p:cNvPr id="51" name="TextBox 50">
            <a:hlinkClick r:id="rId25" action="ppaction://hlinksldjump"/>
          </p:cNvPr>
          <p:cNvSpPr txBox="1"/>
          <p:nvPr/>
        </p:nvSpPr>
        <p:spPr>
          <a:xfrm>
            <a:off x="4500562" y="2000240"/>
            <a:ext cx="785818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/>
              <a:t>15</a:t>
            </a:r>
            <a:endParaRPr lang="ru-RU" sz="4000" b="1" i="1" dirty="0"/>
          </a:p>
        </p:txBody>
      </p:sp>
      <p:sp>
        <p:nvSpPr>
          <p:cNvPr id="52" name="TextBox 51">
            <a:hlinkClick r:id="rId26" action="ppaction://hlinksldjump"/>
          </p:cNvPr>
          <p:cNvSpPr txBox="1"/>
          <p:nvPr/>
        </p:nvSpPr>
        <p:spPr>
          <a:xfrm>
            <a:off x="4500562" y="428604"/>
            <a:ext cx="785818" cy="70788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b="1" i="1" dirty="0" smtClean="0"/>
              <a:t>15</a:t>
            </a:r>
            <a:endParaRPr lang="ru-RU" sz="4000" b="1" i="1" dirty="0"/>
          </a:p>
        </p:txBody>
      </p:sp>
      <p:sp>
        <p:nvSpPr>
          <p:cNvPr id="53" name="TextBox 52">
            <a:hlinkClick r:id="rId27" action="ppaction://hlinksldjump"/>
          </p:cNvPr>
          <p:cNvSpPr txBox="1"/>
          <p:nvPr/>
        </p:nvSpPr>
        <p:spPr>
          <a:xfrm>
            <a:off x="5357818" y="428604"/>
            <a:ext cx="785818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20</a:t>
            </a:r>
            <a:endParaRPr lang="ru-RU" sz="4000" dirty="0"/>
          </a:p>
        </p:txBody>
      </p:sp>
      <p:sp>
        <p:nvSpPr>
          <p:cNvPr id="55" name="TextBox 54">
            <a:hlinkClick r:id="rId28" action="ppaction://hlinksldjump"/>
          </p:cNvPr>
          <p:cNvSpPr txBox="1"/>
          <p:nvPr/>
        </p:nvSpPr>
        <p:spPr>
          <a:xfrm>
            <a:off x="5357818" y="1214422"/>
            <a:ext cx="785818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20</a:t>
            </a:r>
            <a:endParaRPr lang="ru-RU" sz="4000" dirty="0"/>
          </a:p>
        </p:txBody>
      </p:sp>
      <p:sp>
        <p:nvSpPr>
          <p:cNvPr id="56" name="TextBox 55">
            <a:hlinkClick r:id="rId29" action="ppaction://hlinksldjump"/>
          </p:cNvPr>
          <p:cNvSpPr txBox="1"/>
          <p:nvPr/>
        </p:nvSpPr>
        <p:spPr>
          <a:xfrm>
            <a:off x="5357818" y="2000240"/>
            <a:ext cx="785818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20</a:t>
            </a:r>
            <a:endParaRPr lang="ru-RU" sz="4000" dirty="0"/>
          </a:p>
        </p:txBody>
      </p:sp>
      <p:sp>
        <p:nvSpPr>
          <p:cNvPr id="57" name="TextBox 56">
            <a:hlinkClick r:id="rId30" action="ppaction://hlinksldjump"/>
          </p:cNvPr>
          <p:cNvSpPr txBox="1"/>
          <p:nvPr/>
        </p:nvSpPr>
        <p:spPr>
          <a:xfrm>
            <a:off x="5357818" y="2786058"/>
            <a:ext cx="785818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20</a:t>
            </a:r>
            <a:endParaRPr lang="ru-RU" sz="4000" dirty="0"/>
          </a:p>
        </p:txBody>
      </p:sp>
      <p:sp>
        <p:nvSpPr>
          <p:cNvPr id="58" name="TextBox 57">
            <a:hlinkClick r:id="rId31" action="ppaction://hlinksldjump"/>
          </p:cNvPr>
          <p:cNvSpPr txBox="1"/>
          <p:nvPr/>
        </p:nvSpPr>
        <p:spPr>
          <a:xfrm>
            <a:off x="5357818" y="3571876"/>
            <a:ext cx="785818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20</a:t>
            </a:r>
            <a:endParaRPr lang="ru-RU" sz="4000" dirty="0"/>
          </a:p>
        </p:txBody>
      </p:sp>
      <p:sp>
        <p:nvSpPr>
          <p:cNvPr id="59" name="TextBox 58">
            <a:hlinkClick r:id="rId32" action="ppaction://hlinksldjump"/>
          </p:cNvPr>
          <p:cNvSpPr txBox="1"/>
          <p:nvPr/>
        </p:nvSpPr>
        <p:spPr>
          <a:xfrm>
            <a:off x="5357818" y="4357694"/>
            <a:ext cx="785818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20</a:t>
            </a:r>
            <a:endParaRPr lang="ru-RU" sz="4000" dirty="0"/>
          </a:p>
        </p:txBody>
      </p:sp>
      <p:sp>
        <p:nvSpPr>
          <p:cNvPr id="60" name="TextBox 59">
            <a:hlinkClick r:id="rId33" action="ppaction://hlinksldjump"/>
          </p:cNvPr>
          <p:cNvSpPr txBox="1"/>
          <p:nvPr/>
        </p:nvSpPr>
        <p:spPr>
          <a:xfrm>
            <a:off x="5357818" y="5143512"/>
            <a:ext cx="785818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20</a:t>
            </a:r>
            <a:endParaRPr lang="ru-RU" sz="4000" dirty="0"/>
          </a:p>
        </p:txBody>
      </p:sp>
      <p:sp>
        <p:nvSpPr>
          <p:cNvPr id="61" name="TextBox 60">
            <a:hlinkClick r:id="rId34" action="ppaction://hlinksldjump"/>
          </p:cNvPr>
          <p:cNvSpPr txBox="1"/>
          <p:nvPr/>
        </p:nvSpPr>
        <p:spPr>
          <a:xfrm>
            <a:off x="5357818" y="5929330"/>
            <a:ext cx="785818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20</a:t>
            </a:r>
            <a:endParaRPr lang="ru-RU" sz="4000" dirty="0"/>
          </a:p>
        </p:txBody>
      </p:sp>
      <p:sp>
        <p:nvSpPr>
          <p:cNvPr id="62" name="TextBox 61">
            <a:hlinkClick r:id="rId35" action="ppaction://hlinksldjump"/>
          </p:cNvPr>
          <p:cNvSpPr txBox="1"/>
          <p:nvPr/>
        </p:nvSpPr>
        <p:spPr>
          <a:xfrm>
            <a:off x="6215074" y="428604"/>
            <a:ext cx="785818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25</a:t>
            </a:r>
            <a:endParaRPr lang="ru-RU" sz="4000" dirty="0"/>
          </a:p>
        </p:txBody>
      </p:sp>
      <p:sp>
        <p:nvSpPr>
          <p:cNvPr id="65" name="TextBox 64">
            <a:hlinkClick r:id="rId36" action="ppaction://hlinksldjump"/>
          </p:cNvPr>
          <p:cNvSpPr txBox="1"/>
          <p:nvPr/>
        </p:nvSpPr>
        <p:spPr>
          <a:xfrm>
            <a:off x="6215074" y="1214422"/>
            <a:ext cx="785818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25</a:t>
            </a:r>
            <a:endParaRPr lang="ru-RU" sz="4000" dirty="0"/>
          </a:p>
        </p:txBody>
      </p:sp>
      <p:sp>
        <p:nvSpPr>
          <p:cNvPr id="66" name="TextBox 65">
            <a:hlinkClick r:id="rId37" action="ppaction://hlinksldjump"/>
          </p:cNvPr>
          <p:cNvSpPr txBox="1"/>
          <p:nvPr/>
        </p:nvSpPr>
        <p:spPr>
          <a:xfrm>
            <a:off x="6215074" y="2000240"/>
            <a:ext cx="785818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25</a:t>
            </a:r>
            <a:endParaRPr lang="ru-RU" sz="4000" dirty="0"/>
          </a:p>
        </p:txBody>
      </p:sp>
      <p:sp>
        <p:nvSpPr>
          <p:cNvPr id="67" name="TextBox 66">
            <a:hlinkClick r:id="rId38" action="ppaction://hlinksldjump"/>
          </p:cNvPr>
          <p:cNvSpPr txBox="1"/>
          <p:nvPr/>
        </p:nvSpPr>
        <p:spPr>
          <a:xfrm>
            <a:off x="6215074" y="2786058"/>
            <a:ext cx="785818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25</a:t>
            </a:r>
            <a:endParaRPr lang="ru-RU" sz="4000" dirty="0"/>
          </a:p>
        </p:txBody>
      </p:sp>
      <p:sp>
        <p:nvSpPr>
          <p:cNvPr id="68" name="TextBox 67">
            <a:hlinkClick r:id="rId39" action="ppaction://hlinksldjump"/>
          </p:cNvPr>
          <p:cNvSpPr txBox="1"/>
          <p:nvPr/>
        </p:nvSpPr>
        <p:spPr>
          <a:xfrm>
            <a:off x="6215074" y="3571876"/>
            <a:ext cx="785818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25</a:t>
            </a:r>
            <a:endParaRPr lang="ru-RU" sz="4000" dirty="0"/>
          </a:p>
        </p:txBody>
      </p:sp>
      <p:sp>
        <p:nvSpPr>
          <p:cNvPr id="69" name="TextBox 68">
            <a:hlinkClick r:id="rId40" action="ppaction://hlinksldjump"/>
          </p:cNvPr>
          <p:cNvSpPr txBox="1"/>
          <p:nvPr/>
        </p:nvSpPr>
        <p:spPr>
          <a:xfrm>
            <a:off x="6215074" y="4357694"/>
            <a:ext cx="785818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25</a:t>
            </a:r>
            <a:endParaRPr lang="ru-RU" sz="4000" dirty="0"/>
          </a:p>
        </p:txBody>
      </p:sp>
      <p:sp>
        <p:nvSpPr>
          <p:cNvPr id="70" name="TextBox 69">
            <a:hlinkClick r:id="rId41" action="ppaction://hlinksldjump"/>
          </p:cNvPr>
          <p:cNvSpPr txBox="1"/>
          <p:nvPr/>
        </p:nvSpPr>
        <p:spPr>
          <a:xfrm>
            <a:off x="6215074" y="5143512"/>
            <a:ext cx="785818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25</a:t>
            </a:r>
            <a:endParaRPr lang="ru-RU" sz="4000" dirty="0"/>
          </a:p>
        </p:txBody>
      </p:sp>
      <p:sp>
        <p:nvSpPr>
          <p:cNvPr id="71" name="TextBox 70">
            <a:hlinkClick r:id="rId42" action="ppaction://hlinksldjump"/>
          </p:cNvPr>
          <p:cNvSpPr txBox="1"/>
          <p:nvPr/>
        </p:nvSpPr>
        <p:spPr>
          <a:xfrm>
            <a:off x="6215074" y="5929330"/>
            <a:ext cx="785818" cy="707886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25</a:t>
            </a:r>
            <a:endParaRPr lang="ru-RU" sz="4000" dirty="0"/>
          </a:p>
        </p:txBody>
      </p:sp>
      <p:sp>
        <p:nvSpPr>
          <p:cNvPr id="72" name="TextBox 71">
            <a:hlinkClick r:id="rId43" action="ppaction://hlinksldjump"/>
          </p:cNvPr>
          <p:cNvSpPr txBox="1"/>
          <p:nvPr/>
        </p:nvSpPr>
        <p:spPr>
          <a:xfrm>
            <a:off x="7072330" y="428604"/>
            <a:ext cx="785818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30</a:t>
            </a:r>
            <a:endParaRPr lang="ru-RU" sz="4000" dirty="0"/>
          </a:p>
        </p:txBody>
      </p:sp>
      <p:sp>
        <p:nvSpPr>
          <p:cNvPr id="73" name="TextBox 72">
            <a:hlinkClick r:id="rId44" action="ppaction://hlinksldjump"/>
          </p:cNvPr>
          <p:cNvSpPr txBox="1"/>
          <p:nvPr/>
        </p:nvSpPr>
        <p:spPr>
          <a:xfrm>
            <a:off x="7072330" y="1214422"/>
            <a:ext cx="785818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30</a:t>
            </a:r>
            <a:endParaRPr lang="ru-RU" sz="4000" dirty="0"/>
          </a:p>
        </p:txBody>
      </p:sp>
      <p:sp>
        <p:nvSpPr>
          <p:cNvPr id="74" name="TextBox 73">
            <a:hlinkClick r:id="rId29" action="ppaction://hlinksldjump"/>
          </p:cNvPr>
          <p:cNvSpPr txBox="1"/>
          <p:nvPr/>
        </p:nvSpPr>
        <p:spPr>
          <a:xfrm>
            <a:off x="7072330" y="2000240"/>
            <a:ext cx="785818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30</a:t>
            </a:r>
            <a:endParaRPr lang="ru-RU" sz="4000" dirty="0"/>
          </a:p>
        </p:txBody>
      </p:sp>
      <p:sp>
        <p:nvSpPr>
          <p:cNvPr id="75" name="TextBox 74">
            <a:hlinkClick r:id="rId45" action="ppaction://hlinksldjump"/>
          </p:cNvPr>
          <p:cNvSpPr txBox="1"/>
          <p:nvPr/>
        </p:nvSpPr>
        <p:spPr>
          <a:xfrm>
            <a:off x="7072330" y="2786058"/>
            <a:ext cx="785818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30</a:t>
            </a:r>
            <a:endParaRPr lang="ru-RU" sz="4000" dirty="0"/>
          </a:p>
        </p:txBody>
      </p:sp>
      <p:sp>
        <p:nvSpPr>
          <p:cNvPr id="76" name="TextBox 75">
            <a:hlinkClick r:id="rId46" action="ppaction://hlinksldjump"/>
          </p:cNvPr>
          <p:cNvSpPr txBox="1"/>
          <p:nvPr/>
        </p:nvSpPr>
        <p:spPr>
          <a:xfrm>
            <a:off x="7072330" y="5929330"/>
            <a:ext cx="785818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30</a:t>
            </a:r>
            <a:endParaRPr lang="ru-RU" sz="4000" dirty="0"/>
          </a:p>
        </p:txBody>
      </p:sp>
      <p:sp>
        <p:nvSpPr>
          <p:cNvPr id="77" name="TextBox 76">
            <a:hlinkClick r:id="rId47" action="ppaction://hlinksldjump"/>
          </p:cNvPr>
          <p:cNvSpPr txBox="1"/>
          <p:nvPr/>
        </p:nvSpPr>
        <p:spPr>
          <a:xfrm>
            <a:off x="7072330" y="5143512"/>
            <a:ext cx="785818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30</a:t>
            </a:r>
            <a:endParaRPr lang="ru-RU" sz="4000" dirty="0"/>
          </a:p>
        </p:txBody>
      </p:sp>
      <p:sp>
        <p:nvSpPr>
          <p:cNvPr id="78" name="TextBox 77">
            <a:hlinkClick r:id="rId48" action="ppaction://hlinksldjump"/>
          </p:cNvPr>
          <p:cNvSpPr txBox="1"/>
          <p:nvPr/>
        </p:nvSpPr>
        <p:spPr>
          <a:xfrm>
            <a:off x="7072330" y="4357694"/>
            <a:ext cx="785818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30</a:t>
            </a:r>
            <a:endParaRPr lang="ru-RU" sz="4000" dirty="0"/>
          </a:p>
        </p:txBody>
      </p:sp>
      <p:sp>
        <p:nvSpPr>
          <p:cNvPr id="79" name="TextBox 78">
            <a:hlinkClick r:id="rId49" action="ppaction://hlinksldjump"/>
          </p:cNvPr>
          <p:cNvSpPr txBox="1"/>
          <p:nvPr/>
        </p:nvSpPr>
        <p:spPr>
          <a:xfrm>
            <a:off x="7072330" y="3571876"/>
            <a:ext cx="785818" cy="707886"/>
          </a:xfrm>
          <a:prstGeom prst="rect">
            <a:avLst/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30</a:t>
            </a:r>
            <a:endParaRPr lang="ru-RU" sz="4000" dirty="0"/>
          </a:p>
        </p:txBody>
      </p:sp>
      <p:sp>
        <p:nvSpPr>
          <p:cNvPr id="80" name="TextBox 79">
            <a:hlinkClick r:id="rId50" action="ppaction://hlinksldjump"/>
          </p:cNvPr>
          <p:cNvSpPr txBox="1"/>
          <p:nvPr/>
        </p:nvSpPr>
        <p:spPr>
          <a:xfrm>
            <a:off x="7929586" y="428604"/>
            <a:ext cx="785818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50</a:t>
            </a:r>
            <a:endParaRPr lang="ru-RU" sz="4000" dirty="0"/>
          </a:p>
        </p:txBody>
      </p:sp>
      <p:sp>
        <p:nvSpPr>
          <p:cNvPr id="82" name="TextBox 81">
            <a:hlinkClick r:id="rId51" action="ppaction://hlinksldjump"/>
          </p:cNvPr>
          <p:cNvSpPr txBox="1"/>
          <p:nvPr/>
        </p:nvSpPr>
        <p:spPr>
          <a:xfrm>
            <a:off x="7929586" y="4357694"/>
            <a:ext cx="785818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50</a:t>
            </a:r>
            <a:endParaRPr lang="ru-RU" sz="4000" dirty="0"/>
          </a:p>
        </p:txBody>
      </p:sp>
      <p:sp>
        <p:nvSpPr>
          <p:cNvPr id="83" name="TextBox 82">
            <a:hlinkClick r:id="rId52" action="ppaction://hlinksldjump"/>
          </p:cNvPr>
          <p:cNvSpPr txBox="1"/>
          <p:nvPr/>
        </p:nvSpPr>
        <p:spPr>
          <a:xfrm>
            <a:off x="7929586" y="5143512"/>
            <a:ext cx="785818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50</a:t>
            </a:r>
            <a:endParaRPr lang="ru-RU" sz="4000" dirty="0"/>
          </a:p>
        </p:txBody>
      </p:sp>
      <p:sp>
        <p:nvSpPr>
          <p:cNvPr id="84" name="TextBox 83">
            <a:hlinkClick r:id="rId53" action="ppaction://hlinksldjump"/>
          </p:cNvPr>
          <p:cNvSpPr txBox="1"/>
          <p:nvPr/>
        </p:nvSpPr>
        <p:spPr>
          <a:xfrm>
            <a:off x="7929586" y="5929330"/>
            <a:ext cx="785818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50</a:t>
            </a:r>
            <a:endParaRPr lang="ru-RU" sz="4000" dirty="0"/>
          </a:p>
        </p:txBody>
      </p:sp>
      <p:sp>
        <p:nvSpPr>
          <p:cNvPr id="85" name="TextBox 84">
            <a:hlinkClick r:id="rId54" action="ppaction://hlinksldjump"/>
          </p:cNvPr>
          <p:cNvSpPr txBox="1"/>
          <p:nvPr/>
        </p:nvSpPr>
        <p:spPr>
          <a:xfrm>
            <a:off x="7929586" y="1214422"/>
            <a:ext cx="785818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50</a:t>
            </a:r>
            <a:endParaRPr lang="ru-RU" sz="4000" dirty="0"/>
          </a:p>
        </p:txBody>
      </p:sp>
      <p:sp>
        <p:nvSpPr>
          <p:cNvPr id="86" name="TextBox 85">
            <a:hlinkClick r:id="rId55" action="ppaction://hlinksldjump"/>
          </p:cNvPr>
          <p:cNvSpPr txBox="1"/>
          <p:nvPr/>
        </p:nvSpPr>
        <p:spPr>
          <a:xfrm>
            <a:off x="7929586" y="2000240"/>
            <a:ext cx="785818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50</a:t>
            </a:r>
            <a:endParaRPr lang="ru-RU" sz="4000" dirty="0"/>
          </a:p>
        </p:txBody>
      </p:sp>
      <p:sp>
        <p:nvSpPr>
          <p:cNvPr id="87" name="TextBox 86">
            <a:hlinkClick r:id="rId56" action="ppaction://hlinksldjump"/>
          </p:cNvPr>
          <p:cNvSpPr txBox="1"/>
          <p:nvPr/>
        </p:nvSpPr>
        <p:spPr>
          <a:xfrm>
            <a:off x="7929586" y="2786058"/>
            <a:ext cx="785818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50</a:t>
            </a:r>
            <a:endParaRPr lang="ru-RU" sz="4000" dirty="0"/>
          </a:p>
        </p:txBody>
      </p:sp>
      <p:sp>
        <p:nvSpPr>
          <p:cNvPr id="88" name="TextBox 87">
            <a:hlinkClick r:id="rId57" action="ppaction://hlinksldjump"/>
          </p:cNvPr>
          <p:cNvSpPr txBox="1"/>
          <p:nvPr/>
        </p:nvSpPr>
        <p:spPr>
          <a:xfrm>
            <a:off x="7929586" y="3571876"/>
            <a:ext cx="785818" cy="707886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4000" dirty="0" smtClean="0"/>
              <a:t>50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48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928662" y="928670"/>
            <a:ext cx="45720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К агентам вторичной социализации не относятся:</a:t>
            </a:r>
            <a:endParaRPr lang="ru-RU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071538" y="2000240"/>
            <a:ext cx="20756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1) Радиожурналист</a:t>
            </a:r>
            <a:endParaRPr lang="ru-RU" dirty="0"/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1071538" y="2357430"/>
            <a:ext cx="22390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2) Двоюродный брат</a:t>
            </a:r>
            <a:endParaRPr lang="ru-RU" dirty="0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1071538" y="2714620"/>
            <a:ext cx="2402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3) Преподаватель вуза</a:t>
            </a:r>
            <a:endParaRPr lang="ru-RU" dirty="0"/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1071538" y="3071810"/>
            <a:ext cx="31138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4) Руководитель предприятия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48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57224" y="11429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«Вторая природа», или «неорганическое тело», человека - это</a:t>
            </a:r>
            <a:endParaRPr lang="ru-RU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285720" y="2285992"/>
            <a:ext cx="56435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1) Мир социально-искусственных предметов, созданных человеком</a:t>
            </a:r>
            <a:endParaRPr lang="ru-RU" dirty="0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285720" y="292893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2) Мир сверхъестественного, таинственного загадочного</a:t>
            </a:r>
            <a:endParaRPr lang="ru-RU" dirty="0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285720" y="3571876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3) Сфера истинного и настоящего в отличие от повседневной, скучной и однообразной жизни</a:t>
            </a:r>
            <a:endParaRPr lang="ru-RU" dirty="0"/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285720" y="442913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4) Результат преодоления или отрицания первой - естественно-биологической природы человека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6894"/>
            <a:ext cx="9144000" cy="68848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5786" y="11429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Обществом в широком смысле слова называют:</a:t>
            </a:r>
            <a:endParaRPr lang="ru-RU" dirty="0"/>
          </a:p>
        </p:txBody>
      </p:sp>
      <p:sp>
        <p:nvSpPr>
          <p:cNvPr id="7169" name="Rectangle 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2071678"/>
            <a:ext cx="39290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/>
                <a:cs typeface="Times New Roman" pitchFamily="18" charset="0"/>
              </a:rPr>
              <a:t>1) </a:t>
            </a:r>
            <a:r>
              <a:rPr lang="ru-RU" dirty="0" smtClean="0">
                <a:latin typeface="Calibri" pitchFamily="34" charset="0"/>
                <a:ea typeface="HiddenHorzOCR"/>
                <a:cs typeface="Times New Roman" pitchFamily="18" charset="0"/>
              </a:rPr>
              <a:t>О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/>
                <a:cs typeface="Times New Roman" pitchFamily="18" charset="0"/>
              </a:rPr>
              <a:t>бъединение людей по интересам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0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2571744"/>
            <a:ext cx="37862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Жителей той или иной страны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1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3143248"/>
            <a:ext cx="46434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сообщество людей, существующее на определенном историческом этапе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2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85786" y="3929066"/>
            <a:ext cx="5715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совокупность форм объединения людей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4894"/>
          </a:xfrm>
          <a:prstGeom prst="rect">
            <a:avLst/>
          </a:prstGeom>
        </p:spPr>
      </p:pic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785786" y="928670"/>
            <a:ext cx="20511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Цивилизация - это: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357158" y="1785926"/>
            <a:ext cx="585791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А. Определенный этап общественного развития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Б. Высокий уровень культуры и воспитанности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В. Совокупность определенных норм, отличающих одну общность людей от другой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г. Особое состояние общества с правами и свободами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3429000"/>
            <a:ext cx="13805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верно А Б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8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3786190"/>
            <a:ext cx="134684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верно Б Г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4143380"/>
            <a:ext cx="13564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верно А Г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50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85786" y="4500570"/>
            <a:ext cx="17107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верно А Б В Г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4894"/>
          </a:xfrm>
          <a:prstGeom prst="rect">
            <a:avLst/>
          </a:prstGeo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42910" y="781417"/>
            <a:ext cx="492922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Социальная сфера общества самым непосредственным образом зависит от уровня: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2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2910" y="1714488"/>
            <a:ext cx="371980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экономического развития страны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3" name="Rectangl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2910" y="2143116"/>
            <a:ext cx="356007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политического развития страны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4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2910" y="2571744"/>
            <a:ext cx="25350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духовности общества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Rectangl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2910" y="3000372"/>
            <a:ext cx="44019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развития межнациональных отношений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48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14348" y="121442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Единый, или обобщающий, критерий исторического прогресса состоит в…</a:t>
            </a:r>
            <a:endParaRPr lang="ru-RU" dirty="0"/>
          </a:p>
        </p:txBody>
      </p:sp>
      <p:sp>
        <p:nvSpPr>
          <p:cNvPr id="4097" name="Rectangle 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28596" y="2000240"/>
            <a:ext cx="53578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эволюции человека как гармонично развитой личности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28596" y="2714620"/>
            <a:ext cx="22611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улучшении нравов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Rectangl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28596" y="3143248"/>
            <a:ext cx="28817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развитии науки и разума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0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28596" y="3571876"/>
            <a:ext cx="4436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росте идеалов истины и справедливости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48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785794"/>
            <a:ext cx="50006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Характерной чертой западной цивилизации является</a:t>
            </a:r>
            <a:endParaRPr lang="ru-RU" dirty="0"/>
          </a:p>
        </p:txBody>
      </p:sp>
      <p:sp>
        <p:nvSpPr>
          <p:cNvPr id="3073" name="Rectangle 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1857364"/>
            <a:ext cx="364375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низкая социальная мобильность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2214554"/>
            <a:ext cx="371477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длительное сохранение традиционных правовых норм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5" name="Rectangl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85786" y="2786058"/>
            <a:ext cx="43788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активное внедрение новых технологий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6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3147625"/>
            <a:ext cx="407196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слабость и неразвитость демократических ценностей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4894"/>
          </a:xfrm>
          <a:prstGeom prst="rect">
            <a:avLst/>
          </a:prstGeom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85720" y="567103"/>
            <a:ext cx="600076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              Верны ли следующие суждения?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Унификация цивилизации недопустима, так как …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А. Этому мешают существующие социально-политические барьеры, государственные суверенитеты.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   Б.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Цивилизационное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разнообразие столь же необходимо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для стабильности и развития человеческого общества, сколь генетическое разнообразие - для природы 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0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85852" y="3286124"/>
            <a:ext cx="12041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/>
                <a:cs typeface="Times New Roman" pitchFamily="18" charset="0"/>
              </a:rPr>
              <a:t>1) верно 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285852" y="3643314"/>
            <a:ext cx="11945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верно Б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285852" y="4000504"/>
            <a:ext cx="14269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верно оба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4894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785786" y="1428736"/>
            <a:ext cx="353693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А. Тойнби сформулировал закон: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6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2910" y="2000240"/>
            <a:ext cx="44738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единства и борьбы противоположностей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2910" y="2500306"/>
            <a:ext cx="509889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смены общественно-экономических формаций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2910" y="2928934"/>
            <a:ext cx="22401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классовой борьбы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2910" y="3357562"/>
            <a:ext cx="19582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«вызов - ответ»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714348" y="1000108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Образы предметов и явлений, которые когда-то воздействовали на органы чувств человека, называются:</a:t>
            </a:r>
            <a:endParaRPr lang="ru-RU" dirty="0"/>
          </a:p>
        </p:txBody>
      </p:sp>
      <p:sp>
        <p:nvSpPr>
          <p:cNvPr id="64514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57224" y="2071678"/>
            <a:ext cx="218258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представлениями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85852" y="3286124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1285852" y="3000372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4517" name="Rectangl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57224" y="2428868"/>
            <a:ext cx="292892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ощущениями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519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57224" y="2786058"/>
            <a:ext cx="156273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гипотезами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4520" name="Rectangl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57224" y="3143248"/>
            <a:ext cx="150393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понятиями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4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857232"/>
            <a:ext cx="52864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i="1" dirty="0" smtClean="0">
                <a:solidFill>
                  <a:srgbClr val="FF0000"/>
                </a:solidFill>
                <a:latin typeface="Monotype Corsiva" pitchFamily="66" charset="0"/>
              </a:rPr>
              <a:t>Молодец</a:t>
            </a:r>
            <a:endParaRPr lang="ru-RU" sz="9600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  <p:pic>
        <p:nvPicPr>
          <p:cNvPr id="6" name="Рисунок 5" descr="caebb3b7e1fbd876924204ac3d82433c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142976" y="2571744"/>
            <a:ext cx="3286141" cy="24646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785786" y="11429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Отражение общих и существенных признаков называется:</a:t>
            </a:r>
            <a:endParaRPr lang="ru-RU" dirty="0"/>
          </a:p>
        </p:txBody>
      </p:sp>
      <p:sp>
        <p:nvSpPr>
          <p:cNvPr id="63490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2214554"/>
            <a:ext cx="14945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сознанием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491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2643182"/>
            <a:ext cx="15453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суждением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492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85786" y="3000372"/>
            <a:ext cx="13839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понятием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349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3357562"/>
            <a:ext cx="162679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330325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ощущением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000100" y="1142984"/>
            <a:ext cx="489691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Методом эмпирического познания не является: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14348" y="350043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2466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71538" y="1857364"/>
            <a:ext cx="169700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эксперимент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70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71538" y="2285992"/>
            <a:ext cx="166103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наблюдение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71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071538" y="2714620"/>
            <a:ext cx="13516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аналогия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2473" name="Rectangle 9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071538" y="3143248"/>
            <a:ext cx="13644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описание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500034" y="857232"/>
            <a:ext cx="41593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Обобщение является составной частью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929190" y="235743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61442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142976" y="1857364"/>
            <a:ext cx="365773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производственной деятельности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44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142976" y="2285992"/>
            <a:ext cx="27148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чувственного познания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45" name="Rectangl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142976" y="2714620"/>
            <a:ext cx="314175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рационального мышления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46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142976" y="3143248"/>
            <a:ext cx="26180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игровой деятельности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500166" y="1000108"/>
            <a:ext cx="35521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И религиозное, и научное знание:</a:t>
            </a:r>
            <a:endParaRPr lang="ru-RU" dirty="0"/>
          </a:p>
        </p:txBody>
      </p:sp>
      <p:sp>
        <p:nvSpPr>
          <p:cNvPr id="60419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57224" y="1928802"/>
            <a:ext cx="33252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имеет объективный характер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20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57224" y="2357430"/>
            <a:ext cx="385765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необходимо человеку для рациональной деятельности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21" name="Rectangl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57224" y="3000372"/>
            <a:ext cx="510684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может передаваться из поколения в поколение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0422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28662" y="3429000"/>
            <a:ext cx="33244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предполагает доказательства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1857356" y="100010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500034" y="928670"/>
            <a:ext cx="557213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Какое суждение верно отражает отличие теоретического знания от эмпирического?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278605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285720" y="1928802"/>
            <a:ext cx="5357818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А. Эмпирическое знание ограничивается миром явлений. Теоретическое же ищет за видимыми проявлениями скрытые, внутренние, сущностные связи и явления.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Б. Видим так, как думаем; и потому не эмпирия определяет теорию, а наоборот, теория - эмпирию.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10" name="Прямоугольник 9">
            <a:hlinkClick r:id="rId3" action="ppaction://hlinksldjump"/>
          </p:cNvPr>
          <p:cNvSpPr/>
          <p:nvPr/>
        </p:nvSpPr>
        <p:spPr>
          <a:xfrm>
            <a:off x="714348" y="3929066"/>
            <a:ext cx="20038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1) верно только А </a:t>
            </a:r>
            <a:endParaRPr lang="ru-RU" dirty="0"/>
          </a:p>
        </p:txBody>
      </p:sp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714348" y="4714884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 верно А и Б </a:t>
            </a:r>
            <a:endParaRPr lang="ru-RU" dirty="0"/>
          </a:p>
        </p:txBody>
      </p:sp>
      <p:sp>
        <p:nvSpPr>
          <p:cNvPr id="59398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14348" y="4286256"/>
            <a:ext cx="19041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верно только Б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Прямоугольник 13">
            <a:hlinkClick r:id="rId4" action="ppaction://hlinksldjump"/>
          </p:cNvPr>
          <p:cNvSpPr/>
          <p:nvPr/>
        </p:nvSpPr>
        <p:spPr>
          <a:xfrm>
            <a:off x="714348" y="5072074"/>
            <a:ext cx="2710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4) оба суждения неверны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500166" y="1285860"/>
            <a:ext cx="35927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Сознание идеально, а это значит: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357290" y="2500306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8370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71472" y="1714488"/>
            <a:ext cx="56435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сознание находится в ином измерении, нежели весь остальной мир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2714620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8372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71472" y="2428868"/>
            <a:ext cx="48703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сознание есть поток душевных переживаний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00100" y="3357562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8374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71472" y="3000372"/>
            <a:ext cx="542928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сознание представляет собой внутренний и глубинный слой нашей жизни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8376" name="Rectangle 8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71472" y="3786190"/>
            <a:ext cx="478631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в сознании нет ни грана вещества, оно лишено телесности и чувственной осязаемости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357290" y="1285860"/>
            <a:ext cx="26387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Маргиналами называют: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214942" y="3714752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6626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57224" y="1785926"/>
            <a:ext cx="394704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наиболее богатых членов общества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57224" y="2214554"/>
            <a:ext cx="39101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наиболее бедных членов общества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2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57224" y="2643182"/>
            <a:ext cx="33223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деклассированные элементы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6630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57224" y="3071810"/>
            <a:ext cx="317420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пограничные слои и группы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7" name="TextBox 6"/>
          <p:cNvSpPr txBox="1"/>
          <p:nvPr/>
        </p:nvSpPr>
        <p:spPr>
          <a:xfrm>
            <a:off x="5500694" y="128586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57158" y="928670"/>
            <a:ext cx="56673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Глубинная причина всех социальных конфликтов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это: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4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1643050"/>
            <a:ext cx="29023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несовпадение интересов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000232" y="3643314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25606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2000240"/>
            <a:ext cx="44050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различные воззрения социальных групп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8" name="Rectangle 8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2357430"/>
            <a:ext cx="30982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зависть людей друг к другу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609" name="Rectangle 9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85786" y="2714620"/>
            <a:ext cx="407193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несовпадение экономических, политических и духовных интересов и возможностей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928662" y="121442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Преодолению национальных противоречий способствует:</a:t>
            </a:r>
            <a:endParaRPr lang="ru-RU" dirty="0"/>
          </a:p>
        </p:txBody>
      </p:sp>
      <p:sp>
        <p:nvSpPr>
          <p:cNvPr id="24577" name="Rectangle 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4348" y="1928802"/>
            <a:ext cx="492922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 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обеспечение прав и свобод личности независимо от национальности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78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14348" y="2500306"/>
            <a:ext cx="46434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перераспределение полномочий от национальных образований в пользу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центра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79" name="Rectangl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2910" y="3143248"/>
            <a:ext cx="531805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переход к рыночным методам ведения хозяйства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4580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2910" y="3500438"/>
            <a:ext cx="481952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государственная поддержка малого бизнеса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000100" y="150017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 К показателям предписанного статуса личности относится:</a:t>
            </a:r>
            <a:endParaRPr lang="ru-RU" dirty="0"/>
          </a:p>
        </p:txBody>
      </p:sp>
      <p:sp>
        <p:nvSpPr>
          <p:cNvPr id="23553" name="Rectangle 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142976" y="2285992"/>
            <a:ext cx="12184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карьера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4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142976" y="2643182"/>
            <a:ext cx="11753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возраст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5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142976" y="3000372"/>
            <a:ext cx="183877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квалификация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556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142976" y="3357562"/>
            <a:ext cx="170751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образование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428596" y="857232"/>
            <a:ext cx="5286412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i="1" dirty="0" smtClean="0">
                <a:solidFill>
                  <a:srgbClr val="FF0000"/>
                </a:solidFill>
                <a:latin typeface="Monotype Corsiva" pitchFamily="66" charset="0"/>
              </a:rPr>
              <a:t>Молодец</a:t>
            </a:r>
          </a:p>
          <a:p>
            <a:r>
              <a:rPr lang="ru-RU" sz="4000" i="1" dirty="0" smtClean="0">
                <a:solidFill>
                  <a:srgbClr val="FF0000"/>
                </a:solidFill>
                <a:latin typeface="Monotype Corsiva" pitchFamily="66" charset="0"/>
              </a:rPr>
              <a:t>Подари баллы сопернику</a:t>
            </a:r>
            <a:endParaRPr lang="ru-RU" sz="4000" i="1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857224" y="2714620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верно только А </a:t>
            </a:r>
            <a:endParaRPr lang="ru-RU" dirty="0"/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642910" y="1214422"/>
            <a:ext cx="51885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Межнациональное сотрудничество способствует: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428596" y="1785926"/>
            <a:ext cx="499515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А. Развитию национальной культуры.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Б. Преодолению национальной ограниченности.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TextBox 7">
            <a:hlinkClick r:id="rId3" action="ppaction://hlinksldjump"/>
          </p:cNvPr>
          <p:cNvSpPr txBox="1"/>
          <p:nvPr/>
        </p:nvSpPr>
        <p:spPr>
          <a:xfrm>
            <a:off x="857224" y="3286124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 верно только Б</a:t>
            </a:r>
            <a:endParaRPr lang="ru-RU" dirty="0"/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857224" y="378619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 оба суждения верны</a:t>
            </a:r>
            <a:endParaRPr lang="ru-RU" dirty="0"/>
          </a:p>
        </p:txBody>
      </p:sp>
      <p:sp>
        <p:nvSpPr>
          <p:cNvPr id="10" name="TextBox 9">
            <a:hlinkClick r:id="rId3" action="ppaction://hlinksldjump"/>
          </p:cNvPr>
          <p:cNvSpPr txBox="1"/>
          <p:nvPr/>
        </p:nvSpPr>
        <p:spPr>
          <a:xfrm>
            <a:off x="857224" y="4286256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4) оба суждения неверны</a:t>
            </a:r>
            <a:endParaRPr lang="ru-RU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14282" y="848478"/>
            <a:ext cx="5786478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Верны ли следующие суждения о ситуации в России?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  <a:ea typeface="HiddenHorzOCR" charset="-128"/>
                <a:cs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А. В последнее десятилетие в России возросла социальная дифференциация населения.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Б. Острой социальной проблемой в России стало падение статуса многих массовых интеллектуальных профессий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785786" y="321468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верно только А</a:t>
            </a:r>
            <a:endParaRPr lang="ru-RU" dirty="0"/>
          </a:p>
        </p:txBody>
      </p:sp>
      <p:sp>
        <p:nvSpPr>
          <p:cNvPr id="2150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3571876"/>
            <a:ext cx="190417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27338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верно только Б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" name="TextBox 9">
            <a:hlinkClick r:id="rId4" action="ppaction://hlinksldjump"/>
          </p:cNvPr>
          <p:cNvSpPr txBox="1"/>
          <p:nvPr/>
        </p:nvSpPr>
        <p:spPr>
          <a:xfrm>
            <a:off x="785786" y="3929066"/>
            <a:ext cx="3143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 верны оба суждения</a:t>
            </a:r>
            <a:endParaRPr lang="ru-RU" dirty="0"/>
          </a:p>
        </p:txBody>
      </p:sp>
      <p:sp>
        <p:nvSpPr>
          <p:cNvPr id="2150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4286256"/>
            <a:ext cx="38576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27338" algn="l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оба суждения неверны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85720" y="558280"/>
            <a:ext cx="5715008" cy="1369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Верны ли следующие суждения?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HiddenHorzOCR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  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А. Нравственные нормы возникли позже правовых.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  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Б. Эстетические нормы находят отражение в законах, международных договорах, моральных нормах.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714348" y="2143116"/>
            <a:ext cx="19666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1) верно только А </a:t>
            </a:r>
            <a:endParaRPr lang="ru-RU" dirty="0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714348" y="2571744"/>
            <a:ext cx="19041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2) верно только Б</a:t>
            </a:r>
            <a:endParaRPr lang="ru-RU" dirty="0"/>
          </a:p>
        </p:txBody>
      </p:sp>
      <p:sp>
        <p:nvSpPr>
          <p:cNvPr id="10" name="Прямоугольник 9">
            <a:hlinkClick r:id="rId3" action="ppaction://hlinksldjump"/>
          </p:cNvPr>
          <p:cNvSpPr/>
          <p:nvPr/>
        </p:nvSpPr>
        <p:spPr>
          <a:xfrm>
            <a:off x="714348" y="3000372"/>
            <a:ext cx="2471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3) оба суждения верны</a:t>
            </a:r>
            <a:endParaRPr lang="ru-RU" dirty="0"/>
          </a:p>
        </p:txBody>
      </p:sp>
      <p:sp>
        <p:nvSpPr>
          <p:cNvPr id="11" name="Прямоугольник 10">
            <a:hlinkClick r:id="rId4" action="ppaction://hlinksldjump"/>
          </p:cNvPr>
          <p:cNvSpPr/>
          <p:nvPr/>
        </p:nvSpPr>
        <p:spPr>
          <a:xfrm>
            <a:off x="714348" y="3357562"/>
            <a:ext cx="27731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4) оба суждения неверны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857224" y="642918"/>
            <a:ext cx="50720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Суммарная стоимость всех конечных товаров и услуг, произведенных на территории страны за год, отражает следующий экономический показатель: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00034" y="221455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9458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4348" y="2000240"/>
            <a:ext cx="25308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национальный доход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0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14348" y="2357430"/>
            <a:ext cx="360194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валовой национальный продукт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4348" y="264318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производительность труда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9462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4348" y="307181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валовой оборот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428596" y="11429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Бюджетная политика государства регулирует: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5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7158" y="1643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кредитование предприятий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6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7158" y="20002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внешнюю торговлю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7158" y="235743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объемы денежной массы в обращении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8438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57158" y="2714620"/>
            <a:ext cx="29844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 </a:t>
            </a: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государственные расходы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142976" y="121442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Условиями специализации страны на выпуске той или иной продукции являются:</a:t>
            </a:r>
            <a:endParaRPr lang="ru-RU" dirty="0"/>
          </a:p>
        </p:txBody>
      </p:sp>
      <p:sp>
        <p:nvSpPr>
          <p:cNvPr id="17409" name="Rectangle 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207167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низкие транспортные расходы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0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2405741"/>
            <a:ext cx="43611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наличие преимущества в производстве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HiddenHorzOCR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конкретного товара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1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292893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наличие спроса на данный товар в других странах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412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57224" y="3357562"/>
            <a:ext cx="29241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все вышеперечисленное 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785786" y="928670"/>
            <a:ext cx="492922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Производители хотят продавать продукцию по высоким ценам, а потребители покупать ее по низким ценам. В рыночной экономике этот конфликт решается с помощью:</a:t>
            </a:r>
            <a:endParaRPr lang="ru-RU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857224" y="207167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правительства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6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57224" y="25717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объединения предпринимателей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57224" y="30003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финансовых органов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388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857224" y="3500438"/>
            <a:ext cx="17747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конкуренции 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071538" y="128586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Освобождение цен от государственного регулирования называется: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785786" y="2714620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5362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71472" y="207167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ваучеризацией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4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71472" y="250030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дефолтом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5" name="Rectangl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71472" y="2928934"/>
            <a:ext cx="207941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либерализацией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6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71472" y="335756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инфляцией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428596" y="714356"/>
            <a:ext cx="5429256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  <a:ea typeface="HiddenHorzOCR" charset="-128"/>
                <a:cs typeface="Times New Roman" pitchFamily="18" charset="0"/>
              </a:rPr>
              <a:t> 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Верны ли следующие суждения о целях макроэкономического развития в условиях рынка?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 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А. Целью макроэкономического развития является поддержание полной занятости трудоспособного населения.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 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Б. Целью макроэкономического развития является изменение формы собственности отдельного предприятия.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39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7158" y="314324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верно только 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0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7158" y="364331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верно только Б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285720" y="400050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оба суждения верны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343" name="Rectangle 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57158" y="4500570"/>
            <a:ext cx="27104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оба суждения неверны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857224" y="78579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Какой из приведенных примеров не относится к предпринимательской деятельности:</a:t>
            </a:r>
            <a:endParaRPr lang="ru-RU" dirty="0"/>
          </a:p>
        </p:txBody>
      </p:sp>
      <p:sp>
        <p:nvSpPr>
          <p:cNvPr id="13314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71472" y="1857364"/>
            <a:ext cx="41577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закупка картофеля на рынке на зиму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5" name="Rectangl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71472" y="228599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продажа автомобилей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6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71472" y="278605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доставка цветов на дом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3317" name="Rectangl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71472" y="32861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гарантийный ремонт бытовой техники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9.jpg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84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28596" y="2000240"/>
            <a:ext cx="621507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 smtClean="0">
                <a:solidFill>
                  <a:srgbClr val="FF0000"/>
                </a:solidFill>
                <a:latin typeface="Monotype Corsiva" pitchFamily="66" charset="0"/>
              </a:rPr>
              <a:t>Мало учишься</a:t>
            </a:r>
            <a:endParaRPr lang="ru-RU" sz="7200" dirty="0">
              <a:solidFill>
                <a:srgbClr val="FF000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00034" y="12858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Что из указанного связано с понятием «власть»?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1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28596" y="200024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самопознание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2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28596" y="2428868"/>
            <a:ext cx="139422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авторитет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28596" y="28574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социализация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294" name="Rectangle 6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28596" y="32861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урбанизация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1071538" y="1214422"/>
            <a:ext cx="38143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Политикой древние греки называли:</a:t>
            </a:r>
            <a:endParaRPr lang="ru-RU" dirty="0"/>
          </a:p>
        </p:txBody>
      </p:sp>
      <p:sp>
        <p:nvSpPr>
          <p:cNvPr id="11265" name="Rectangle 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4348" y="1857364"/>
            <a:ext cx="44344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) искусство ведения домашнего хозяйства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6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4348" y="221455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ораторское искусство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7" name="Rectangl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14348" y="2643182"/>
            <a:ext cx="401135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искусство управления государством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1268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4348" y="30003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политический талант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241" name="Rectangle 1"/>
          <p:cNvSpPr>
            <a:spLocks noChangeArrowheads="1"/>
          </p:cNvSpPr>
          <p:nvPr/>
        </p:nvSpPr>
        <p:spPr bwMode="auto">
          <a:xfrm>
            <a:off x="428596" y="107154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Власть опирается на: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2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2910" y="192880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авторитет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3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2910" y="242886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силу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4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2910" y="292893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право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45" name="Rectangl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2910" y="3500438"/>
            <a:ext cx="315823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 </a:t>
            </a: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на все вышеперечисленное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500034" y="1214422"/>
            <a:ext cx="6000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Что из ниже перечисленного является структурным компонентом политической системы?</a:t>
            </a:r>
            <a:endParaRPr lang="ru-RU" dirty="0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642910" y="3357562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4) политический режим</a:t>
            </a:r>
            <a:endParaRPr lang="ru-RU" dirty="0"/>
          </a:p>
        </p:txBody>
      </p:sp>
      <p:sp>
        <p:nvSpPr>
          <p:cNvPr id="9217" name="Rectangle 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2910" y="207167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политическая коммуникация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8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2910" y="2500306"/>
            <a:ext cx="133434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политика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2910" y="28574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политическое управление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1000100" y="307181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верно только А</a:t>
            </a:r>
            <a:endParaRPr lang="ru-RU" dirty="0"/>
          </a:p>
        </p:txBody>
      </p:sp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85720" y="571480"/>
            <a:ext cx="571500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Верны ли следующие суждения о либеральной политической идеологии?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 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А. Либеральная политическая идеология в качестве основной ценности выделяет равенство людей перед законом и судом.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  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Б. Либеральная политическая идеология в качестве основной ценности выделяет обязательную поддержку богатыми неимущих социальных слоев.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1000100" y="3857628"/>
            <a:ext cx="2857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 оба суждения верны</a:t>
            </a:r>
            <a:endParaRPr lang="ru-RU" dirty="0"/>
          </a:p>
        </p:txBody>
      </p:sp>
      <p:sp>
        <p:nvSpPr>
          <p:cNvPr id="8195" name="Rectangl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000100" y="3429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073400" algn="ctr"/>
              </a:tabLst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верно только Б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1000100" y="4286256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4) оба суждения неверны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357158" y="714356"/>
            <a:ext cx="6429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Подписывает и обнародует федеральные законы РФ:</a:t>
            </a:r>
            <a:endParaRPr lang="ru-RU" dirty="0"/>
          </a:p>
        </p:txBody>
      </p:sp>
      <p:sp>
        <p:nvSpPr>
          <p:cNvPr id="7169" name="Rectangle 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28662" y="1357298"/>
            <a:ext cx="18160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 </a:t>
            </a: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Президент РФ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0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28662" y="171448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Председатель Правительства РФ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1" name="Rectangl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28662" y="214311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Председатель Совета Федерации РФ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172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28662" y="25717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Председатель Государственной думы РФ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500034" y="4643446"/>
            <a:ext cx="478634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4) Во Франции при выборах депутатов парламента в первом туре голосования применяется система абсолютного большинства, во втором - большинство относительное</a:t>
            </a:r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28596" y="785794"/>
            <a:ext cx="487133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Что из приведенного ниже является примером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HiddenHorzOCR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смешанной избирательной системы?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6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0034" y="1785926"/>
            <a:ext cx="507209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Половина состава Государственной думы РФ избирается по мажоритарной системе, другая половина - по пропорциональной.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034" y="2714620"/>
            <a:ext cx="514350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Конгрессмены США избираются по </a:t>
            </a:r>
            <a:r>
              <a:rPr kumimoji="0" lang="ru-RU" sz="1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многомандатным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избирательным округам, насчитывающим равное количество жителей.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8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034" y="3786190"/>
            <a:ext cx="56435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В Австралии победившим на выборах считается кандидат, набравший 50% + 1 голос.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28586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Накопление культурных ценностей по вертикали означает: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2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7158" y="192880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появление новых произведений искусства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3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7158" y="235743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углубление знаний о культуре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4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357159" y="2861873"/>
            <a:ext cx="471490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передачу культурных ценностей от поколения к поколению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357158" y="350043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реставрацию памятников культуры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285720" y="928670"/>
            <a:ext cx="6072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Произведения, создаваемые анонимными творцами, часто не имеющими профессиональной подготовки, относятся к культуре:</a:t>
            </a:r>
          </a:p>
          <a:p>
            <a:endParaRPr lang="ru-RU" dirty="0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785786" y="2214554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массовой </a:t>
            </a:r>
            <a:endParaRPr lang="ru-RU" dirty="0"/>
          </a:p>
        </p:txBody>
      </p:sp>
      <p:sp>
        <p:nvSpPr>
          <p:cNvPr id="7" name="TextBox 6">
            <a:hlinkClick r:id="rId3" action="ppaction://hlinksldjump"/>
          </p:cNvPr>
          <p:cNvSpPr txBox="1"/>
          <p:nvPr/>
        </p:nvSpPr>
        <p:spPr>
          <a:xfrm>
            <a:off x="785786" y="3000372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 экранной</a:t>
            </a:r>
            <a:endParaRPr lang="ru-RU" dirty="0"/>
          </a:p>
        </p:txBody>
      </p:sp>
      <p:sp>
        <p:nvSpPr>
          <p:cNvPr id="4097" name="Rectangle 1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85786" y="2571744"/>
            <a:ext cx="139493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народной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34290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художественной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714348" y="785794"/>
            <a:ext cx="50006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Проблему повышения социально-нравственной ответственности ученого в наши дни определяет:</a:t>
            </a:r>
            <a:endParaRPr lang="ru-RU" dirty="0"/>
          </a:p>
        </p:txBody>
      </p:sp>
      <p:sp>
        <p:nvSpPr>
          <p:cNvPr id="3073" name="Rectangle 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71472" y="192880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борьба за авторские права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71472" y="242886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появление новых научных открытий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5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71472" y="285749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стремление к научной истине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6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71472" y="3429000"/>
            <a:ext cx="529305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 </a:t>
            </a: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неоднозначность последствий научных открытий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6894"/>
            <a:ext cx="9144000" cy="6884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71472" y="1214422"/>
            <a:ext cx="52149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10</a:t>
            </a:r>
            <a:r>
              <a:rPr lang="ru-RU" dirty="0" smtClean="0"/>
              <a:t>Характерное для человека проявление активности, выражающееся в преобразовании внешнего мира:</a:t>
            </a:r>
            <a:endParaRPr lang="ru-RU" dirty="0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1285852" y="2357430"/>
            <a:ext cx="26432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</a:t>
            </a:r>
            <a:r>
              <a:rPr lang="en-US" dirty="0" smtClean="0"/>
              <a:t> </a:t>
            </a:r>
            <a:r>
              <a:rPr lang="ru-RU" dirty="0" smtClean="0"/>
              <a:t>Деятельность </a:t>
            </a:r>
            <a:endParaRPr lang="ru-RU" dirty="0"/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1285852" y="2786058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 Диалектика</a:t>
            </a:r>
            <a:endParaRPr lang="ru-RU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1285852" y="3286124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 Деяние</a:t>
            </a:r>
            <a:endParaRPr lang="ru-RU" dirty="0"/>
          </a:p>
        </p:txBody>
      </p:sp>
      <p:sp>
        <p:nvSpPr>
          <p:cNvPr id="9" name="TextBox 8">
            <a:hlinkClick r:id="rId4" action="ppaction://hlinksldjump"/>
          </p:cNvPr>
          <p:cNvSpPr txBox="1"/>
          <p:nvPr/>
        </p:nvSpPr>
        <p:spPr>
          <a:xfrm>
            <a:off x="1285852" y="3786190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4) Отношение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428596" y="3214686"/>
            <a:ext cx="4357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 интеграция учебных дисциплин</a:t>
            </a:r>
            <a:endParaRPr lang="ru-RU" dirty="0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357158" y="107154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Экстенсивный путь развития образования означает: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1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28596" y="1785926"/>
            <a:ext cx="535781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увеличение разнообразных типов образовательных учреждений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2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428596" y="2500306"/>
            <a:ext cx="52149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увеличение количества преподаваемых дисциплин в школе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428596" y="364331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повышение качества преподавания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26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142976" y="25717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верно только 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142976" y="30003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верно только Б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142976" y="3500438"/>
            <a:ext cx="24716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оба суждения верны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142976" y="392906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оба суждения неверны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285720" y="500042"/>
            <a:ext cx="635795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Верны ли следующие суждения о средствах массовой информации (СМИ)?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А. Содержание информации, поставляемой СМИ, учитывает запросы аудитории.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Б. Запросы массовой аудитории во многом формируются под воздействием СМИ.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26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142976" y="25717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верно только 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142976" y="30003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верно только Б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142976" y="3500438"/>
            <a:ext cx="24716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оба суждения верны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142976" y="392906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оба суждения неверны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7825" name="Rectangle 1"/>
          <p:cNvSpPr>
            <a:spLocks noChangeArrowheads="1"/>
          </p:cNvSpPr>
          <p:nvPr/>
        </p:nvSpPr>
        <p:spPr bwMode="auto">
          <a:xfrm>
            <a:off x="642910" y="642918"/>
            <a:ext cx="6143636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latin typeface="Calibri" pitchFamily="34" charset="0"/>
                <a:ea typeface="HiddenHorzOCR" charset="-128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 Верны ли следующие суждения о СМИ?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А. СМИ способствуют поддержанию преемственности развития общества.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Б. Содержание информации, распространяемой СМИ, отражает запросы определенной аудитории.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1026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142976" y="25717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верно только 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142976" y="300037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верно только Б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8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1142976" y="3500438"/>
            <a:ext cx="247163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оба суждения верны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1142976" y="392906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оба суждения неверны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8849" name="Rectangle 1"/>
          <p:cNvSpPr>
            <a:spLocks noChangeArrowheads="1"/>
          </p:cNvSpPr>
          <p:nvPr/>
        </p:nvSpPr>
        <p:spPr bwMode="auto">
          <a:xfrm>
            <a:off x="642910" y="571480"/>
            <a:ext cx="528638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Верны ли следующие суждения о самообразовании?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А. Самообразование необходимо для заочной формы обучения.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Б. Самообразованием необходимо заниматься для повышения индивидуального уровня культуры.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500034" y="3071810"/>
            <a:ext cx="49292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4</a:t>
            </a:r>
            <a:r>
              <a:rPr lang="ru-RU" dirty="0" smtClean="0"/>
              <a:t>) право выражать мнение по всем вопросам семейной жизни</a:t>
            </a:r>
            <a:endParaRPr lang="ru-RU" dirty="0"/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28596" y="11429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Какое из перечисленных прав относится к правам ребенка: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19" name="Rectangl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0034" y="1785926"/>
            <a:ext cx="30060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право на заботу и воспитание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0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034" y="214311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право выбора способа воспитания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221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034" y="25717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право на свободное распоряжение собственностью родителей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1000100" y="1571612"/>
            <a:ext cx="386695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Согласно Конституции РФ в нашей стране: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4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71472" y="207167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1) высшее профессиональное образование обязательно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5" name="Rectangl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00034" y="2571744"/>
            <a:ext cx="321883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2) принудительный труд запрещен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6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034" y="292893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3) предпринимательская деятельность обязательна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197" name="Rectangle 5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500034" y="3357562"/>
            <a:ext cx="467474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4) владение, пользование и распоряжение землей 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HiddenHorzOCR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на началах частной собственности запрещены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642910" y="1000108"/>
            <a:ext cx="56436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Верны ли следующие суждения о Конституции РФ в иерархии правовых норм?</a:t>
            </a:r>
            <a:endParaRPr lang="ru-RU" dirty="0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714348" y="3500438"/>
            <a:ext cx="3286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верно только А</a:t>
            </a:r>
            <a:endParaRPr lang="ru-RU" dirty="0"/>
          </a:p>
        </p:txBody>
      </p:sp>
      <p:sp>
        <p:nvSpPr>
          <p:cNvPr id="7169" name="Rectangle 1"/>
          <p:cNvSpPr>
            <a:spLocks noChangeArrowheads="1"/>
          </p:cNvSpPr>
          <p:nvPr/>
        </p:nvSpPr>
        <p:spPr bwMode="auto">
          <a:xfrm>
            <a:off x="428596" y="1772726"/>
            <a:ext cx="5643570" cy="1492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А. Ни одна норма права ни в одной сфере правового регулирования не может противоречить нормам Конституции.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HiddenHorzOCR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Б. Особенность Конституции как нормативного акта высшей юридической силы состоит в невозможности изменить ни одну из содержащихся в ней норм.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714348" y="392906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2) верно только Б</a:t>
            </a:r>
            <a:endParaRPr lang="ru-RU" dirty="0"/>
          </a:p>
        </p:txBody>
      </p:sp>
      <p:sp>
        <p:nvSpPr>
          <p:cNvPr id="8" name="TextBox 7">
            <a:hlinkClick r:id="rId4" action="ppaction://hlinksldjump"/>
          </p:cNvPr>
          <p:cNvSpPr txBox="1"/>
          <p:nvPr/>
        </p:nvSpPr>
        <p:spPr>
          <a:xfrm>
            <a:off x="714348" y="4286256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 оба суждения верны</a:t>
            </a:r>
            <a:endParaRPr lang="ru-RU" dirty="0"/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714348" y="4643446"/>
            <a:ext cx="27104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4) оба суждения неверны</a:t>
            </a:r>
            <a:endParaRPr lang="ru-RU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785786" y="2857496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верно только А </a:t>
            </a:r>
            <a:endParaRPr lang="ru-RU" dirty="0"/>
          </a:p>
        </p:txBody>
      </p:sp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28596" y="1071546"/>
            <a:ext cx="914400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Верны ли следующие суждения? 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HiddenHorzOCR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Нормативно-правовой акт появляется в результате:</a:t>
            </a:r>
            <a:endParaRPr kumimoji="0" 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HiddenHorzOCR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А. Деятельности государственных органов.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Б. Всенародного референдума.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TextBox 6">
            <a:hlinkClick r:id="rId4" action="ppaction://hlinksldjump"/>
          </p:cNvPr>
          <p:cNvSpPr txBox="1"/>
          <p:nvPr/>
        </p:nvSpPr>
        <p:spPr>
          <a:xfrm>
            <a:off x="785786" y="3786190"/>
            <a:ext cx="41434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3) верны оба суждения	</a:t>
            </a:r>
            <a:endParaRPr lang="ru-RU" dirty="0"/>
          </a:p>
        </p:txBody>
      </p:sp>
      <p:sp>
        <p:nvSpPr>
          <p:cNvPr id="6147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85786" y="32861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верно только Б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148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4348" y="421481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149600" algn="ctr"/>
              </a:tabLs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оба суждения неверны.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5720" y="107154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Права и обязанности личности, закрепленные в законах, называются: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57950" y="5000636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122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642910" y="1714488"/>
            <a:ext cx="2108462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правовым статусом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4" name="Rectangle 4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2910" y="207167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социальным статусом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5" name="Rectangle 5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2910" y="250030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личным статусом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126" name="Rectangle 6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642910" y="292893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гражданским статусом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>
            <a:hlinkClick r:id="rId3" action="ppaction://hlinksldjump"/>
          </p:cNvPr>
          <p:cNvSpPr txBox="1"/>
          <p:nvPr/>
        </p:nvSpPr>
        <p:spPr>
          <a:xfrm>
            <a:off x="857224" y="3357562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верно только А</a:t>
            </a:r>
            <a:endParaRPr lang="ru-RU" dirty="0"/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142844" y="571480"/>
            <a:ext cx="6143636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Верны ли следующие суждения о делении права на частное и публичное?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HiddenHorzOCR" charset="-128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А. Деление права на частное и публичное означает юридическое признание того, что государство имеет право вмешиваться во все сферы общественной жизни.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HiddenHorzOCR" charset="-128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Б. Данное деление означает юридическое признание сфер общественной жизни, вмешательство в которые государства и его органов ограничено законом.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8" name="Rectangle 2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928662" y="3786190"/>
            <a:ext cx="171136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846388" algn="l"/>
              </a:tabLst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верно только Б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099" name="Rectangle 3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57224" y="414338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оба суждения верны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100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857224" y="457200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оба суждения неверны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-26894"/>
            <a:ext cx="9144000" cy="688489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7224" y="785794"/>
            <a:ext cx="45005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Человека как личность </a:t>
            </a:r>
            <a:r>
              <a:rPr lang="ru-RU" sz="2000" dirty="0" err="1" smtClean="0"/>
              <a:t>характерезует</a:t>
            </a:r>
            <a:r>
              <a:rPr lang="ru-RU" sz="2000" dirty="0" smtClean="0"/>
              <a:t>:</a:t>
            </a:r>
            <a:endParaRPr lang="ru-RU" sz="2000" dirty="0"/>
          </a:p>
        </p:txBody>
      </p:sp>
      <p:sp>
        <p:nvSpPr>
          <p:cNvPr id="6" name="TextBox 5">
            <a:hlinkClick r:id="rId3" action="ppaction://hlinksldjump"/>
          </p:cNvPr>
          <p:cNvSpPr txBox="1"/>
          <p:nvPr/>
        </p:nvSpPr>
        <p:spPr>
          <a:xfrm>
            <a:off x="928662" y="2143116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1) Особенности строения тела</a:t>
            </a:r>
            <a:endParaRPr lang="ru-RU" dirty="0"/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928662" y="2571744"/>
            <a:ext cx="30054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2) Общественная активность</a:t>
            </a:r>
            <a:endParaRPr lang="ru-RU" dirty="0"/>
          </a:p>
        </p:txBody>
      </p:sp>
      <p:sp>
        <p:nvSpPr>
          <p:cNvPr id="8" name="Прямоугольник 7">
            <a:hlinkClick r:id="rId3" action="ppaction://hlinksldjump"/>
          </p:cNvPr>
          <p:cNvSpPr/>
          <p:nvPr/>
        </p:nvSpPr>
        <p:spPr>
          <a:xfrm>
            <a:off x="928662" y="3000372"/>
            <a:ext cx="3190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3) Особенности темперамента</a:t>
            </a:r>
            <a:endParaRPr lang="ru-RU" dirty="0"/>
          </a:p>
        </p:txBody>
      </p:sp>
      <p:sp>
        <p:nvSpPr>
          <p:cNvPr id="13313" name="Rectangle 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928662" y="3357562"/>
            <a:ext cx="28575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 Состояние здоровья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9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571472" y="1714488"/>
            <a:ext cx="5581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 видам дисциплинарных взысканий относится:</a:t>
            </a:r>
            <a:endParaRPr lang="ru-RU" dirty="0"/>
          </a:p>
        </p:txBody>
      </p:sp>
      <p:sp>
        <p:nvSpPr>
          <p:cNvPr id="3073" name="Rectangle 1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4348" y="2500306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1)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лишение свободы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4" name="Rectangle 2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4348" y="292893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2)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лишение необоснованно присвоенного имущества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5" name="Rectangle 3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714348" y="3357562"/>
            <a:ext cx="224567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3) </a:t>
            </a:r>
            <a:r>
              <a:rPr kumimoji="0" lang="ru-RU" sz="16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увольнение с работы</a:t>
            </a:r>
            <a:endParaRPr kumimoji="0" lang="ru-RU" sz="1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076" name="Rectangle 4">
            <a:hlinkClick r:id="rId3" action="ppaction://hlinksldjump"/>
          </p:cNvPr>
          <p:cNvSpPr>
            <a:spLocks noChangeArrowheads="1"/>
          </p:cNvSpPr>
          <p:nvPr/>
        </p:nvSpPr>
        <p:spPr bwMode="auto">
          <a:xfrm>
            <a:off x="714348" y="3714752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4)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HiddenHorzOCR" charset="-128"/>
                <a:cs typeface="Times New Roman" pitchFamily="18" charset="0"/>
              </a:rPr>
              <a:t>лишение почетного звания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48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1472" y="1000108"/>
            <a:ext cx="53578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Способность человека оперировать образами окружающего мира, которая ориентирует его поведение, называется:</a:t>
            </a:r>
            <a:endParaRPr lang="ru-RU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500166" y="2357430"/>
            <a:ext cx="15202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1) Сознанием</a:t>
            </a:r>
            <a:endParaRPr lang="ru-RU" dirty="0"/>
          </a:p>
        </p:txBody>
      </p:sp>
      <p:sp>
        <p:nvSpPr>
          <p:cNvPr id="7" name="Прямоугольник 6">
            <a:hlinkClick r:id="rId4" action="ppaction://hlinksldjump"/>
          </p:cNvPr>
          <p:cNvSpPr/>
          <p:nvPr/>
        </p:nvSpPr>
        <p:spPr>
          <a:xfrm>
            <a:off x="1500166" y="2714620"/>
            <a:ext cx="15410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2) Познанием</a:t>
            </a:r>
            <a:endParaRPr lang="ru-RU" dirty="0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1500166" y="3071810"/>
            <a:ext cx="1594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3) </a:t>
            </a:r>
            <a:r>
              <a:rPr lang="ru-RU" dirty="0" err="1" smtClean="0"/>
              <a:t>Тражением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>
            <a:hlinkClick r:id="rId4" action="ppaction://hlinksldjump"/>
          </p:cNvPr>
          <p:cNvSpPr/>
          <p:nvPr/>
        </p:nvSpPr>
        <p:spPr>
          <a:xfrm>
            <a:off x="1500166" y="3357562"/>
            <a:ext cx="1657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4) Ощущением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48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5786" y="1214422"/>
            <a:ext cx="578647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Человек как участник общественных отношений и сознательной деятельности. Какому термину соответствует это определение?</a:t>
            </a:r>
            <a:endParaRPr lang="ru-RU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1285852" y="2428868"/>
            <a:ext cx="13660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1) Индивид </a:t>
            </a:r>
            <a:endParaRPr lang="ru-RU" dirty="0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1285852" y="2857496"/>
            <a:ext cx="22938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2) Индивидуальность</a:t>
            </a:r>
            <a:endParaRPr lang="ru-RU" dirty="0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1285852" y="3286124"/>
            <a:ext cx="1394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3) Личность </a:t>
            </a:r>
            <a:endParaRPr lang="ru-RU" dirty="0"/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1285852" y="3714752"/>
            <a:ext cx="11368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4) Объект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848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428596" y="1000108"/>
            <a:ext cx="61436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Верны ли следующие суждения:</a:t>
            </a:r>
          </a:p>
          <a:p>
            <a:r>
              <a:rPr lang="ru-RU" dirty="0" smtClean="0"/>
              <a:t>  А) Моральная ответственность личности предполагает свободу воли </a:t>
            </a:r>
          </a:p>
          <a:p>
            <a:r>
              <a:rPr lang="ru-RU" dirty="0" smtClean="0"/>
              <a:t>  Б) Моральная ответственность выражается в умении управлять собой и своим поведением</a:t>
            </a:r>
            <a:endParaRPr lang="ru-RU" dirty="0"/>
          </a:p>
        </p:txBody>
      </p:sp>
      <p:sp>
        <p:nvSpPr>
          <p:cNvPr id="6" name="Прямоугольник 5">
            <a:hlinkClick r:id="rId3" action="ppaction://hlinksldjump"/>
          </p:cNvPr>
          <p:cNvSpPr/>
          <p:nvPr/>
        </p:nvSpPr>
        <p:spPr>
          <a:xfrm>
            <a:off x="785786" y="3000372"/>
            <a:ext cx="19137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1) верно только А</a:t>
            </a:r>
            <a:endParaRPr lang="ru-RU" dirty="0"/>
          </a:p>
        </p:txBody>
      </p:sp>
      <p:sp>
        <p:nvSpPr>
          <p:cNvPr id="7" name="Прямоугольник 6">
            <a:hlinkClick r:id="rId3" action="ppaction://hlinksldjump"/>
          </p:cNvPr>
          <p:cNvSpPr/>
          <p:nvPr/>
        </p:nvSpPr>
        <p:spPr>
          <a:xfrm>
            <a:off x="785786" y="3429000"/>
            <a:ext cx="19570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2) верно только Б </a:t>
            </a:r>
            <a:endParaRPr lang="ru-RU" dirty="0"/>
          </a:p>
        </p:txBody>
      </p:sp>
      <p:sp>
        <p:nvSpPr>
          <p:cNvPr id="8" name="Прямоугольник 7">
            <a:hlinkClick r:id="rId4" action="ppaction://hlinksldjump"/>
          </p:cNvPr>
          <p:cNvSpPr/>
          <p:nvPr/>
        </p:nvSpPr>
        <p:spPr>
          <a:xfrm>
            <a:off x="785786" y="3786190"/>
            <a:ext cx="24924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3) верно оба суждения </a:t>
            </a:r>
            <a:endParaRPr lang="ru-RU" dirty="0"/>
          </a:p>
        </p:txBody>
      </p:sp>
      <p:sp>
        <p:nvSpPr>
          <p:cNvPr id="9" name="Прямоугольник 8">
            <a:hlinkClick r:id="rId3" action="ppaction://hlinksldjump"/>
          </p:cNvPr>
          <p:cNvSpPr/>
          <p:nvPr/>
        </p:nvSpPr>
        <p:spPr>
          <a:xfrm>
            <a:off x="785786" y="4143380"/>
            <a:ext cx="27633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4) оба суждения неверны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2200</Words>
  <Application>Microsoft Office PowerPoint</Application>
  <PresentationFormat>Экран (4:3)</PresentationFormat>
  <Paragraphs>397</Paragraphs>
  <Slides>60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60</vt:i4>
      </vt:variant>
    </vt:vector>
  </HeadingPairs>
  <TitlesOfParts>
    <vt:vector size="6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  <vt:lpstr>Слайд 47</vt:lpstr>
      <vt:lpstr>Слайд 48</vt:lpstr>
      <vt:lpstr>Слайд 49</vt:lpstr>
      <vt:lpstr>Слайд 50</vt:lpstr>
      <vt:lpstr>Слайд 51</vt:lpstr>
      <vt:lpstr>Слайд 52</vt:lpstr>
      <vt:lpstr>Слайд 53</vt:lpstr>
      <vt:lpstr>Слайд 54</vt:lpstr>
      <vt:lpstr>Слайд 55</vt:lpstr>
      <vt:lpstr>Слайд 56</vt:lpstr>
      <vt:lpstr>Слайд 57</vt:lpstr>
      <vt:lpstr>Слайд 58</vt:lpstr>
      <vt:lpstr>Слайд 59</vt:lpstr>
      <vt:lpstr>Слайд 60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Елена</cp:lastModifiedBy>
  <cp:revision>56</cp:revision>
  <dcterms:created xsi:type="dcterms:W3CDTF">2013-02-20T18:55:05Z</dcterms:created>
  <dcterms:modified xsi:type="dcterms:W3CDTF">2013-10-13T19:06:45Z</dcterms:modified>
</cp:coreProperties>
</file>