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4" r:id="rId14"/>
    <p:sldId id="265" r:id="rId15"/>
    <p:sldId id="273" r:id="rId16"/>
    <p:sldId id="269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NA7 X86" initials="D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58B6-00D7-4056-8679-7171966691A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A41ED-26F9-45D2-A276-536367EB6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A41ED-26F9-45D2-A276-536367EB64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4438C1-1333-4BDF-8DD9-E79301DD1E7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6EA30-11F2-4DEE-9A6A-F26386F939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2"/>
                </a:solidFill>
              </a:rPr>
              <a:t>Личностно – ориентированный подход в реализации воспитательной системы «Школа – территория здоровья»</a:t>
            </a:r>
          </a:p>
          <a:p>
            <a:pPr algn="ctr">
              <a:buNone/>
            </a:pPr>
            <a:endParaRPr lang="ru-RU" sz="2800" b="1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27 марта 2013 г.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5842" cy="607223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Задачи </a:t>
            </a:r>
            <a:r>
              <a:rPr lang="ru-RU" sz="2200" b="1" i="1" dirty="0" smtClean="0">
                <a:solidFill>
                  <a:srgbClr val="002060"/>
                </a:solidFill>
              </a:rPr>
              <a:t>воспитательной системы «Школа – территория здоровья»:</a:t>
            </a: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1.    Формирование у ребенка представления о здоровом образе жизни, воспитание потребности в физической культуре.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2.    Создание условий для развития детьми лидерских качеств через активизацию их позиции как </a:t>
            </a:r>
            <a:r>
              <a:rPr lang="ru-RU" sz="2000" i="1" dirty="0" err="1" smtClean="0">
                <a:solidFill>
                  <a:srgbClr val="002060"/>
                </a:solidFill>
              </a:rPr>
              <a:t>соорганизаторов</a:t>
            </a:r>
            <a:r>
              <a:rPr lang="ru-RU" sz="2000" i="1" dirty="0" smtClean="0">
                <a:solidFill>
                  <a:srgbClr val="002060"/>
                </a:solidFill>
              </a:rPr>
              <a:t> воспитательной деятельности, повышение творческой активности и мотивации к учебе.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3.    Формирование гражданско-патриотического сознания, нравственной позиции, развитие чувства сопричастности судьбам Отечества, неравнодушия к своему коллективу, школе.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4.    Способствование нравственно-эстетическому развитию детей, их приобщению к культурным ценностям, накопленных поколениями. Воспитание потребности в культуре.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5.    Социализация учащихся через общественно-полезную деятельность, воспитание в детях доброты, честности, порядочности, вежливости, основных морально-нравственных норм.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6.    Оказание помощи детям из группы риска в  восприятии норм человеческого общежития. Осуществление контроля детей и родителей с </a:t>
            </a:r>
            <a:r>
              <a:rPr lang="ru-RU" sz="2000" i="1" dirty="0" err="1" smtClean="0">
                <a:solidFill>
                  <a:srgbClr val="002060"/>
                </a:solidFill>
              </a:rPr>
              <a:t>девиантным</a:t>
            </a:r>
            <a:r>
              <a:rPr lang="ru-RU" sz="2000" i="1" dirty="0" smtClean="0">
                <a:solidFill>
                  <a:srgbClr val="002060"/>
                </a:solidFill>
              </a:rPr>
              <a:t> поведением.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7.    Совершенствование воспитательной работы в деятельности педагогического коллектива, создание здоровых творческих отношений между детьми и учителями.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41835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Структура воспитательной системы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структура восп с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70714"/>
            <a:ext cx="6929486" cy="5288470"/>
          </a:xfrm>
          <a:prstGeom prst="rect">
            <a:avLst/>
          </a:prstGeom>
        </p:spPr>
      </p:pic>
      <p:pic>
        <p:nvPicPr>
          <p:cNvPr id="4" name="Рисунок 3" descr="структура восп с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929486" cy="528847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4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Критерии и показатели оценки эффективности воспитательной системы: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2000240"/>
            <a:ext cx="4040188" cy="4443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285720" y="1357298"/>
            <a:ext cx="8143932" cy="857256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000" i="1" dirty="0" smtClean="0">
                <a:solidFill>
                  <a:srgbClr val="002060"/>
                </a:solidFill>
              </a:rPr>
              <a:t>Результативность участия в муниципальных и региональных соревнованиях и конкурсах по основным направлениям программы: </a:t>
            </a:r>
          </a:p>
          <a:p>
            <a:pPr marL="457200" indent="-457200"/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52414"/>
            <a:ext cx="3944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solidFill>
                  <a:srgbClr val="002060"/>
                </a:solidFill>
              </a:rPr>
              <a:t>спортивно-оздоровительному</a:t>
            </a:r>
          </a:p>
        </p:txBody>
      </p:sp>
      <p:pic>
        <p:nvPicPr>
          <p:cNvPr id="10" name="Picture 2" descr="I:\Президентские состязания (23.09.2011)\P10907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928934"/>
            <a:ext cx="3786447" cy="335758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572000" y="2214554"/>
            <a:ext cx="380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solidFill>
                  <a:srgbClr val="002060"/>
                </a:solidFill>
              </a:rPr>
              <a:t>нравственно-эстетическому</a:t>
            </a:r>
          </a:p>
        </p:txBody>
      </p:sp>
      <p:pic>
        <p:nvPicPr>
          <p:cNvPr id="1026" name="Picture 2" descr="I:\Конкурс Вифлеемская звезда\Воробьева Д.,Миллер Э.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143372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1800" b="1" i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школа\Desktop\CRAZY\IMG_4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1357298"/>
            <a:ext cx="4148366" cy="28575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785794"/>
            <a:ext cx="403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u="sng" dirty="0" smtClean="0">
                <a:solidFill>
                  <a:srgbClr val="002060"/>
                </a:solidFill>
              </a:rPr>
              <a:t>гражданско-патриотическому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286256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i="1" dirty="0" smtClean="0">
                <a:solidFill>
                  <a:srgbClr val="002060"/>
                </a:solidFill>
              </a:rPr>
              <a:t>III </a:t>
            </a:r>
            <a:r>
              <a:rPr lang="ru-RU" sz="1600" b="1" i="1" dirty="0" smtClean="0">
                <a:solidFill>
                  <a:srgbClr val="002060"/>
                </a:solidFill>
              </a:rPr>
              <a:t>место в общем зачете</a:t>
            </a:r>
            <a:r>
              <a:rPr lang="en-US" sz="1600" b="1" i="1" dirty="0" smtClean="0">
                <a:solidFill>
                  <a:srgbClr val="002060"/>
                </a:solidFill>
              </a:rPr>
              <a:t> XI</a:t>
            </a:r>
            <a:r>
              <a:rPr lang="ru-RU" sz="1600" b="1" i="1" dirty="0" smtClean="0">
                <a:solidFill>
                  <a:srgbClr val="002060"/>
                </a:solidFill>
              </a:rPr>
              <a:t> муниципального слета  соревнования «Школа безопасности»</a:t>
            </a:r>
          </a:p>
          <a:p>
            <a:pPr>
              <a:buNone/>
            </a:pPr>
            <a:r>
              <a:rPr lang="en-US" sz="1600" b="1" i="1" dirty="0" smtClean="0">
                <a:solidFill>
                  <a:srgbClr val="002060"/>
                </a:solidFill>
              </a:rPr>
              <a:t>I  </a:t>
            </a:r>
            <a:r>
              <a:rPr lang="ru-RU" sz="1600" b="1" i="1" dirty="0" smtClean="0">
                <a:solidFill>
                  <a:srgbClr val="002060"/>
                </a:solidFill>
              </a:rPr>
              <a:t>место «Полоса препятствий», </a:t>
            </a:r>
          </a:p>
          <a:p>
            <a:pPr>
              <a:buNone/>
            </a:pPr>
            <a:r>
              <a:rPr lang="en-US" sz="1600" b="1" i="1" dirty="0" smtClean="0">
                <a:solidFill>
                  <a:srgbClr val="002060"/>
                </a:solidFill>
              </a:rPr>
              <a:t>I </a:t>
            </a:r>
            <a:r>
              <a:rPr lang="ru-RU" sz="1600" b="1" i="1" dirty="0" smtClean="0">
                <a:solidFill>
                  <a:srgbClr val="002060"/>
                </a:solidFill>
              </a:rPr>
              <a:t>место «Теоретическая подготовка», </a:t>
            </a:r>
          </a:p>
          <a:p>
            <a:pPr>
              <a:buNone/>
            </a:pPr>
            <a:r>
              <a:rPr lang="en-US" sz="1600" b="1" i="1" dirty="0" smtClean="0">
                <a:solidFill>
                  <a:srgbClr val="002060"/>
                </a:solidFill>
              </a:rPr>
              <a:t>III</a:t>
            </a:r>
            <a:r>
              <a:rPr lang="ru-RU" sz="1600" b="1" i="1" dirty="0" smtClean="0">
                <a:solidFill>
                  <a:srgbClr val="002060"/>
                </a:solidFill>
              </a:rPr>
              <a:t> место «Спортивное ориентирование»</a:t>
            </a:r>
          </a:p>
        </p:txBody>
      </p:sp>
      <p:pic>
        <p:nvPicPr>
          <p:cNvPr id="16" name="Рисунок 15" descr="DSCN059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14" y="1357298"/>
            <a:ext cx="4110816" cy="28575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14876" y="4357694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I </a:t>
            </a:r>
            <a:r>
              <a:rPr lang="ru-RU" sz="1600" b="1" i="1" dirty="0" smtClean="0">
                <a:solidFill>
                  <a:srgbClr val="002060"/>
                </a:solidFill>
              </a:rPr>
              <a:t>место «Фигурное вождение велосипеда, </a:t>
            </a:r>
            <a:r>
              <a:rPr lang="en-US" sz="1600" b="1" i="1" dirty="0" smtClean="0">
                <a:solidFill>
                  <a:srgbClr val="002060"/>
                </a:solidFill>
              </a:rPr>
              <a:t> II </a:t>
            </a:r>
            <a:r>
              <a:rPr lang="ru-RU" sz="1600" b="1" i="1" dirty="0" smtClean="0">
                <a:solidFill>
                  <a:srgbClr val="002060"/>
                </a:solidFill>
              </a:rPr>
              <a:t>место «Визитная карточка»,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III</a:t>
            </a:r>
            <a:r>
              <a:rPr lang="ru-RU" sz="1600" b="1" i="1" dirty="0" smtClean="0">
                <a:solidFill>
                  <a:srgbClr val="002060"/>
                </a:solidFill>
              </a:rPr>
              <a:t> место «Правила дорожного движения»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356"/>
            <a:ext cx="8229600" cy="8572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Критерии и показатели оценки эффективности воспитательной системы: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14488"/>
            <a:ext cx="7786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 снижение уровня заболеваемости обучающихся школы</a:t>
            </a:r>
            <a:endParaRPr lang="ru-RU" sz="2400" b="1" i="1" u="sng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42886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сокращение количества учебных занятий, пропущенных по болезни</a:t>
            </a: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642910" y="1643050"/>
            <a:ext cx="8143932" cy="6548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642910" y="3500438"/>
            <a:ext cx="8143932" cy="6548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3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571876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 повышение уровня организованности коллектива</a:t>
            </a:r>
            <a:endParaRPr lang="ru-RU" sz="2400" b="1" i="1" u="sng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4357694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</a:rPr>
              <a:t> рост уровня социально-психологической развитости коллектива</a:t>
            </a:r>
            <a:endParaRPr lang="ru-RU" sz="2400" b="1" i="1" u="sn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7187" r="23353" b="9813"/>
          <a:stretch>
            <a:fillRect/>
          </a:stretch>
        </p:blipFill>
        <p:spPr bwMode="auto">
          <a:xfrm>
            <a:off x="251520" y="2214554"/>
            <a:ext cx="8640960" cy="431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714356"/>
            <a:ext cx="8229600" cy="8572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Критерии и показатели оценки эффективности воспитательной системы: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714348" y="1714488"/>
            <a:ext cx="8143932" cy="65484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400" b="1" i="1" noProof="0" dirty="0" smtClean="0">
                <a:solidFill>
                  <a:srgbClr val="002060"/>
                </a:solidFill>
              </a:rPr>
              <a:t>4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4400" b="1" i="1" dirty="0" smtClean="0">
                <a:solidFill>
                  <a:srgbClr val="002060"/>
                </a:solidFill>
              </a:rPr>
              <a:t> Рост уровня воспитанности обучающихся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34" y="714356"/>
            <a:ext cx="8229600" cy="85724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Критерии и показатели оценки эффективности воспитательной системы: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7"/>
          <p:cNvSpPr txBox="1">
            <a:spLocks/>
          </p:cNvSpPr>
          <p:nvPr/>
        </p:nvSpPr>
        <p:spPr>
          <a:xfrm>
            <a:off x="714348" y="1714488"/>
            <a:ext cx="8143932" cy="65484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4400" b="1" i="1" dirty="0" smtClean="0">
                <a:solidFill>
                  <a:srgbClr val="002060"/>
                </a:solidFill>
              </a:rPr>
              <a:t>5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ru-RU" sz="4400" b="1" i="1" dirty="0" smtClean="0">
                <a:solidFill>
                  <a:srgbClr val="002060"/>
                </a:solidFill>
              </a:rPr>
              <a:t> Личностный рост обучающихся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1"/>
            <a:ext cx="8215370" cy="39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Ильинская средняя общеобразовательная школа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429684" cy="46434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Воспитательная система </a:t>
            </a:r>
          </a:p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«Школа – территория здоровья»</a:t>
            </a:r>
          </a:p>
          <a:p>
            <a:endParaRPr lang="ru-RU" sz="1900" b="1" i="1" dirty="0" smtClean="0">
              <a:solidFill>
                <a:srgbClr val="002060"/>
              </a:solidFill>
            </a:endParaRPr>
          </a:p>
          <a:p>
            <a:endParaRPr lang="ru-RU" sz="1900" b="1" i="1" dirty="0" smtClean="0">
              <a:solidFill>
                <a:srgbClr val="002060"/>
              </a:solidFill>
            </a:endParaRPr>
          </a:p>
          <a:p>
            <a:r>
              <a:rPr lang="ru-RU" sz="1800" b="1" i="1" smtClean="0">
                <a:solidFill>
                  <a:srgbClr val="002060"/>
                </a:solidFill>
              </a:rPr>
              <a:t>Автор: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заместитель директора 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по воспитательной работе</a:t>
            </a:r>
          </a:p>
          <a:p>
            <a:r>
              <a:rPr lang="ru-RU" sz="1800" b="1" i="1" dirty="0" smtClean="0">
                <a:solidFill>
                  <a:srgbClr val="002060"/>
                </a:solidFill>
              </a:rPr>
              <a:t>Надежда Борисовна Лобова</a:t>
            </a:r>
          </a:p>
          <a:p>
            <a:endParaRPr lang="ru-RU" sz="1800" b="1" i="1" dirty="0" smtClean="0"/>
          </a:p>
          <a:p>
            <a:pPr algn="ctr"/>
            <a:endParaRPr lang="ru-RU" sz="1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</a:rPr>
              <a:t>Домодедово - 2012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Концепция воспитательной системы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4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600" b="0" i="1" dirty="0" smtClean="0">
              <a:solidFill>
                <a:schemeClr val="tx1"/>
              </a:solidFill>
              <a:latin typeface="+mj-lt"/>
            </a:endParaRPr>
          </a:p>
          <a:p>
            <a:endParaRPr lang="ru-RU" sz="1600" b="0" i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b="0" i="1" dirty="0" smtClean="0">
                <a:solidFill>
                  <a:srgbClr val="002060"/>
                </a:solidFill>
                <a:latin typeface="+mj-lt"/>
              </a:rPr>
              <a:t>      </a:t>
            </a:r>
            <a:r>
              <a:rPr lang="ru-RU" sz="2000" b="0" i="1" dirty="0" smtClean="0">
                <a:solidFill>
                  <a:srgbClr val="002060"/>
                </a:solidFill>
                <a:latin typeface="+mj-lt"/>
              </a:rPr>
              <a:t>В основу воспитательной системы положен принцип, сформулированный в «Законе об образовании»:</a:t>
            </a:r>
            <a:endParaRPr lang="ru-RU" b="0" i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b="0" i="1" dirty="0" smtClean="0">
                <a:solidFill>
                  <a:srgbClr val="002060"/>
                </a:solidFill>
                <a:latin typeface="+mj-lt"/>
              </a:rPr>
              <a:t>«Гуманистический характер образования, приоритет общечеловеческих ценностей, жизни и здоровья  человека, свободного развития личности, воспитание гражданственности и любви к Родине…».    </a:t>
            </a:r>
          </a:p>
          <a:p>
            <a:endParaRPr lang="ru-RU" sz="1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День науки (20.03.2012)\P11008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595" y="1714488"/>
            <a:ext cx="363205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4400" i="1" dirty="0" smtClean="0">
                <a:solidFill>
                  <a:srgbClr val="002060"/>
                </a:solidFill>
              </a:rPr>
              <a:t>Эффективность мероприятий, в том числе и традиционных для нашей школы;</a:t>
            </a:r>
          </a:p>
          <a:p>
            <a:pPr lvl="0">
              <a:buFont typeface="Wingdings" pitchFamily="2" charset="2"/>
              <a:buChar char="v"/>
            </a:pPr>
            <a:r>
              <a:rPr lang="ru-RU" sz="4400" i="1" dirty="0" smtClean="0">
                <a:solidFill>
                  <a:srgbClr val="002060"/>
                </a:solidFill>
              </a:rPr>
              <a:t>Взаимодействие всех элементов воспитательной системы.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	</a:t>
            </a:r>
            <a:r>
              <a:rPr lang="ru-RU" sz="4300" i="1" dirty="0" smtClean="0">
                <a:solidFill>
                  <a:srgbClr val="002060"/>
                </a:solidFill>
              </a:rPr>
              <a:t>Выполнение воспитательных задач;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Цель: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гуманизация воспитательной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деятельности путем внедрения</a:t>
            </a:r>
          </a:p>
          <a:p>
            <a:pPr>
              <a:buNone/>
            </a:pPr>
            <a:r>
              <a:rPr lang="ru-RU" sz="3600" b="1" i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3600" b="1" i="1" dirty="0" smtClean="0">
                <a:solidFill>
                  <a:srgbClr val="002060"/>
                </a:solidFill>
              </a:rPr>
              <a:t> технологий,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развития самоуправления,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гражданско-патриотической  и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нравственно-эстетической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деятельности.</a:t>
            </a:r>
            <a:endParaRPr lang="ru-RU" sz="36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8258204" cy="2571768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Внедрение </a:t>
            </a:r>
            <a:r>
              <a:rPr lang="ru-RU" sz="4000" i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4000" i="1" dirty="0" smtClean="0">
                <a:solidFill>
                  <a:srgbClr val="002060"/>
                </a:solidFill>
              </a:rPr>
              <a:t> технологий</a:t>
            </a:r>
            <a:endParaRPr lang="ru-RU" sz="4000" b="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3"/>
          </p:nvPr>
        </p:nvSpPr>
        <p:spPr>
          <a:xfrm>
            <a:off x="4645025" y="2468881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I:\Лыжные гонки (22.02.2012)\P11007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92657"/>
            <a:ext cx="3611560" cy="3065234"/>
          </a:xfrm>
          <a:prstGeom prst="rect">
            <a:avLst/>
          </a:prstGeom>
          <a:noFill/>
        </p:spPr>
      </p:pic>
      <p:pic>
        <p:nvPicPr>
          <p:cNvPr id="2051" name="Picture 3" descr="I:\Мини-футбол\IMG_29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86058"/>
            <a:ext cx="3615259" cy="3027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642918"/>
            <a:ext cx="8143932" cy="581979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Развитие самоуправления</a:t>
            </a:r>
            <a:endParaRPr lang="ru-RU" sz="44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I:\День науки (20.03.2012)\P11008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065" y="1714488"/>
            <a:ext cx="586451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0002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	</a:t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i="1" dirty="0" smtClean="0">
                <a:solidFill>
                  <a:srgbClr val="002060"/>
                </a:solidFill>
              </a:rPr>
              <a:t>Гражданско-патриотическое воспитание  </a:t>
            </a:r>
            <a:r>
              <a:rPr lang="ru-RU" sz="5300" dirty="0" smtClean="0">
                <a:solidFill>
                  <a:srgbClr val="002060"/>
                </a:solidFill>
              </a:rPr>
              <a:t/>
            </a:r>
            <a:br>
              <a:rPr lang="ru-RU" sz="53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468880"/>
            <a:ext cx="404018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V="1">
            <a:off x="4645025" y="2514600"/>
            <a:ext cx="4041775" cy="571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I:\Встреча с участниками ВОВ(05.05.2012)\P11101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8919"/>
            <a:ext cx="4040188" cy="3379739"/>
          </a:xfrm>
          <a:prstGeom prst="rect">
            <a:avLst/>
          </a:prstGeom>
          <a:noFill/>
        </p:spPr>
      </p:pic>
      <p:pic>
        <p:nvPicPr>
          <p:cNvPr id="4099" name="Picture 3" descr="I:\Смотр строя и песни (04.05.2012)\P11100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08920"/>
            <a:ext cx="4213255" cy="33803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2214578"/>
          </a:xfrm>
        </p:spPr>
        <p:txBody>
          <a:bodyPr>
            <a:noAutofit/>
          </a:bodyPr>
          <a:lstStyle/>
          <a:p>
            <a:pPr lvl="0" algn="ctr"/>
            <a:r>
              <a:rPr lang="ru-RU" sz="4800" b="1" i="1" dirty="0" smtClean="0">
                <a:solidFill>
                  <a:srgbClr val="002060"/>
                </a:solidFill>
              </a:rPr>
              <a:t>Нравственно-эстетическое воспитание</a:t>
            </a:r>
            <a:r>
              <a:rPr lang="ru-RU" sz="4800" i="1" dirty="0" smtClean="0">
                <a:solidFill>
                  <a:srgbClr val="002060"/>
                </a:solidFill>
              </a:rPr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122" name="Picture 2" descr="I:\Вдохновение\Хореография (15.03.2012)\P11007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57496"/>
            <a:ext cx="4210080" cy="3500462"/>
          </a:xfrm>
          <a:prstGeom prst="rect">
            <a:avLst/>
          </a:prstGeom>
          <a:noFill/>
        </p:spPr>
      </p:pic>
      <p:pic>
        <p:nvPicPr>
          <p:cNvPr id="5123" name="Picture 3" descr="I:\Конкурс композиций (05.10.2011)\Экспозиц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57496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902</TotalTime>
  <Words>279</Words>
  <Application>Microsoft Office PowerPoint</Application>
  <PresentationFormat>Экран (4:3)</PresentationFormat>
  <Paragraphs>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МАОУ  Ильинская средняя общеобразовательная школа</vt:lpstr>
      <vt:lpstr>Концепция воспитательной системы</vt:lpstr>
      <vt:lpstr>Слайд 4</vt:lpstr>
      <vt:lpstr>Цель:</vt:lpstr>
      <vt:lpstr> </vt:lpstr>
      <vt:lpstr>Слайд 7</vt:lpstr>
      <vt:lpstr>                                     Гражданско-патриотическое воспитание   </vt:lpstr>
      <vt:lpstr>Нравственно-эстетическое воспитание  </vt:lpstr>
      <vt:lpstr>   Задачи воспитательной системы «Школа – территория здоровья»: 1.    Формирование у ребенка представления о здоровом образе жизни, воспитание потребности в физической культуре. 2.    Создание условий для развития детьми лидерских качеств через активизацию их позиции как соорганизаторов воспитательной деятельности, повышение творческой активности и мотивации к учебе. 3.    Формирование гражданско-патриотического сознания, нравственной позиции, развитие чувства сопричастности судьбам Отечества, неравнодушия к своему коллективу, школе.  4.    Способствование нравственно-эстетическому развитию детей, их приобщению к культурным ценностям, накопленных поколениями. Воспитание потребности в культуре. 5.    Социализация учащихся через общественно-полезную деятельность, воспитание в детях доброты, честности, порядочности, вежливости, основных морально-нравственных норм.  6.    Оказание помощи детям из группы риска в  восприятии норм человеческого общежития. Осуществление контроля детей и родителей с девиантным поведением. 7.    Совершенствование воспитательной работы в деятельности педагогического коллектива, создание здоровых творческих отношений между детьми и учителями. </vt:lpstr>
      <vt:lpstr>Структура воспитательной системы</vt:lpstr>
      <vt:lpstr>Критерии и показатели оценки эффективности воспитательной системы:</vt:lpstr>
      <vt:lpstr>              </vt:lpstr>
      <vt:lpstr>Слайд 14</vt:lpstr>
      <vt:lpstr>Слайд 15</vt:lpstr>
      <vt:lpstr>Слайд 16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98</cp:revision>
  <dcterms:created xsi:type="dcterms:W3CDTF">2012-10-06T20:49:31Z</dcterms:created>
  <dcterms:modified xsi:type="dcterms:W3CDTF">2013-04-04T19:46:51Z</dcterms:modified>
</cp:coreProperties>
</file>