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461FD0-ECBC-445C-8A73-855E4D604FDE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042ED481-9A0E-4FC0-9101-2782D8A19E78}">
      <dgm:prSet phldrT="[Текст]" custT="1"/>
      <dgm:spPr/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Завязка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A0E9A4-4B26-4A65-9D59-56639A81279D}" type="parTrans" cxnId="{A6E78A27-7F11-49AD-BD00-E33E2582F49F}">
      <dgm:prSet/>
      <dgm:spPr/>
      <dgm:t>
        <a:bodyPr/>
        <a:lstStyle/>
        <a:p>
          <a:endParaRPr lang="ru-RU"/>
        </a:p>
      </dgm:t>
    </dgm:pt>
    <dgm:pt modelId="{762CB36A-3870-4069-93EF-DA1754065750}" type="sibTrans" cxnId="{A6E78A27-7F11-49AD-BD00-E33E2582F49F}">
      <dgm:prSet/>
      <dgm:spPr/>
      <dgm:t>
        <a:bodyPr/>
        <a:lstStyle/>
        <a:p>
          <a:endParaRPr lang="ru-RU"/>
        </a:p>
      </dgm:t>
    </dgm:pt>
    <dgm:pt modelId="{CD19F150-D7FB-4C9E-9D3D-3CDE5A8B984F}">
      <dgm:prSet phldrT="[Текст]" custT="1"/>
      <dgm:spPr/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Развитие действия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A4FA92-7DB0-459B-B7DA-28272E0309D9}" type="parTrans" cxnId="{A3582D05-167A-4D2F-8AEE-96530A52B37A}">
      <dgm:prSet/>
      <dgm:spPr/>
      <dgm:t>
        <a:bodyPr/>
        <a:lstStyle/>
        <a:p>
          <a:endParaRPr lang="ru-RU"/>
        </a:p>
      </dgm:t>
    </dgm:pt>
    <dgm:pt modelId="{69AAB113-6369-4930-9423-DEF94C759887}" type="sibTrans" cxnId="{A3582D05-167A-4D2F-8AEE-96530A52B37A}">
      <dgm:prSet/>
      <dgm:spPr/>
      <dgm:t>
        <a:bodyPr/>
        <a:lstStyle/>
        <a:p>
          <a:endParaRPr lang="ru-RU"/>
        </a:p>
      </dgm:t>
    </dgm:pt>
    <dgm:pt modelId="{A63EF8BE-8FED-4C3E-A65B-F3664502ACA7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Кульминация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0E4B2F-2F55-49CD-BC92-C3EDE6D4E29C}" type="parTrans" cxnId="{F88DCE57-2590-448B-B698-E7F44C0C4376}">
      <dgm:prSet/>
      <dgm:spPr/>
      <dgm:t>
        <a:bodyPr/>
        <a:lstStyle/>
        <a:p>
          <a:endParaRPr lang="ru-RU"/>
        </a:p>
      </dgm:t>
    </dgm:pt>
    <dgm:pt modelId="{2F05F79C-94C9-408B-8E1A-A7E19CBC737A}" type="sibTrans" cxnId="{F88DCE57-2590-448B-B698-E7F44C0C4376}">
      <dgm:prSet/>
      <dgm:spPr/>
      <dgm:t>
        <a:bodyPr/>
        <a:lstStyle/>
        <a:p>
          <a:endParaRPr lang="ru-RU"/>
        </a:p>
      </dgm:t>
    </dgm:pt>
    <dgm:pt modelId="{F9563AE9-FFB4-49E2-BCD9-CEA45F94A832}">
      <dgm:prSet phldrT="[Текст]" custT="1"/>
      <dgm:spPr/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Развязка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028F39-E9EF-4D55-A993-2FA8E1C33CEB}" type="parTrans" cxnId="{6AAE8894-9D62-4023-AABA-9B28EEA603D2}">
      <dgm:prSet/>
      <dgm:spPr/>
      <dgm:t>
        <a:bodyPr/>
        <a:lstStyle/>
        <a:p>
          <a:endParaRPr lang="ru-RU"/>
        </a:p>
      </dgm:t>
    </dgm:pt>
    <dgm:pt modelId="{0BF2745C-5FD3-4466-B652-5CBD59D29A23}" type="sibTrans" cxnId="{6AAE8894-9D62-4023-AABA-9B28EEA603D2}">
      <dgm:prSet/>
      <dgm:spPr/>
      <dgm:t>
        <a:bodyPr/>
        <a:lstStyle/>
        <a:p>
          <a:endParaRPr lang="ru-RU"/>
        </a:p>
      </dgm:t>
    </dgm:pt>
    <dgm:pt modelId="{D75A05C7-32EA-4E9A-A5E3-D0F422CEDC62}" type="pres">
      <dgm:prSet presAssocID="{6D461FD0-ECBC-445C-8A73-855E4D604FDE}" presName="CompostProcess" presStyleCnt="0">
        <dgm:presLayoutVars>
          <dgm:dir/>
          <dgm:resizeHandles val="exact"/>
        </dgm:presLayoutVars>
      </dgm:prSet>
      <dgm:spPr/>
    </dgm:pt>
    <dgm:pt modelId="{DD014E86-D754-49B2-A055-9C0B769DB62F}" type="pres">
      <dgm:prSet presAssocID="{6D461FD0-ECBC-445C-8A73-855E4D604FDE}" presName="arrow" presStyleLbl="bgShp" presStyleIdx="0" presStyleCnt="1"/>
      <dgm:spPr/>
    </dgm:pt>
    <dgm:pt modelId="{BE151A61-FAEB-4D76-B557-B602C0C8E1C0}" type="pres">
      <dgm:prSet presAssocID="{6D461FD0-ECBC-445C-8A73-855E4D604FDE}" presName="linearProcess" presStyleCnt="0"/>
      <dgm:spPr/>
    </dgm:pt>
    <dgm:pt modelId="{6557C437-3B92-4F8C-B8BE-C338BB9BA408}" type="pres">
      <dgm:prSet presAssocID="{042ED481-9A0E-4FC0-9101-2782D8A19E7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2D38-10BB-49B8-85A8-BF04FEDE1743}" type="pres">
      <dgm:prSet presAssocID="{762CB36A-3870-4069-93EF-DA1754065750}" presName="sibTrans" presStyleCnt="0"/>
      <dgm:spPr/>
    </dgm:pt>
    <dgm:pt modelId="{1192EF6B-0E8D-4CE2-BE4F-E1FCD4DE8D9D}" type="pres">
      <dgm:prSet presAssocID="{CD19F150-D7FB-4C9E-9D3D-3CDE5A8B984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CEBD5-2658-4EFB-A90B-40B287E04529}" type="pres">
      <dgm:prSet presAssocID="{69AAB113-6369-4930-9423-DEF94C759887}" presName="sibTrans" presStyleCnt="0"/>
      <dgm:spPr/>
    </dgm:pt>
    <dgm:pt modelId="{2A8D1F97-4446-43E5-BAF3-014EC9024508}" type="pres">
      <dgm:prSet presAssocID="{A63EF8BE-8FED-4C3E-A65B-F3664502ACA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40BF9-F728-4302-AC0E-136CB0C6CECB}" type="pres">
      <dgm:prSet presAssocID="{2F05F79C-94C9-408B-8E1A-A7E19CBC737A}" presName="sibTrans" presStyleCnt="0"/>
      <dgm:spPr/>
    </dgm:pt>
    <dgm:pt modelId="{22408470-6479-40DE-90A6-4051AF45F21A}" type="pres">
      <dgm:prSet presAssocID="{F9563AE9-FFB4-49E2-BCD9-CEA45F94A83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8DCE57-2590-448B-B698-E7F44C0C4376}" srcId="{6D461FD0-ECBC-445C-8A73-855E4D604FDE}" destId="{A63EF8BE-8FED-4C3E-A65B-F3664502ACA7}" srcOrd="2" destOrd="0" parTransId="{1B0E4B2F-2F55-49CD-BC92-C3EDE6D4E29C}" sibTransId="{2F05F79C-94C9-408B-8E1A-A7E19CBC737A}"/>
    <dgm:cxn modelId="{A6E78A27-7F11-49AD-BD00-E33E2582F49F}" srcId="{6D461FD0-ECBC-445C-8A73-855E4D604FDE}" destId="{042ED481-9A0E-4FC0-9101-2782D8A19E78}" srcOrd="0" destOrd="0" parTransId="{A2A0E9A4-4B26-4A65-9D59-56639A81279D}" sibTransId="{762CB36A-3870-4069-93EF-DA1754065750}"/>
    <dgm:cxn modelId="{60A27FA0-19F9-4A53-9A6F-E83D296422DC}" type="presOf" srcId="{CD19F150-D7FB-4C9E-9D3D-3CDE5A8B984F}" destId="{1192EF6B-0E8D-4CE2-BE4F-E1FCD4DE8D9D}" srcOrd="0" destOrd="0" presId="urn:microsoft.com/office/officeart/2005/8/layout/hProcess9"/>
    <dgm:cxn modelId="{CBF040C0-5D75-43C5-A3D7-9EC771089476}" type="presOf" srcId="{A63EF8BE-8FED-4C3E-A65B-F3664502ACA7}" destId="{2A8D1F97-4446-43E5-BAF3-014EC9024508}" srcOrd="0" destOrd="0" presId="urn:microsoft.com/office/officeart/2005/8/layout/hProcess9"/>
    <dgm:cxn modelId="{A3582D05-167A-4D2F-8AEE-96530A52B37A}" srcId="{6D461FD0-ECBC-445C-8A73-855E4D604FDE}" destId="{CD19F150-D7FB-4C9E-9D3D-3CDE5A8B984F}" srcOrd="1" destOrd="0" parTransId="{CDA4FA92-7DB0-459B-B7DA-28272E0309D9}" sibTransId="{69AAB113-6369-4930-9423-DEF94C759887}"/>
    <dgm:cxn modelId="{052BA343-7191-4E5F-895E-E25984448D3F}" type="presOf" srcId="{F9563AE9-FFB4-49E2-BCD9-CEA45F94A832}" destId="{22408470-6479-40DE-90A6-4051AF45F21A}" srcOrd="0" destOrd="0" presId="urn:microsoft.com/office/officeart/2005/8/layout/hProcess9"/>
    <dgm:cxn modelId="{6AAE8894-9D62-4023-AABA-9B28EEA603D2}" srcId="{6D461FD0-ECBC-445C-8A73-855E4D604FDE}" destId="{F9563AE9-FFB4-49E2-BCD9-CEA45F94A832}" srcOrd="3" destOrd="0" parTransId="{9C028F39-E9EF-4D55-A993-2FA8E1C33CEB}" sibTransId="{0BF2745C-5FD3-4466-B652-5CBD59D29A23}"/>
    <dgm:cxn modelId="{93B879DE-E0E5-4818-AB07-262BA3BFE83B}" type="presOf" srcId="{6D461FD0-ECBC-445C-8A73-855E4D604FDE}" destId="{D75A05C7-32EA-4E9A-A5E3-D0F422CEDC62}" srcOrd="0" destOrd="0" presId="urn:microsoft.com/office/officeart/2005/8/layout/hProcess9"/>
    <dgm:cxn modelId="{4A6FD1B5-30AD-492C-B092-F1CFA26092F9}" type="presOf" srcId="{042ED481-9A0E-4FC0-9101-2782D8A19E78}" destId="{6557C437-3B92-4F8C-B8BE-C338BB9BA408}" srcOrd="0" destOrd="0" presId="urn:microsoft.com/office/officeart/2005/8/layout/hProcess9"/>
    <dgm:cxn modelId="{5F895695-B447-4F7E-9B9D-60D0BE1A58D3}" type="presParOf" srcId="{D75A05C7-32EA-4E9A-A5E3-D0F422CEDC62}" destId="{DD014E86-D754-49B2-A055-9C0B769DB62F}" srcOrd="0" destOrd="0" presId="urn:microsoft.com/office/officeart/2005/8/layout/hProcess9"/>
    <dgm:cxn modelId="{235CC684-7D30-4671-A8A7-21D8C95D1D30}" type="presParOf" srcId="{D75A05C7-32EA-4E9A-A5E3-D0F422CEDC62}" destId="{BE151A61-FAEB-4D76-B557-B602C0C8E1C0}" srcOrd="1" destOrd="0" presId="urn:microsoft.com/office/officeart/2005/8/layout/hProcess9"/>
    <dgm:cxn modelId="{869805DA-7C68-46CB-9E99-1A58273892B7}" type="presParOf" srcId="{BE151A61-FAEB-4D76-B557-B602C0C8E1C0}" destId="{6557C437-3B92-4F8C-B8BE-C338BB9BA408}" srcOrd="0" destOrd="0" presId="urn:microsoft.com/office/officeart/2005/8/layout/hProcess9"/>
    <dgm:cxn modelId="{70A95AA3-793B-4B1E-9AFF-FBB482A78E0C}" type="presParOf" srcId="{BE151A61-FAEB-4D76-B557-B602C0C8E1C0}" destId="{BC212D38-10BB-49B8-85A8-BF04FEDE1743}" srcOrd="1" destOrd="0" presId="urn:microsoft.com/office/officeart/2005/8/layout/hProcess9"/>
    <dgm:cxn modelId="{CB370F0F-46B9-4629-BDDA-58503DD09089}" type="presParOf" srcId="{BE151A61-FAEB-4D76-B557-B602C0C8E1C0}" destId="{1192EF6B-0E8D-4CE2-BE4F-E1FCD4DE8D9D}" srcOrd="2" destOrd="0" presId="urn:microsoft.com/office/officeart/2005/8/layout/hProcess9"/>
    <dgm:cxn modelId="{58B18F11-884C-4BD4-B570-FAB04C67D419}" type="presParOf" srcId="{BE151A61-FAEB-4D76-B557-B602C0C8E1C0}" destId="{BF9CEBD5-2658-4EFB-A90B-40B287E04529}" srcOrd="3" destOrd="0" presId="urn:microsoft.com/office/officeart/2005/8/layout/hProcess9"/>
    <dgm:cxn modelId="{89AE3CCA-6F37-4A23-BB5F-062237845797}" type="presParOf" srcId="{BE151A61-FAEB-4D76-B557-B602C0C8E1C0}" destId="{2A8D1F97-4446-43E5-BAF3-014EC9024508}" srcOrd="4" destOrd="0" presId="urn:microsoft.com/office/officeart/2005/8/layout/hProcess9"/>
    <dgm:cxn modelId="{1F1629D6-62F0-4753-8443-DDE9DBBE8D5D}" type="presParOf" srcId="{BE151A61-FAEB-4D76-B557-B602C0C8E1C0}" destId="{15540BF9-F728-4302-AC0E-136CB0C6CECB}" srcOrd="5" destOrd="0" presId="urn:microsoft.com/office/officeart/2005/8/layout/hProcess9"/>
    <dgm:cxn modelId="{12AD0B70-621A-4EA6-B0FB-60EEAAE478B6}" type="presParOf" srcId="{BE151A61-FAEB-4D76-B557-B602C0C8E1C0}" destId="{22408470-6479-40DE-90A6-4051AF45F21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14E86-D754-49B2-A055-9C0B769DB62F}">
      <dsp:nvSpPr>
        <dsp:cNvPr id="0" name=""/>
        <dsp:cNvSpPr/>
      </dsp:nvSpPr>
      <dsp:spPr>
        <a:xfrm>
          <a:off x="444103" y="0"/>
          <a:ext cx="5033168" cy="455930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557C437-3B92-4F8C-B8BE-C338BB9BA408}">
      <dsp:nvSpPr>
        <dsp:cNvPr id="0" name=""/>
        <dsp:cNvSpPr/>
      </dsp:nvSpPr>
      <dsp:spPr>
        <a:xfrm>
          <a:off x="928" y="1367790"/>
          <a:ext cx="1341747" cy="1823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Завязка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427" y="1433289"/>
        <a:ext cx="1210749" cy="1692722"/>
      </dsp:txXfrm>
    </dsp:sp>
    <dsp:sp modelId="{1192EF6B-0E8D-4CE2-BE4F-E1FCD4DE8D9D}">
      <dsp:nvSpPr>
        <dsp:cNvPr id="0" name=""/>
        <dsp:cNvSpPr/>
      </dsp:nvSpPr>
      <dsp:spPr>
        <a:xfrm>
          <a:off x="1526851" y="1367790"/>
          <a:ext cx="1341747" cy="1823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Развитие действия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92350" y="1433289"/>
        <a:ext cx="1210749" cy="1692722"/>
      </dsp:txXfrm>
    </dsp:sp>
    <dsp:sp modelId="{2A8D1F97-4446-43E5-BAF3-014EC9024508}">
      <dsp:nvSpPr>
        <dsp:cNvPr id="0" name=""/>
        <dsp:cNvSpPr/>
      </dsp:nvSpPr>
      <dsp:spPr>
        <a:xfrm>
          <a:off x="3052775" y="1367790"/>
          <a:ext cx="1341747" cy="1823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Кульминация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18274" y="1433289"/>
        <a:ext cx="1210749" cy="1692722"/>
      </dsp:txXfrm>
    </dsp:sp>
    <dsp:sp modelId="{22408470-6479-40DE-90A6-4051AF45F21A}">
      <dsp:nvSpPr>
        <dsp:cNvPr id="0" name=""/>
        <dsp:cNvSpPr/>
      </dsp:nvSpPr>
      <dsp:spPr>
        <a:xfrm>
          <a:off x="4578698" y="1367790"/>
          <a:ext cx="1341747" cy="1823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Развязка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44197" y="1433289"/>
        <a:ext cx="1210749" cy="1692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585C05-C403-4CC1-B367-632C0B9401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D1DF52-EC7E-4204-AB54-361AF5249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&#1058;&#1072;&#1090;&#1100;&#1103;&#1085;&#1072;\Documents\&#1055;&#1088;&#1086;&#1075;&#1088;&#1072;&#1084;&#1084;&#1099;%202012-13%20&#1075;\&#1048;&#1089;&#1082;&#1091;&#1089;&#1089;&#1090;&#1074;&#1086;%209%20&#1082;&#1083;&#1072;&#1089;&#1089;\&#1040;&#1085;&#1090;&#1086;&#1085;&#1080;&#1086;%20&#1042;&#1080;&#1074;&#1072;&#1083;&#1100;&#1076;&#1080;%20-%20&#1042;&#1077;&#1089;&#1085;&#1072;.mp3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Какими средствами воздействует искусство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Искусство 9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Творческое </a:t>
            </a:r>
            <a:r>
              <a:rPr lang="ru-RU" sz="3200" dirty="0" smtClean="0"/>
              <a:t>задание(д/з)</a:t>
            </a:r>
            <a:endParaRPr lang="ru-RU" sz="3200" dirty="0"/>
          </a:p>
        </p:txBody>
      </p:sp>
      <p:pic>
        <p:nvPicPr>
          <p:cNvPr id="5" name="Содержимое 4" descr="mzl.uidbromn.320x480-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7501" b="26697"/>
          <a:stretch>
            <a:fillRect/>
          </a:stretch>
        </p:blipFill>
        <p:spPr>
          <a:xfrm>
            <a:off x="3053430" y="1844824"/>
            <a:ext cx="5764631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964002" cy="4572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 помощью геометрических </a:t>
            </a:r>
            <a:r>
              <a:rPr lang="ru-RU" sz="2800" dirty="0" smtClean="0"/>
              <a:t>фигур, </a:t>
            </a:r>
            <a:r>
              <a:rPr lang="ru-RU" sz="2800" dirty="0" smtClean="0"/>
              <a:t>линий, цветовых пятен создать композицию на тему </a:t>
            </a:r>
            <a:r>
              <a:rPr lang="ru-RU" sz="2800" b="1" dirty="0" smtClean="0"/>
              <a:t>«Мой день»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609329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В.Кандинский. Композиция </a:t>
            </a:r>
            <a:r>
              <a:rPr lang="en-US" sz="2400" dirty="0" smtClean="0"/>
              <a:t>VIII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2843808" cy="9784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Композиция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0015100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628800"/>
            <a:ext cx="6228184" cy="4422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747978" cy="4572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Композиция, построенная по законам искусства, придает произведению целостность и гармоничность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0"/>
            <a:ext cx="6084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- это построение художественного произведения, обусловленное его содержанием, характером, назначением.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232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Ф.Васильев. Лето. Речка в Красном селе. 1870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01510053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1198" y="1628800"/>
            <a:ext cx="6022801" cy="4968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819986" cy="357119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В изобразительном искусстве композиция определяет расположение всех частей единого целого в пространстве или на плоскости.</a:t>
            </a:r>
            <a:endParaRPr lang="ru-RU" sz="2400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2915816" cy="9784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Композиция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589240"/>
            <a:ext cx="2915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Ф.Васильев. </a:t>
            </a:r>
          </a:p>
          <a:p>
            <a:pPr algn="r"/>
            <a:r>
              <a:rPr lang="ru-RU" sz="2800" dirty="0" smtClean="0"/>
              <a:t>На Мойке. 1871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19425" y="1743075"/>
          <a:ext cx="5921375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В музыке, литературе, кино и театре композиция определяет расположение всех частей во времени и в развитии.</a:t>
            </a:r>
            <a:endParaRPr lang="ru-RU" sz="2800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2747978" cy="9784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Композиция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2843808" cy="9784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композиции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avant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56548" y="0"/>
            <a:ext cx="4032448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730018"/>
            <a:ext cx="4680520" cy="36431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Вертикальная композиция </a:t>
            </a:r>
            <a:r>
              <a:rPr lang="ru-RU" sz="3200" dirty="0" smtClean="0"/>
              <a:t>придает художественному произведению порыв, движение вверх или создает ощущение сдавленности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51723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i="1" dirty="0" smtClean="0"/>
              <a:t>Л.Ф. </a:t>
            </a:r>
            <a:r>
              <a:rPr lang="ru-RU" sz="2800" i="1" dirty="0" err="1" smtClean="0"/>
              <a:t>Жегин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Толпа. 1910-е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88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5363" y="1556793"/>
            <a:ext cx="6458638" cy="5301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3"/>
          <p:cNvSpPr txBox="1">
            <a:spLocks/>
          </p:cNvSpPr>
          <p:nvPr/>
        </p:nvSpPr>
        <p:spPr>
          <a:xfrm>
            <a:off x="2915816" y="0"/>
            <a:ext cx="6228184" cy="148478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Горизонтальная композиция создает ощущение статичности, спокойствия или движения мимо зрителя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2691582" cy="9784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композиции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842337"/>
            <a:ext cx="269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В.Суриков. </a:t>
            </a:r>
          </a:p>
          <a:p>
            <a:pPr algn="r"/>
            <a:r>
              <a:rPr lang="ru-RU" sz="2000" dirty="0" smtClean="0"/>
              <a:t>Меншиков в Березове. 1883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boyarynya-morozo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484783"/>
            <a:ext cx="9144000" cy="4572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2771800" cy="9784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композиции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В.Суриков. Боярыня Морозова. 1887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87824" y="0"/>
            <a:ext cx="6156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Диагональные композиции передают динамику действия, движение на зрителя или от него и охватывают большие пространства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910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590389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Сандро</a:t>
            </a:r>
            <a:r>
              <a:rPr lang="ru-RU" sz="2800" dirty="0" smtClean="0"/>
              <a:t> Боттичелли. Весна. 1477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Антонио Вивальди - Вес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1811" y="6309320"/>
            <a:ext cx="548680" cy="5486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0"/>
            <a:ext cx="6300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Концерт «Весна» из цикла «Времена года»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2195736" cy="12687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Антонио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Вивальди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1678-1741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Содержимое 11" descr="vivaldiantonio_a_p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339752" y="0"/>
            <a:ext cx="1076145" cy="1436916"/>
          </a:xfrm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0" y="1556792"/>
            <a:ext cx="4260146" cy="33123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1 часть. «Весна грядёт!»</a:t>
            </a:r>
          </a:p>
          <a:p>
            <a:r>
              <a:rPr lang="ru-RU" sz="2000" dirty="0" smtClean="0"/>
              <a:t>Весна грядёт! И радостною песней</a:t>
            </a:r>
          </a:p>
          <a:p>
            <a:r>
              <a:rPr lang="ru-RU" sz="2000" dirty="0" smtClean="0"/>
              <a:t>Полна природа. Солнце и тепло,</a:t>
            </a:r>
          </a:p>
          <a:p>
            <a:r>
              <a:rPr lang="ru-RU" sz="2000" dirty="0" smtClean="0"/>
              <a:t>Журчат ручьи. И праздничные вести</a:t>
            </a:r>
          </a:p>
          <a:p>
            <a:r>
              <a:rPr lang="ru-RU" sz="2000" dirty="0" smtClean="0"/>
              <a:t>Зефир разносит, точно волшебство.</a:t>
            </a:r>
          </a:p>
          <a:p>
            <a:r>
              <a:rPr lang="ru-RU" sz="2000" dirty="0" smtClean="0"/>
              <a:t>Вдруг набегаю бархатные тучи,</a:t>
            </a:r>
          </a:p>
          <a:p>
            <a:r>
              <a:rPr lang="ru-RU" sz="2000" dirty="0" smtClean="0"/>
              <a:t>Как благовест звучит небесный гром.</a:t>
            </a:r>
          </a:p>
          <a:p>
            <a:r>
              <a:rPr lang="ru-RU" sz="2000" dirty="0" smtClean="0"/>
              <a:t>Но быстро иссякает вихрь могучий, И щебет вновь плывет в пространстве голубом.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4797152"/>
            <a:ext cx="38884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 часть. «Сон крестьянина»</a:t>
            </a:r>
          </a:p>
          <a:p>
            <a:r>
              <a:rPr lang="ru-RU" sz="2000" dirty="0" smtClean="0"/>
              <a:t>Цветов дыханье, шелест трав,</a:t>
            </a:r>
          </a:p>
          <a:p>
            <a:r>
              <a:rPr lang="ru-RU" sz="2000" dirty="0" smtClean="0"/>
              <a:t>Полна природа грёз.</a:t>
            </a:r>
          </a:p>
          <a:p>
            <a:r>
              <a:rPr lang="ru-RU" sz="2000" dirty="0" smtClean="0"/>
              <a:t>Спит пастушок за день устав,</a:t>
            </a:r>
          </a:p>
          <a:p>
            <a:r>
              <a:rPr lang="ru-RU" sz="2000" dirty="0" smtClean="0"/>
              <a:t>И тявкает чуть слышно пес.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4797152"/>
            <a:ext cx="4320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3 часть. «Танец-пастораль»</a:t>
            </a:r>
          </a:p>
          <a:p>
            <a:r>
              <a:rPr lang="ru-RU" sz="2000" dirty="0" smtClean="0"/>
              <a:t>Пастушеской волынки звук</a:t>
            </a:r>
          </a:p>
          <a:p>
            <a:r>
              <a:rPr lang="ru-RU" sz="2000" dirty="0" smtClean="0"/>
              <a:t>Разносится, гудящий над лугами,</a:t>
            </a:r>
          </a:p>
          <a:p>
            <a:r>
              <a:rPr lang="ru-RU" sz="2000" dirty="0" smtClean="0"/>
              <a:t>И нимф танцующих волшебный круг</a:t>
            </a:r>
          </a:p>
          <a:p>
            <a:r>
              <a:rPr lang="ru-RU" sz="2000" dirty="0" smtClean="0"/>
              <a:t>Весны расцвечен дивными лучами.</a:t>
            </a:r>
            <a:endParaRPr lang="ru-RU" sz="2000" dirty="0"/>
          </a:p>
        </p:txBody>
      </p:sp>
      <p:pic>
        <p:nvPicPr>
          <p:cNvPr id="15" name="Рисунок 14" descr="51608043_image0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1628800"/>
            <a:ext cx="3574389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4716016" y="4221088"/>
            <a:ext cx="4427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А.Г.Венецианов. Спящий пастушок. 1780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702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379</TotalTime>
  <Words>313</Words>
  <Application>Microsoft Office PowerPoint</Application>
  <PresentationFormat>Экран (4:3)</PresentationFormat>
  <Paragraphs>51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Какими средствами воздействует искусство</vt:lpstr>
      <vt:lpstr>Композиция</vt:lpstr>
      <vt:lpstr>Композиция</vt:lpstr>
      <vt:lpstr>Композиция</vt:lpstr>
      <vt:lpstr>Виды композиции</vt:lpstr>
      <vt:lpstr>Виды композиции</vt:lpstr>
      <vt:lpstr>Виды композиции</vt:lpstr>
      <vt:lpstr>Презентация PowerPoint</vt:lpstr>
      <vt:lpstr>Антонио Вивальди 1678-1741</vt:lpstr>
      <vt:lpstr>Творческое задание(д/з)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Какими средствами воздействует искусство</dc:title>
  <dc:creator>Татьяна</dc:creator>
  <cp:lastModifiedBy>Юрий</cp:lastModifiedBy>
  <cp:revision>29</cp:revision>
  <dcterms:created xsi:type="dcterms:W3CDTF">2012-09-19T13:02:31Z</dcterms:created>
  <dcterms:modified xsi:type="dcterms:W3CDTF">2014-09-16T16:13:36Z</dcterms:modified>
</cp:coreProperties>
</file>