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1" r:id="rId7"/>
    <p:sldId id="289" r:id="rId8"/>
    <p:sldId id="264" r:id="rId9"/>
    <p:sldId id="265" r:id="rId10"/>
    <p:sldId id="267" r:id="rId11"/>
    <p:sldId id="266" r:id="rId12"/>
    <p:sldId id="269" r:id="rId13"/>
    <p:sldId id="268" r:id="rId14"/>
    <p:sldId id="286" r:id="rId15"/>
    <p:sldId id="270" r:id="rId16"/>
    <p:sldId id="287" r:id="rId17"/>
    <p:sldId id="271" r:id="rId18"/>
    <p:sldId id="272" r:id="rId19"/>
    <p:sldId id="273" r:id="rId20"/>
    <p:sldId id="274" r:id="rId21"/>
    <p:sldId id="288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995F-1C49-4779-B53A-B19C16DB293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E5BB-173E-4F0F-A641-C3A97BDAF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5BB-173E-4F0F-A641-C3A97BDAF5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5FE901-9201-488B-A51F-A88BEC6B52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pablo-ruiz-picasso.ru/work-3960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blo-ruiz-picasso.ru/work-737.php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pablo-ruiz-picasso.ru/work-1294.ph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062912" cy="190207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«Основные направления развития зарубежной живописи»</a:t>
            </a:r>
            <a:endParaRPr lang="ru-RU" b="1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5373216"/>
            <a:ext cx="3052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учитель МХК </a:t>
            </a:r>
          </a:p>
          <a:p>
            <a:r>
              <a:rPr lang="ru-RU" dirty="0" smtClean="0"/>
              <a:t>МКОУ СОШ с. Брут</a:t>
            </a:r>
          </a:p>
          <a:p>
            <a:r>
              <a:rPr lang="ru-RU" dirty="0" err="1" smtClean="0"/>
              <a:t>Гулдаева</a:t>
            </a:r>
            <a:r>
              <a:rPr lang="ru-RU" dirty="0" smtClean="0"/>
              <a:t> С.М.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052736"/>
            <a:ext cx="3995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Пабло Пикассо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(25 октября 1881- 8 апреля 1973)- испанский художник, скульптор, график,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керамист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 дизайнер, наиболее полно выразивший трагизм, уродство, жестокость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ХХвека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Основоположник кубизма , в котором трёхплоскостное тело в оригинальной манере рисовалось как ряд совмещённых воедино плоскостей.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Историки искусства выделяют  в творчестве Пикассо несколько периодов: «голубой», «розовый», «кубистический».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4578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24743"/>
            <a:ext cx="3816425" cy="49104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165304"/>
            <a:ext cx="15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323528" y="1124744"/>
            <a:ext cx="51125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Эксперименты в области формы привели Пикассо к кубизму и прошел все его стадии.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Первая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стадия кубизма (1907—1913) получила название 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«аналитической»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этот период изображения кубистов дробятся на мелкие плоскости, объемность вообще не принимается в расчет, а объем существует как бы параллельно плоскости изображения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1913 года начинается  вторая стадия кубизма - 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«синтетическая»,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когда появляется большее внимание к цвету, преобладают натюрморты, преимущественно с музыкальными инструментами, трубками и коробками из-под табака, нотами, бутылками с вином и т. 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429000"/>
            <a:ext cx="954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Скрипка.</a:t>
            </a:r>
            <a:endParaRPr lang="ru-RU" sz="1600" dirty="0">
              <a:latin typeface="+mj-lt"/>
            </a:endParaRPr>
          </a:p>
        </p:txBody>
      </p:sp>
      <p:pic>
        <p:nvPicPr>
          <p:cNvPr id="1028" name="Picture 4" descr="Пабло Пикассо. Натюрморт с плетеным стулом. 1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2448270" cy="2448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6273225"/>
            <a:ext cx="250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Натюрморт с соломенным</a:t>
            </a:r>
          </a:p>
          <a:p>
            <a:r>
              <a:rPr lang="ru-RU" sz="1600" dirty="0" smtClean="0">
                <a:latin typeface="+mj-lt"/>
              </a:rPr>
              <a:t> стулом. 1912г.</a:t>
            </a:r>
            <a:endParaRPr lang="ru-RU" sz="16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836712"/>
            <a:ext cx="2088232" cy="25731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52536" y="692696"/>
            <a:ext cx="3600399" cy="496128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+mj-lt"/>
              </a:rPr>
              <a:t>     Пикассо </a:t>
            </a:r>
            <a:r>
              <a:rPr lang="ru-RU" sz="2400" dirty="0">
                <a:latin typeface="+mj-lt"/>
              </a:rPr>
              <a:t>уделяет особое внимание превращению форм в геометрические </a:t>
            </a:r>
            <a:r>
              <a:rPr lang="ru-RU" sz="2400" dirty="0" smtClean="0">
                <a:latin typeface="+mj-lt"/>
              </a:rPr>
              <a:t>блоки. </a:t>
            </a:r>
            <a:r>
              <a:rPr lang="ru-RU" sz="2400" dirty="0">
                <a:latin typeface="+mj-lt"/>
              </a:rPr>
              <a:t>Перспектива исчезает, палитра тяготеет к монохромности, и хотя первоначальная цель кубизма состояла в том чтобы более убедительно, чем с помощью традиционных приемов, воспроизвести ощущение пространства и тяжести масс, картины Пикассо зачастую сводятся к непонятным ребусам. </a:t>
            </a:r>
          </a:p>
        </p:txBody>
      </p:sp>
      <p:pic>
        <p:nvPicPr>
          <p:cNvPr id="34828" name="Picture 12" descr="Копия фабрика в хорта дель Эб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527" y="1052736"/>
            <a:ext cx="5471849" cy="4968552"/>
          </a:xfrm>
          <a:prstGeom prst="rect">
            <a:avLst/>
          </a:prstGeom>
          <a:noFill/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491880" y="6309320"/>
            <a:ext cx="4392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«Фабрика в Хорта </a:t>
            </a:r>
            <a:r>
              <a:rPr lang="ru-RU" sz="1600" dirty="0" err="1">
                <a:latin typeface="+mj-lt"/>
              </a:rPr>
              <a:t>дель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Эбро</a:t>
            </a:r>
            <a:r>
              <a:rPr lang="ru-RU" sz="1600" dirty="0">
                <a:latin typeface="+mj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икассо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594" y="836712"/>
            <a:ext cx="518560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07904" y="6237312"/>
            <a:ext cx="327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0" dirty="0"/>
              <a:t>Пабло Пикассо. </a:t>
            </a:r>
            <a:r>
              <a:rPr lang="ru-RU" sz="1400" dirty="0" err="1"/>
              <a:t>Авиньонские</a:t>
            </a:r>
            <a:r>
              <a:rPr lang="ru-RU" sz="1400" dirty="0"/>
              <a:t> девицы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487025"/>
            <a:ext cx="38884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Истинной возмутительницей</a:t>
            </a:r>
          </a:p>
          <a:p>
            <a:r>
              <a:rPr lang="ru-RU" sz="2400" dirty="0" smtClean="0">
                <a:latin typeface="+mj-lt"/>
              </a:rPr>
              <a:t>спокойствия стала картина</a:t>
            </a:r>
          </a:p>
          <a:p>
            <a:r>
              <a:rPr lang="ru-RU" sz="2400" b="1" i="0" dirty="0" smtClean="0">
                <a:latin typeface="+mj-lt"/>
              </a:rPr>
              <a:t>«</a:t>
            </a:r>
            <a:r>
              <a:rPr lang="ru-RU" sz="2400" b="1" i="0" dirty="0" err="1" smtClean="0">
                <a:latin typeface="+mj-lt"/>
              </a:rPr>
              <a:t>Авиньонскиедевицы</a:t>
            </a:r>
            <a:r>
              <a:rPr lang="ru-RU" sz="2400" b="1" i="0" dirty="0">
                <a:latin typeface="+mj-lt"/>
              </a:rPr>
              <a:t>» </a:t>
            </a:r>
            <a:r>
              <a:rPr lang="ru-RU" sz="2400" i="0" dirty="0">
                <a:latin typeface="+mj-lt"/>
              </a:rPr>
              <a:t>(</a:t>
            </a:r>
            <a:r>
              <a:rPr lang="ru-RU" sz="2400" i="0" dirty="0" smtClean="0">
                <a:latin typeface="+mj-lt"/>
              </a:rPr>
              <a:t>1907) из этого полотна словно «выкачан</a:t>
            </a:r>
            <a:r>
              <a:rPr lang="ru-RU" sz="2400" i="0" dirty="0">
                <a:latin typeface="+mj-lt"/>
              </a:rPr>
              <a:t>» воздух,</a:t>
            </a:r>
          </a:p>
          <a:p>
            <a:r>
              <a:rPr lang="ru-RU" sz="2400" i="0" dirty="0">
                <a:latin typeface="+mj-lt"/>
              </a:rPr>
              <a:t>розовые фигуры</a:t>
            </a:r>
          </a:p>
          <a:p>
            <a:r>
              <a:rPr lang="ru-RU" sz="2400" dirty="0">
                <a:latin typeface="+mj-lt"/>
              </a:rPr>
              <a:t>р</a:t>
            </a:r>
            <a:r>
              <a:rPr lang="ru-RU" sz="2400" i="0" dirty="0" smtClean="0">
                <a:latin typeface="+mj-lt"/>
              </a:rPr>
              <a:t>езвящихся </a:t>
            </a:r>
            <a:r>
              <a:rPr lang="ru-RU" sz="2400" i="0" dirty="0">
                <a:latin typeface="+mj-lt"/>
              </a:rPr>
              <a:t>женщин</a:t>
            </a:r>
          </a:p>
          <a:p>
            <a:r>
              <a:rPr lang="ru-RU" sz="2400" i="0" dirty="0">
                <a:latin typeface="+mj-lt"/>
              </a:rPr>
              <a:t>прижаты к плоскости,</a:t>
            </a:r>
          </a:p>
          <a:p>
            <a:r>
              <a:rPr lang="ru-RU" sz="2400" i="0" dirty="0">
                <a:latin typeface="+mj-lt"/>
              </a:rPr>
              <a:t>раздробленной на</a:t>
            </a:r>
          </a:p>
          <a:p>
            <a:r>
              <a:rPr lang="ru-RU" sz="2400" i="0" dirty="0">
                <a:latin typeface="+mj-lt"/>
              </a:rPr>
              <a:t>мелкие планы голубого,</a:t>
            </a:r>
          </a:p>
          <a:p>
            <a:r>
              <a:rPr lang="ru-RU" sz="2400" i="0" dirty="0">
                <a:latin typeface="+mj-lt"/>
              </a:rPr>
              <a:t>синего и </a:t>
            </a:r>
            <a:r>
              <a:rPr lang="ru-RU" sz="2400" i="0" dirty="0" smtClean="0">
                <a:latin typeface="+mj-lt"/>
              </a:rPr>
              <a:t>коричневого</a:t>
            </a:r>
            <a:endParaRPr lang="ru-RU" sz="2400" i="0" dirty="0">
              <a:latin typeface="+mj-lt"/>
            </a:endParaRPr>
          </a:p>
          <a:p>
            <a:r>
              <a:rPr lang="ru-RU" sz="2400" i="0" dirty="0">
                <a:latin typeface="+mj-lt"/>
              </a:rPr>
              <a:t>цветов. Гротесковые</a:t>
            </a:r>
          </a:p>
          <a:p>
            <a:r>
              <a:rPr lang="ru-RU" sz="2400" i="0" dirty="0">
                <a:latin typeface="+mj-lt"/>
              </a:rPr>
              <a:t>образы подчеркнуто</a:t>
            </a:r>
          </a:p>
          <a:p>
            <a:r>
              <a:rPr lang="ru-RU" sz="2400" i="0" dirty="0" smtClean="0">
                <a:latin typeface="+mj-lt"/>
              </a:rPr>
              <a:t>геометричны, необъёмны</a:t>
            </a:r>
            <a:r>
              <a:rPr lang="ru-RU" sz="2400" i="0" dirty="0">
                <a:latin typeface="+mj-lt"/>
              </a:rPr>
              <a:t>, </a:t>
            </a:r>
            <a:endParaRPr lang="ru-RU" sz="2400" i="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н</a:t>
            </a:r>
            <a:r>
              <a:rPr lang="ru-RU" sz="2400" i="0" dirty="0" smtClean="0">
                <a:latin typeface="+mj-lt"/>
              </a:rPr>
              <a:t>арочито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i="0" dirty="0" smtClean="0">
                <a:latin typeface="+mj-lt"/>
              </a:rPr>
              <a:t>заострены</a:t>
            </a:r>
            <a:r>
              <a:rPr lang="ru-RU" sz="2400" i="0" dirty="0">
                <a:latin typeface="+mj-lt"/>
              </a:rPr>
              <a:t>.</a:t>
            </a:r>
            <a:r>
              <a:rPr lang="ru-RU" sz="2400" b="1" i="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икассо2"/>
          <p:cNvPicPr>
            <a:picLocks noChangeAspect="1" noChangeArrowheads="1"/>
          </p:cNvPicPr>
          <p:nvPr/>
        </p:nvPicPr>
        <p:blipFill>
          <a:blip r:embed="rId2" cstate="print"/>
          <a:srcRect l="27663" t="2564" r="31500" b="56413"/>
          <a:stretch>
            <a:fillRect/>
          </a:stretch>
        </p:blipFill>
        <p:spPr bwMode="auto">
          <a:xfrm>
            <a:off x="5868144" y="692696"/>
            <a:ext cx="2808312" cy="28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пикассо2"/>
          <p:cNvPicPr>
            <a:picLocks noChangeAspect="1" noChangeArrowheads="1"/>
          </p:cNvPicPr>
          <p:nvPr/>
        </p:nvPicPr>
        <p:blipFill>
          <a:blip r:embed="rId2" cstate="print"/>
          <a:srcRect l="63077" t="33182" b="33487"/>
          <a:stretch>
            <a:fillRect/>
          </a:stretch>
        </p:blipFill>
        <p:spPr bwMode="auto">
          <a:xfrm>
            <a:off x="323528" y="3429000"/>
            <a:ext cx="31827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        Что же хотел сказать художник?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Пять обнаженных женских фигур, запечатленных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разных ракурсах, заполнили почти всю поверхность холста. Странные лица - маски сильно искажены и деформированы. Лишенные каких – либо чувств и эмоций, они одновременно пугают и завораживают... В каждом взгляде – немой упрек обществу, которое отторгло женщин и обрекло  их на болезни и смерть.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Таким  образом, по мнению автора, картина должна была разбудить уснувшую совесть современников, а потому воспринималось как страстный голос художника в защиту поруганной красоты, униженной и бесправной женщины.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Picasso_Vol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406082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67544" y="6381328"/>
            <a:ext cx="3822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Пабло Пикассо</a:t>
            </a:r>
            <a:r>
              <a:rPr lang="ru-RU" sz="1400" i="0" dirty="0" smtClean="0"/>
              <a:t>. </a:t>
            </a:r>
            <a:r>
              <a:rPr lang="ru-RU" sz="1400" dirty="0"/>
              <a:t>Портрет </a:t>
            </a:r>
            <a:r>
              <a:rPr lang="ru-RU" sz="1400" dirty="0" smtClean="0"/>
              <a:t> </a:t>
            </a:r>
            <a:r>
              <a:rPr lang="ru-RU" sz="1400" dirty="0" err="1" smtClean="0"/>
              <a:t>Амбруаза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Воллара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4008" y="476672"/>
            <a:ext cx="41764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   Исключительную роль в становлении портретного жанра сыграли африканские скульптуры – маски. Их простые, почти примитивные формы, образуемые кругами и линиями ритуальной штриховки, дали новый импульс творческим поискам Пикассо.</a:t>
            </a:r>
          </a:p>
          <a:p>
            <a:r>
              <a:rPr lang="ru-RU" sz="2000" dirty="0" smtClean="0">
                <a:latin typeface="+mj-lt"/>
              </a:rPr>
              <a:t>   Лицо распадалось на множество отдельных элементов, по которым  с трудом можно было восстановить облик портретируемого.  Угловатые торжественные позы, крайне сдержанное использование цветов, отказ от точного копирования модели и ее психологической  характеристики </a:t>
            </a:r>
          </a:p>
          <a:p>
            <a:r>
              <a:rPr lang="ru-RU" sz="2000" dirty="0" smtClean="0">
                <a:latin typeface="+mj-lt"/>
              </a:rPr>
              <a:t>составили характерные особенности</a:t>
            </a:r>
          </a:p>
          <a:p>
            <a:r>
              <a:rPr lang="ru-RU" sz="2000" dirty="0" smtClean="0">
                <a:latin typeface="+mj-lt"/>
              </a:rPr>
              <a:t> портретной живописи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Безусловно, творчество выдающегося художника ХХ столетия Пабло Пикассо не исчерпывает только рамками кубизма. В течении своего длительного творческого пути он ненадолго сближался с сюрреализмом и неоклассицизмом. Всё, созданное  художником, поражает не только количеством работ, но и охватом  различных видов искусств. Удивительных результатов он достиг в скульптуре, графике, декоративной керамике и книжной иллюстрации. В каждом из своих произведений он сумел запечатлеть бурное, полное драматизма время.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 descr="Пабло Пикассо. Голова женщины (Фернанда). 19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06234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093296"/>
            <a:ext cx="1799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"Голова женщины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Фернанда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)", 1909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028" name="Picture 4" descr="Пабло Пикассо. Голова женщины. 19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12976"/>
            <a:ext cx="1909653" cy="28083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6021288"/>
            <a:ext cx="1768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Голова женщины, </a:t>
            </a:r>
          </a:p>
          <a:p>
            <a:r>
              <a:rPr lang="ru-RU" sz="1600" dirty="0" smtClean="0">
                <a:latin typeface="+mj-lt"/>
              </a:rPr>
              <a:t>1946г.</a:t>
            </a:r>
            <a:endParaRPr lang="ru-RU" sz="1600" dirty="0">
              <a:latin typeface="+mj-lt"/>
            </a:endParaRPr>
          </a:p>
        </p:txBody>
      </p:sp>
      <p:pic>
        <p:nvPicPr>
          <p:cNvPr id="1030" name="Picture 6" descr="Пабло Пикассо. Сова. 196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212976"/>
            <a:ext cx="2520280" cy="28003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6165304"/>
            <a:ext cx="122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Сова, 1968г.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4"/>
          <p:cNvSpPr txBox="1">
            <a:spLocks noChangeArrowheads="1"/>
          </p:cNvSpPr>
          <p:nvPr/>
        </p:nvSpPr>
        <p:spPr bwMode="auto">
          <a:xfrm>
            <a:off x="3344441" y="692696"/>
            <a:ext cx="579955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-</a:t>
            </a:r>
            <a:r>
              <a:rPr lang="ru-RU" sz="2000" dirty="0">
                <a:latin typeface="+mj-lt"/>
              </a:rPr>
              <a:t>это направление авангарда, оказавшее наряду с абстракционизмом наибольшее влияние на культуру XX века. Принципы сюрреализма были изложены в 1924 году в «</a:t>
            </a:r>
            <a:r>
              <a:rPr lang="ru-RU" sz="2000" dirty="0" smtClean="0">
                <a:latin typeface="+mj-lt"/>
              </a:rPr>
              <a:t>Манифесте сюрреализма</a:t>
            </a:r>
            <a:r>
              <a:rPr lang="ru-RU" sz="2000" dirty="0">
                <a:latin typeface="+mj-lt"/>
              </a:rPr>
              <a:t>», автором которого был французский поэт Андре </a:t>
            </a:r>
            <a:r>
              <a:rPr lang="ru-RU" sz="2000" dirty="0" err="1">
                <a:latin typeface="+mj-lt"/>
              </a:rPr>
              <a:t>Бретон</a:t>
            </a:r>
            <a:r>
              <a:rPr lang="ru-RU" sz="2000" dirty="0">
                <a:latin typeface="+mj-lt"/>
              </a:rPr>
              <a:t>, создавший теорию сюрреализма. Само слово «сюрреализм» в переводе с французского означает «</a:t>
            </a:r>
            <a:r>
              <a:rPr lang="ru-RU" sz="2000" dirty="0" err="1">
                <a:latin typeface="+mj-lt"/>
              </a:rPr>
              <a:t>сверхреальный</a:t>
            </a:r>
            <a:r>
              <a:rPr lang="ru-RU" sz="2000" dirty="0">
                <a:latin typeface="+mj-lt"/>
              </a:rPr>
              <a:t>, выходящий за пределы реального». </a:t>
            </a:r>
          </a:p>
          <a:p>
            <a:r>
              <a:rPr lang="ru-RU" sz="2000" dirty="0">
                <a:latin typeface="+mj-lt"/>
              </a:rPr>
              <a:t>Сюрреалисты, работавшие в живописи, использовали следующий прием: отдельные детали картины выписывались в реалистической манере, выписывались с почти фотографической точностью. Но сочетание этих деталей было совершенно необычным. В подобном приеме написаны произведения Сальвадора Дали. Сальвадор Дали - один из представителей  сюрреализма.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274466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Сюрреализм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84784"/>
            <a:ext cx="2489200" cy="3816350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683568" y="5373216"/>
            <a:ext cx="190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+mj-lt"/>
              </a:rPr>
              <a:t>Рене </a:t>
            </a:r>
            <a:r>
              <a:rPr lang="ru-RU" sz="1600" dirty="0" err="1" smtClean="0">
                <a:latin typeface="+mj-lt"/>
              </a:rPr>
              <a:t>Магритт</a:t>
            </a:r>
            <a:r>
              <a:rPr lang="ru-RU" sz="1600" dirty="0" smtClean="0">
                <a:latin typeface="+mj-lt"/>
              </a:rPr>
              <a:t>.</a:t>
            </a:r>
          </a:p>
          <a:p>
            <a:r>
              <a:rPr lang="ru-RU" sz="1600" dirty="0" smtClean="0">
                <a:latin typeface="+mj-lt"/>
              </a:rPr>
              <a:t>«Невидимый мир»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r-dali.ru/images/foto_dali_big/1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746131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1052736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Сальвадор Дали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988840"/>
            <a:ext cx="4032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(1904 – 1989 гг.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Фигерас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Каталония -испанский художник.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 многих своих произведениях Дали сопоставляет и соединяет образы отдельных реальностей. Прием наложения образов друг на друга все же  позволял угадывать их естественные очертания. Предметы реального мира утрируются, нарочно превращаются 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сверхреальность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не поддаются расшифровке и объяснению.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Что может изображать живописец, если он считает себя творцом? Только свой мир, а не окружающий нас подлунный. Не копировать, не посредничать, а создавать свое, новое, оригинальное, чего еще не существовало – ни в реальном, ни в вымышленном мире.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Андре Дерен писал: «Никто не помешает нам вообразить мир таким, каким нам хочется». </a:t>
            </a:r>
            <a:r>
              <a:rPr lang="ru-RU" sz="2000" dirty="0" smtClean="0">
                <a:latin typeface="+mj-lt"/>
              </a:rPr>
              <a:t>Простой пример – творчество Сальвадора Дали. Его внешне загадочные картины часто легко расшифровываются при минимальном интеллектуальном усилии.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Каждую деталь можно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рассматривать самостоятельно,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а все вместе они создают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магически загадочную картину.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22920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Вот буквально течет время.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2" descr="C:\Users\Людмила сергеевна\Desktop\авангард\лекция 5\11. Сальвадор Дали. Постоянство памяти. 1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140968"/>
            <a:ext cx="4720404" cy="3456384"/>
          </a:xfrm>
          <a:prstGeom prst="rect">
            <a:avLst/>
          </a:prstGeom>
          <a:noFill/>
        </p:spPr>
      </p:pic>
      <p:pic>
        <p:nvPicPr>
          <p:cNvPr id="7" name="Picture 2" descr="C:\Users\Людмила сергеевна\Desktop\авангард\лекция 5\11. Сальвадор Дали. Постоянство памяти. 1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568952" cy="62743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616530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Постоянство памяти. 1931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817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ХХ век отмечен чрезвычайным разнообразием художественных направлений в изобразительном искусстве, которые невозможно объединить каким – то одним стилем. Пестрота и многообразие направлений объясняются прежде всего желанием разрушить классическую художественную систему  интенсивными экспериментами, поисками новых путей в изобразительном искусстве. </a:t>
            </a:r>
            <a:b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Основные художественные направления в искусстве </a:t>
            </a:r>
            <a:b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 принято обозначать терминами «модернизм», «новое искусство», «художественный авангард». В буквальном значении все эти названия подчеркивают новаторский характер нетрадиционных художественных направлений: кубизм, сюрреализм, абстракционизм, супрематизм и др. </a:t>
            </a:r>
            <a:endParaRPr lang="ru-RU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Основу композиции картины </a:t>
            </a:r>
            <a:r>
              <a:rPr lang="ru-RU" sz="2000" b="1" dirty="0" smtClean="0">
                <a:latin typeface="+mj-lt"/>
              </a:rPr>
              <a:t>«Озаренные наслаждения» </a:t>
            </a:r>
            <a:r>
              <a:rPr lang="ru-RU" sz="2000" dirty="0" smtClean="0">
                <a:latin typeface="+mj-lt"/>
              </a:rPr>
              <a:t>составляют три объемных экрана, напоминающие телевизионные. Расположенные в разных плоскостях на фоне  пустынного пейзажа и бескрайнего голубого неба, они увлекают  зрителей из реального пространства в мир  причудливых сновидений.  </a:t>
            </a:r>
            <a:endParaRPr lang="ru-RU" sz="2000" dirty="0">
              <a:latin typeface="+mj-lt"/>
            </a:endParaRPr>
          </a:p>
        </p:txBody>
      </p:sp>
      <p:pic>
        <p:nvPicPr>
          <p:cNvPr id="32770" name="Picture 2" descr="Просвещённые удовольст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075040" cy="4181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620688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+mj-lt"/>
              </a:rPr>
              <a:t>Сюрреалисты вели активные поиски иной реальности. Они пытались обратиться к глубинам бессознательного, черпать вдохновение из свободного потока ассоциаций, сновидений и галлюцинаций. Основным средством живописцев оказалось соединение несоединимого, да еще и в неподходящем пространстве.</a:t>
            </a:r>
            <a:endParaRPr lang="ru-RU" sz="2400" dirty="0">
              <a:latin typeface="+mj-lt"/>
            </a:endParaRPr>
          </a:p>
        </p:txBody>
      </p:sp>
      <p:pic>
        <p:nvPicPr>
          <p:cNvPr id="4100" name="Picture 4" descr="http://smallbay.ru/images/dali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530899" cy="3013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093296"/>
            <a:ext cx="1565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Мягкие часы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1933</a:t>
            </a:r>
            <a:endParaRPr lang="ru-RU" sz="1600" dirty="0">
              <a:latin typeface="+mj-lt"/>
            </a:endParaRPr>
          </a:p>
        </p:txBody>
      </p:sp>
      <p:pic>
        <p:nvPicPr>
          <p:cNvPr id="4102" name="Picture 6" descr="http://smallbay.ru/images/dali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545352" cy="32219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96136" y="6211669"/>
            <a:ext cx="2141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Тени тающей ночи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1931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449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     Литература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Г.И.Данилова. Мировая художественная культура 11 класс. Дрофа. Москва  2007г.</a:t>
            </a:r>
            <a:br>
              <a:rPr lang="ru-RU" sz="2400" dirty="0" smtClean="0"/>
            </a:br>
            <a:r>
              <a:rPr lang="ru-RU" sz="2400" dirty="0" smtClean="0"/>
              <a:t>2. Т.Л. Ойстрах – Демидова. Мировая художественная культура. Москва 2007 г.</a:t>
            </a:r>
            <a:br>
              <a:rPr lang="ru-RU" sz="2400" dirty="0" smtClean="0"/>
            </a:br>
            <a:r>
              <a:rPr lang="ru-RU" sz="2400" dirty="0" smtClean="0"/>
              <a:t>3. Энциклопедия для детей. Искусство. </a:t>
            </a:r>
            <a:r>
              <a:rPr lang="ru-RU" sz="2400" dirty="0" err="1" smtClean="0"/>
              <a:t>Аванта</a:t>
            </a:r>
            <a:r>
              <a:rPr lang="ru-RU" sz="2400" dirty="0" smtClean="0"/>
              <a:t> +.1999г.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176464" cy="9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Фовизм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/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484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В Париже на осеннем салоне 1905 г. Были выставлены картины группы художников, удививших искушенную французскую публику резкостью и смелостью сочетания ярких цветов, примитивностью форм. Критик Луи Вексель назвал молодых бунтарей «дикими», вследствие чего всё направление получило странное и неуклюжее название «</a:t>
            </a:r>
            <a:r>
              <a:rPr lang="ru-RU" sz="2400" dirty="0" err="1" smtClean="0">
                <a:latin typeface="+mj-lt"/>
              </a:rPr>
              <a:t>фовизм</a:t>
            </a:r>
            <a:r>
              <a:rPr lang="ru-RU" sz="2400" dirty="0" smtClean="0">
                <a:latin typeface="+mj-lt"/>
              </a:rPr>
              <a:t>».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Отличительные особенности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фовизма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2400" dirty="0" smtClean="0">
                <a:latin typeface="+mj-lt"/>
              </a:rPr>
              <a:t>использование ярких красочных сочетаний совершенно независимо от цветов реальных предметов резкая деформация пропорций и форм реальных объектов с помощью этих художественных приемов создавали картины, которые не напоминали реальные объекты, а создавали особый эмоциональный настрой именно своей необычностью, своей яркостью, красочностью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33246"/>
            <a:ext cx="47880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Анри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Матисс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(31 декабря 1869— 3 ноября 1954) — французский художник и скульптор, лидер течения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фовистов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 Известен своими изысканиями в передаче эмоций через цвет и форму. 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Мир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Матисса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— это мир танцев и пасторалей, музыки и музыкальных инструментов, красивых ваз, сочных плодов и оранжерейных растений, разнообразных сосудов, ковров и пестрых тканей, бронзовых статуэток и бесконечных видов из окна (любимый мотив художника).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2" descr="C:\Documents and Settings\Алиса\Рабочий стол\фото и мхк\Новая папка\matiss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760003" cy="48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5949280"/>
            <a:ext cx="3779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"Окно"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1916, Институт искусства, Детройт</a:t>
            </a:r>
            <a:endParaRPr lang="ru-RU" sz="1600" dirty="0">
              <a:latin typeface="+mj-lt"/>
              <a:cs typeface="Arial" pitchFamily="34" charset="0"/>
            </a:endParaRPr>
          </a:p>
        </p:txBody>
      </p:sp>
      <p:pic>
        <p:nvPicPr>
          <p:cNvPr id="12294" name="Picture 6" descr="http://sunny-art.ru/wp-content/uploads/2010/03/Henri_Matisse_Self_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88432" cy="474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764704"/>
            <a:ext cx="3547666" cy="547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23528" y="6309320"/>
            <a:ext cx="2765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0" dirty="0">
                <a:latin typeface="+mj-lt"/>
              </a:rPr>
              <a:t>Анри </a:t>
            </a:r>
            <a:r>
              <a:rPr lang="ru-RU" sz="1600" i="0" dirty="0" err="1">
                <a:latin typeface="+mj-lt"/>
              </a:rPr>
              <a:t>Матисс</a:t>
            </a:r>
            <a:r>
              <a:rPr lang="ru-RU" sz="1600" i="0" dirty="0">
                <a:latin typeface="+mj-lt"/>
              </a:rPr>
              <a:t>. </a:t>
            </a:r>
            <a:r>
              <a:rPr lang="ru-RU" sz="1600" dirty="0">
                <a:latin typeface="+mj-lt"/>
              </a:rPr>
              <a:t>Красные рыбки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427984" y="671691"/>
            <a:ext cx="43240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0" dirty="0">
                <a:latin typeface="+mj-lt"/>
              </a:rPr>
              <a:t>Освобождая зрителей от тревожащего</a:t>
            </a:r>
          </a:p>
          <a:p>
            <a:r>
              <a:rPr lang="ru-RU" i="0" dirty="0">
                <a:latin typeface="+mj-lt"/>
              </a:rPr>
              <a:t>потока мыслей, художник отказался от</a:t>
            </a:r>
          </a:p>
          <a:p>
            <a:r>
              <a:rPr lang="ru-RU" i="0" dirty="0">
                <a:latin typeface="+mj-lt"/>
              </a:rPr>
              <a:t>многих традиций живописи, от сложных </a:t>
            </a:r>
          </a:p>
          <a:p>
            <a:r>
              <a:rPr lang="ru-RU" i="0" dirty="0">
                <a:latin typeface="+mj-lt"/>
              </a:rPr>
              <a:t>форм и сюжетной повествовательности.</a:t>
            </a:r>
          </a:p>
          <a:p>
            <a:r>
              <a:rPr lang="ru-RU" i="0" dirty="0">
                <a:latin typeface="+mj-lt"/>
              </a:rPr>
              <a:t>Мотивы полотен </a:t>
            </a:r>
            <a:r>
              <a:rPr lang="ru-RU" i="0" dirty="0" err="1">
                <a:latin typeface="+mj-lt"/>
              </a:rPr>
              <a:t>Матисса</a:t>
            </a:r>
            <a:r>
              <a:rPr lang="ru-RU" i="0" dirty="0">
                <a:latin typeface="+mj-lt"/>
              </a:rPr>
              <a:t> удивляют</a:t>
            </a:r>
          </a:p>
          <a:p>
            <a:r>
              <a:rPr lang="ru-RU" i="0" dirty="0">
                <a:latin typeface="+mj-lt"/>
              </a:rPr>
              <a:t>своей простотой: цветы, пёстрые ткани…</a:t>
            </a:r>
          </a:p>
          <a:p>
            <a:r>
              <a:rPr lang="ru-RU" i="0" dirty="0">
                <a:latin typeface="+mj-lt"/>
              </a:rPr>
              <a:t>Царствует плоскость, объём предметов</a:t>
            </a:r>
          </a:p>
          <a:p>
            <a:r>
              <a:rPr lang="ru-RU" i="0" dirty="0">
                <a:latin typeface="+mj-lt"/>
              </a:rPr>
              <a:t>лишь чуть намечен. Настроение </a:t>
            </a:r>
          </a:p>
          <a:p>
            <a:r>
              <a:rPr lang="ru-RU" i="0" dirty="0">
                <a:latin typeface="+mj-lt"/>
              </a:rPr>
              <a:t>создаётся с помощью контрастного</a:t>
            </a:r>
          </a:p>
          <a:p>
            <a:r>
              <a:rPr lang="ru-RU" i="0" dirty="0">
                <a:latin typeface="+mj-lt"/>
              </a:rPr>
              <a:t>сопоставления тонов, сочных и ярких.</a:t>
            </a:r>
          </a:p>
          <a:p>
            <a:r>
              <a:rPr lang="ru-RU" i="0" dirty="0">
                <a:latin typeface="+mj-lt"/>
              </a:rPr>
              <a:t>Лаконичная условность и декоративность</a:t>
            </a:r>
          </a:p>
          <a:p>
            <a:pPr>
              <a:buFontTx/>
              <a:buChar char="-"/>
            </a:pPr>
            <a:r>
              <a:rPr lang="ru-RU" i="0" dirty="0">
                <a:latin typeface="+mj-lt"/>
              </a:rPr>
              <a:t>так можно охарактеризовать стилистику</a:t>
            </a:r>
          </a:p>
          <a:p>
            <a:r>
              <a:rPr lang="ru-RU" i="0" dirty="0">
                <a:latin typeface="+mj-lt"/>
              </a:rPr>
              <a:t>многих картин художника.</a:t>
            </a:r>
          </a:p>
          <a:p>
            <a:r>
              <a:rPr lang="ru-RU" i="0" dirty="0">
                <a:latin typeface="+mj-lt"/>
              </a:rPr>
              <a:t>Подобная живопись не рассчитана на </a:t>
            </a:r>
          </a:p>
          <a:p>
            <a:r>
              <a:rPr lang="ru-RU" i="0" dirty="0">
                <a:latin typeface="+mj-lt"/>
              </a:rPr>
              <a:t>углублённое толкование. Она приглашает</a:t>
            </a:r>
          </a:p>
          <a:p>
            <a:r>
              <a:rPr lang="ru-RU" i="0" dirty="0">
                <a:latin typeface="+mj-lt"/>
              </a:rPr>
              <a:t>к созерцанию любимой </a:t>
            </a:r>
            <a:r>
              <a:rPr lang="ru-RU" i="0" dirty="0" err="1">
                <a:latin typeface="+mj-lt"/>
              </a:rPr>
              <a:t>матиссом</a:t>
            </a:r>
            <a:endParaRPr lang="ru-RU" i="0" dirty="0">
              <a:latin typeface="+mj-lt"/>
            </a:endParaRPr>
          </a:p>
          <a:p>
            <a:r>
              <a:rPr lang="ru-RU" i="0" dirty="0">
                <a:latin typeface="+mj-lt"/>
              </a:rPr>
              <a:t>радостной простоты «чистой» краски.</a:t>
            </a:r>
          </a:p>
          <a:p>
            <a:r>
              <a:rPr lang="ru-RU" i="0" dirty="0">
                <a:latin typeface="+mj-lt"/>
              </a:rPr>
              <a:t>Предметы окружающего мира не исчезли</a:t>
            </a:r>
          </a:p>
          <a:p>
            <a:r>
              <a:rPr lang="ru-RU" i="0" dirty="0">
                <a:latin typeface="+mj-lt"/>
              </a:rPr>
              <a:t>с полотен </a:t>
            </a:r>
            <a:r>
              <a:rPr lang="ru-RU" i="0" dirty="0" err="1">
                <a:latin typeface="+mj-lt"/>
              </a:rPr>
              <a:t>фовистов</a:t>
            </a:r>
            <a:r>
              <a:rPr lang="ru-RU" i="0" dirty="0">
                <a:latin typeface="+mj-lt"/>
              </a:rPr>
              <a:t>, но они утеряли своё</a:t>
            </a:r>
          </a:p>
          <a:p>
            <a:r>
              <a:rPr lang="ru-RU" i="0" dirty="0">
                <a:latin typeface="+mj-lt"/>
              </a:rPr>
              <a:t>смысловое значение, превратились в</a:t>
            </a:r>
          </a:p>
          <a:p>
            <a:r>
              <a:rPr lang="ru-RU" i="0" dirty="0">
                <a:latin typeface="+mj-lt"/>
              </a:rPr>
              <a:t>носителей цвета.</a:t>
            </a:r>
          </a:p>
          <a:p>
            <a:pPr>
              <a:buFontTx/>
              <a:buChar char="-"/>
            </a:pPr>
            <a:endParaRPr lang="ru-RU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нри матисс танец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5583339" cy="37444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908720"/>
            <a:ext cx="8659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В широко известном декоративном панно «Танец» нашел отражение идеал  </a:t>
            </a:r>
          </a:p>
          <a:p>
            <a:r>
              <a:rPr lang="ru-RU" sz="2000" dirty="0" smtClean="0">
                <a:latin typeface="+mj-lt"/>
              </a:rPr>
              <a:t>художника,  его философские представления о месте и назначении человека </a:t>
            </a:r>
          </a:p>
          <a:p>
            <a:r>
              <a:rPr lang="ru-RU" sz="2000" dirty="0" smtClean="0">
                <a:latin typeface="+mj-lt"/>
              </a:rPr>
              <a:t>в общей системе мироздания. В  картине очень много символики, которая </a:t>
            </a:r>
          </a:p>
          <a:p>
            <a:r>
              <a:rPr lang="ru-RU" sz="2000" dirty="0" smtClean="0">
                <a:latin typeface="+mj-lt"/>
              </a:rPr>
              <a:t>помогала выразить главную идею. Не раз отмечалось, что в  древнейших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48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+mj-lt"/>
              </a:rPr>
              <a:t> культурах танец, </a:t>
            </a:r>
          </a:p>
          <a:p>
            <a:r>
              <a:rPr lang="ru-RU" sz="2000" dirty="0" smtClean="0">
                <a:latin typeface="+mj-lt"/>
              </a:rPr>
              <a:t>исполняемый людьми с</a:t>
            </a:r>
          </a:p>
          <a:p>
            <a:r>
              <a:rPr lang="ru-RU" sz="2000" dirty="0" smtClean="0">
                <a:latin typeface="+mj-lt"/>
              </a:rPr>
              <a:t> соединенными руками,  </a:t>
            </a:r>
          </a:p>
          <a:p>
            <a:r>
              <a:rPr lang="ru-RU" sz="2000" dirty="0" smtClean="0">
                <a:latin typeface="+mj-lt"/>
              </a:rPr>
              <a:t>обозначает союз </a:t>
            </a:r>
          </a:p>
          <a:p>
            <a:r>
              <a:rPr lang="ru-RU" sz="2000" dirty="0" smtClean="0">
                <a:latin typeface="+mj-lt"/>
              </a:rPr>
              <a:t>Земли и Неба. Холм, гора </a:t>
            </a:r>
          </a:p>
          <a:p>
            <a:r>
              <a:rPr lang="ru-RU" sz="2000" dirty="0" smtClean="0">
                <a:latin typeface="+mj-lt"/>
              </a:rPr>
              <a:t>традиционно связывали </a:t>
            </a:r>
          </a:p>
          <a:p>
            <a:r>
              <a:rPr lang="ru-RU" sz="2000" dirty="0" smtClean="0">
                <a:latin typeface="+mj-lt"/>
              </a:rPr>
              <a:t>мир земной и небесный,</a:t>
            </a:r>
          </a:p>
          <a:p>
            <a:r>
              <a:rPr lang="ru-RU" sz="2000" dirty="0" smtClean="0">
                <a:latin typeface="+mj-lt"/>
              </a:rPr>
              <a:t>реальный и божественный.</a:t>
            </a:r>
          </a:p>
          <a:p>
            <a:r>
              <a:rPr lang="ru-RU" sz="2000" dirty="0" smtClean="0">
                <a:latin typeface="+mj-lt"/>
              </a:rPr>
              <a:t>интересно, что решение </a:t>
            </a:r>
          </a:p>
          <a:p>
            <a:r>
              <a:rPr lang="ru-RU" sz="2000" dirty="0" smtClean="0">
                <a:latin typeface="+mj-lt"/>
              </a:rPr>
              <a:t>подобной космической </a:t>
            </a:r>
          </a:p>
          <a:p>
            <a:r>
              <a:rPr lang="ru-RU" sz="2000" dirty="0" smtClean="0">
                <a:latin typeface="+mj-lt"/>
              </a:rPr>
              <a:t>темы </a:t>
            </a:r>
            <a:r>
              <a:rPr lang="ru-RU" sz="2000" dirty="0" err="1" smtClean="0">
                <a:latin typeface="+mj-lt"/>
              </a:rPr>
              <a:t>Матисс</a:t>
            </a:r>
            <a:r>
              <a:rPr lang="ru-RU" sz="2000" dirty="0" smtClean="0">
                <a:latin typeface="+mj-lt"/>
              </a:rPr>
              <a:t> предлагает </a:t>
            </a:r>
          </a:p>
          <a:p>
            <a:r>
              <a:rPr lang="ru-RU" sz="2000" dirty="0" smtClean="0">
                <a:latin typeface="+mj-lt"/>
              </a:rPr>
              <a:t>через изображение </a:t>
            </a:r>
          </a:p>
          <a:p>
            <a:r>
              <a:rPr lang="ru-RU" sz="2000" dirty="0" smtClean="0">
                <a:latin typeface="+mj-lt"/>
              </a:rPr>
              <a:t>человека, являющегося</a:t>
            </a:r>
          </a:p>
          <a:p>
            <a:r>
              <a:rPr lang="ru-RU" sz="2000" dirty="0" smtClean="0">
                <a:latin typeface="+mj-lt"/>
              </a:rPr>
              <a:t>частицей мироздания.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42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+mj-lt"/>
              </a:rPr>
              <a:t>Фовисты</a:t>
            </a:r>
            <a:r>
              <a:rPr lang="ru-RU" sz="2400" dirty="0" smtClean="0">
                <a:latin typeface="+mj-lt"/>
              </a:rPr>
              <a:t> были первой реально оформившейся художественной группой нового века, его первым авангардным движением. Страсть </a:t>
            </a:r>
            <a:r>
              <a:rPr lang="ru-RU" sz="2400" dirty="0" err="1" smtClean="0">
                <a:latin typeface="+mj-lt"/>
              </a:rPr>
              <a:t>фовистов</a:t>
            </a:r>
            <a:r>
              <a:rPr lang="ru-RU" sz="2400" dirty="0" smtClean="0">
                <a:latin typeface="+mj-lt"/>
              </a:rPr>
              <a:t> к самовыражению была яростной. Яркий колорит, не привычный для  восприятия зрителя, говорил об отважном эксперименте и в то же время о желании уйти от слишком тягостных проблем времени. </a:t>
            </a:r>
            <a:r>
              <a:rPr lang="ru-RU" sz="2400" dirty="0" err="1" smtClean="0">
                <a:latin typeface="+mj-lt"/>
              </a:rPr>
              <a:t>Фовисты</a:t>
            </a:r>
            <a:r>
              <a:rPr lang="ru-RU" sz="2400" dirty="0" smtClean="0">
                <a:latin typeface="+mj-lt"/>
              </a:rPr>
              <a:t> создали некий новый мир, импульсивный, непривычный, где царствовала фантазия авторов.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229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КУБИЗМ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4211638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+mj-lt"/>
              </a:rPr>
              <a:t>Авангардное – направление в живописи начала </a:t>
            </a:r>
            <a:r>
              <a:rPr lang="en-US" sz="2000" dirty="0" smtClean="0">
                <a:latin typeface="+mj-lt"/>
              </a:rPr>
              <a:t>XX</a:t>
            </a:r>
            <a:r>
              <a:rPr lang="ru-RU" sz="2000" dirty="0" smtClean="0">
                <a:latin typeface="+mj-lt"/>
              </a:rPr>
              <a:t> века. Основоположники – французские художники Пабло Пикассо и Жорж Брак.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+mj-lt"/>
              </a:rPr>
              <a:t>      Современники видели в кубизме революционный отказ от «условностей оптического реализма» в угоду новому художественному видению действительности сквозь призму геометрических фигур (куб, конус, цилиндр).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+mj-lt"/>
              </a:rPr>
              <a:t>     Название «кубизм» возникло из негативной оценки работ этого направления, названных критикой «скопищем кубиков»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809973" cy="46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96136" y="6165304"/>
            <a:ext cx="2539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0" dirty="0"/>
              <a:t>   </a:t>
            </a:r>
            <a:r>
              <a:rPr lang="ru-RU" sz="1400" i="0" dirty="0" smtClean="0"/>
              <a:t>Пабло Пикассо</a:t>
            </a:r>
            <a:endParaRPr lang="ru-RU" sz="1400" i="0" dirty="0"/>
          </a:p>
          <a:p>
            <a:r>
              <a:rPr lang="ru-RU" sz="1400" dirty="0"/>
              <a:t>Музыкальные инструменты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357188" y="500063"/>
            <a:ext cx="471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Картины Жоржа Брака</a:t>
            </a:r>
          </a:p>
        </p:txBody>
      </p:sp>
      <p:pic>
        <p:nvPicPr>
          <p:cNvPr id="72707" name="Picture 2" descr="C:\Documents and Settings\Алиса\Мои документы\МХК\картины\жорж брак,женщина с гитар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5071" y="1916832"/>
            <a:ext cx="22273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C:\Documents and Settings\Алиса\Мои документы\МХК\картины\жорж брак,скрипка и кувш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197" y="1916833"/>
            <a:ext cx="243074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6228184" y="6021288"/>
            <a:ext cx="241175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«Скрипка и кувшин»</a:t>
            </a:r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3635896" y="5949280"/>
            <a:ext cx="223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«Женщина с гитарой»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0872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Наиболее распространенным жанром кубистической живописи был натюрморт.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280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Жорж Брак, один из основателей кубизма, стал дополнять свои картины различными вклейками из газет, объявлений. Этот прием получил название коллаж (от франц. слова «вклеивание»). Затем живописные полотна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стали дополняться и другими материалами: кусочками стекла или дерева.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2600</TotalTime>
  <Words>1586</Words>
  <Application>Microsoft Office PowerPoint</Application>
  <PresentationFormat>Экран (4:3)</PresentationFormat>
  <Paragraphs>129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«Основные направления развития зарубежной живописи»</vt:lpstr>
      <vt:lpstr>   ХХ век отмечен чрезвычайным разнообразием художественных направлений в изобразительном искусстве, которые невозможно объединить каким – то одним стилем. Пестрота и многообразие направлений объясняются прежде всего желанием разрушить классическую художественную систему  интенсивными экспериментами, поисками новых путей в изобразительном искусстве.     Основные художественные направления в искусстве  XX века принято обозначать терминами «модернизм», «новое искусство», «художественный авангард». В буквальном значении все эти названия подчеркивают новаторский характер нетрадиционных художественных направлений: кубизм, сюрреализм, абстракционизм, супрематизм и др. </vt:lpstr>
      <vt:lpstr>Фовизм </vt:lpstr>
      <vt:lpstr>Слайд 4</vt:lpstr>
      <vt:lpstr>Слайд 5</vt:lpstr>
      <vt:lpstr>Слайд 6</vt:lpstr>
      <vt:lpstr>Слайд 7</vt:lpstr>
      <vt:lpstr>КУБИЗМ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                                 Литература  1. Г.И.Данилова. Мировая художественная культура 11 класс. Дрофа. Москва  2007г. 2. Т.Л. Ойстрах – Демидова. Мировая художественная культура. Москва 2007 г. 3. Энциклопедия для детей. Искусство. Аванта +.1999г.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направления развития зарубежной живописи»</dc:title>
  <dc:creator>Салихат</dc:creator>
  <cp:lastModifiedBy>Салихат</cp:lastModifiedBy>
  <cp:revision>19</cp:revision>
  <dcterms:created xsi:type="dcterms:W3CDTF">2013-10-31T18:56:34Z</dcterms:created>
  <dcterms:modified xsi:type="dcterms:W3CDTF">2014-09-05T21:30:41Z</dcterms:modified>
</cp:coreProperties>
</file>