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5360E7-054A-4EB4-905B-582CB59E034B}" type="datetimeFigureOut">
              <a:rPr lang="ru-RU" smtClean="0"/>
              <a:t>10.05.2014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9878F5-EAA2-42FA-BF96-51785FE5D6A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хк\Питер Пауль Рубенс\bann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7" y="404665"/>
            <a:ext cx="8316103" cy="15841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4" y="1988840"/>
            <a:ext cx="778982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Питер Пауль Рубенс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9792" y="3068960"/>
            <a:ext cx="3659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(1577-1640)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450912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b="1" dirty="0" smtClean="0"/>
              <a:t>Беляева Наталия Анатольевна</a:t>
            </a:r>
          </a:p>
          <a:p>
            <a:r>
              <a:rPr lang="ru-RU" dirty="0" smtClean="0"/>
              <a:t>ГБОУ СОШ №84 Петроградского района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99748" y="5589240"/>
            <a:ext cx="3659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Санкт-Петербург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2013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хк\Питер Пауль Рубенс\«Похищение дочерей Левкиппа», 1617 Старая пинакотека Мюнхе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821" y="476672"/>
            <a:ext cx="4863383" cy="51845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3821" y="5641801"/>
            <a:ext cx="486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«Похищение дочерей Левкиппа», 1617 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Старая пинакотека Мюнхен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36724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Рубенс как </a:t>
            </a:r>
            <a:r>
              <a:rPr lang="ru-RU" sz="2400" dirty="0"/>
              <a:t>никто другой воплотил подвижность, безудержную жизненность и чувственность европейской живописи эпохи барокко. </a:t>
            </a:r>
            <a:r>
              <a:rPr lang="ru-RU" sz="2400" dirty="0" smtClean="0"/>
              <a:t>Его творчество - </a:t>
            </a:r>
            <a:r>
              <a:rPr lang="ru-RU" sz="2400" dirty="0"/>
              <a:t>органичный сплав традиций </a:t>
            </a:r>
            <a:r>
              <a:rPr lang="ru-RU" sz="2400" dirty="0" err="1"/>
              <a:t>брейгелевского</a:t>
            </a:r>
            <a:r>
              <a:rPr lang="ru-RU" sz="2400" dirty="0"/>
              <a:t> реализма с достижениями венецианской школы. </a:t>
            </a:r>
          </a:p>
        </p:txBody>
      </p:sp>
    </p:spTree>
    <p:extLst>
      <p:ext uri="{BB962C8B-B14F-4D97-AF65-F5344CB8AC3E}">
        <p14:creationId xmlns:p14="http://schemas.microsoft.com/office/powerpoint/2010/main" val="54054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Рубенс не только виртуозный мастер масштабных работ на мифологические и религиозные темы, но и тонкий портретист и пейзажист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71581" y="5805264"/>
            <a:ext cx="761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«Летний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пейзаж с видом Хет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Стина» 1635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Лондонская Национальная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Галерея, Англия</a:t>
            </a:r>
          </a:p>
        </p:txBody>
      </p:sp>
      <p:pic>
        <p:nvPicPr>
          <p:cNvPr id="10242" name="Picture 2" descr="D:\мхк\Питер Пауль Рубенс\Летний пейзаж с видом Хет Стина, 1635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985"/>
            <a:ext cx="7848872" cy="43518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мхк\Питер Пауль Рубенс\Три грации 1639 Рубенс Мадрид Пра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506732" cy="54516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805264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«Три Грации» 1639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Музей Прадо, Мадрид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340768"/>
            <a:ext cx="3744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 smtClean="0"/>
          </a:p>
          <a:p>
            <a:r>
              <a:rPr lang="fr-FR" sz="2400" i="1" dirty="0" smtClean="0"/>
              <a:t>Vivis, vita tuo picta colore rubet. </a:t>
            </a:r>
            <a:br>
              <a:rPr lang="fr-FR" sz="2400" i="1" dirty="0" smtClean="0"/>
            </a:br>
            <a:r>
              <a:rPr lang="ru-RU" sz="2400" i="1" dirty="0" smtClean="0"/>
              <a:t>Жив ты! В красках твоих жизнь пламенеет сама. </a:t>
            </a:r>
            <a:br>
              <a:rPr lang="ru-RU" sz="2400" i="1" dirty="0" smtClean="0"/>
            </a:br>
            <a:r>
              <a:rPr lang="ru-RU" sz="2400" i="1" dirty="0" smtClean="0"/>
              <a:t>Дж. П.Беллори.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28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мхк\Питер Пауль Рубенс\автопортр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014"/>
            <a:ext cx="3888432" cy="56886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544522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Фрагмент автопортрета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Фальфраф Ришартц Музей, Кельн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307014"/>
            <a:ext cx="4536504" cy="638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Выдающийся </a:t>
            </a:r>
            <a:r>
              <a:rPr lang="ru-RU" sz="2400" dirty="0"/>
              <a:t>фламандский живописец Питер Пауль Рубенс (1577-1640) был человеком редкого по масштабу гения, который обладал всеми достоинствами, столь необходимыми как для великих свершений в искусстве, так и для успеха в обществе, — мощным интеллектом, кипучей энергией, крепким здоровьем, приятной внешностью, удивительным даром гармонии и, в придачу, ясной головой для творческой и деловой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1400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хк\Питер Пауль Рубенс\chetyre-chasti-sveta-rubens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5" y="285765"/>
            <a:ext cx="7962910" cy="570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87727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«Четыре части света» 1612-1614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Музей истории искусств, Вена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1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хк\Питер Пауль Рубенс\Герцог Лерма 1603 Прад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422251" cy="47997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5589240"/>
            <a:ext cx="327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«Герцог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Лерма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» 1603  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музей Прадо, Мадрид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2656"/>
            <a:ext cx="48965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800" dirty="0"/>
          </a:p>
          <a:p>
            <a:r>
              <a:rPr lang="ru-RU" sz="2400" dirty="0" smtClean="0"/>
              <a:t>          Рубенс говорил на шести языках, учился у трёх фламандских живописцев, был </a:t>
            </a:r>
            <a:r>
              <a:rPr lang="ru-RU" sz="2400" dirty="0"/>
              <a:t>счастливым художником, не знавшим сомнений и разочарований в своем творчестве. </a:t>
            </a:r>
            <a:endParaRPr lang="ru-RU" sz="2400" dirty="0" smtClean="0"/>
          </a:p>
          <a:p>
            <a:r>
              <a:rPr lang="ru-RU" sz="2400" dirty="0" smtClean="0"/>
              <a:t>          Современники называли его </a:t>
            </a:r>
            <a:r>
              <a:rPr lang="ru-RU" sz="2400" dirty="0"/>
              <a:t>«королём художников и художником королей»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Достаточно </a:t>
            </a:r>
            <a:r>
              <a:rPr lang="ru-RU" sz="2400" dirty="0"/>
              <a:t>посмотреть на его картины, и в этом не останется ни малейшего сомнения. </a:t>
            </a:r>
          </a:p>
        </p:txBody>
      </p:sp>
    </p:spTree>
    <p:extLst>
      <p:ext uri="{BB962C8B-B14F-4D97-AF65-F5344CB8AC3E}">
        <p14:creationId xmlns:p14="http://schemas.microsoft.com/office/powerpoint/2010/main" val="291881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хк\Питер Пауль Рубенс\Пригвожденный Прометей, 1610-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3" y="392999"/>
            <a:ext cx="4620404" cy="52012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594205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«Пригвождённый Прометей»  1610-1611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Музей Изобразительных Искусств, Филадельфия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0196" y="1052736"/>
            <a:ext cx="37382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Больше всего его приводила в восторг податливая, пластическая красота человеческого тела. Хотя </a:t>
            </a:r>
            <a:r>
              <a:rPr lang="ru-RU" sz="2400" dirty="0"/>
              <a:t>ему нравился окружающий его материальный мир, он весь был наполнен глубокой, доводящей до экзальтации религиозной верой своего времени. </a:t>
            </a:r>
          </a:p>
        </p:txBody>
      </p:sp>
    </p:spTree>
    <p:extLst>
      <p:ext uri="{BB962C8B-B14F-4D97-AF65-F5344CB8AC3E}">
        <p14:creationId xmlns:p14="http://schemas.microsoft.com/office/powerpoint/2010/main" val="17405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хк\Питер Пауль Рубенс\Возвращение Дианы с охоты 1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979"/>
            <a:ext cx="7819827" cy="58159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5" y="5661248"/>
            <a:ext cx="7819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/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«Возвращение Дианы с охоты» 1615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Дрезденская картинная галерея, Германия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хк\Питер Пауль Рубенс\Питер Пауль Рубенс Союз земли и воды Эрмитаж 16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358003" cy="53889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5805264"/>
            <a:ext cx="4358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«Союз Земли и Воды» 1618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Государственный Эрмитаж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38884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800" dirty="0"/>
          </a:p>
          <a:p>
            <a:r>
              <a:rPr lang="ru-RU" sz="2400" dirty="0" smtClean="0"/>
              <a:t>Что </a:t>
            </a:r>
            <a:r>
              <a:rPr lang="ru-RU" sz="2400" dirty="0"/>
              <a:t>бы он ни рисовал — белокурую Венеру в окружении нимф или задумчивую Богоматерь с ребенком на руках, сияющую светом аллегорию мощных фигур на облаках, плодородный пейзаж возле дома, — его творчество всегда было гимном, восхваляющим красоту нашего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21471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хк\Питер Пауль Рубенс\Святое семейство и святая Анна Прадо Мадрид 1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150061" cy="5472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87727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«Святое семейство и Святая Анна» 1630 музей Прадо, Мадрид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04664"/>
            <a:ext cx="3960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800" dirty="0"/>
          </a:p>
          <a:p>
            <a:r>
              <a:rPr lang="ru-RU" sz="2400" dirty="0" smtClean="0"/>
              <a:t>"</a:t>
            </a:r>
            <a:r>
              <a:rPr lang="ru-RU" sz="2400" dirty="0"/>
              <a:t>История искусства не знает ни единого примера такого универсального таланта, такого мощного влияния, такого непререкаемого, абсолютного авторитета, такого творческого триумфа", - писал о Рубенсе один из его биографов.</a:t>
            </a:r>
          </a:p>
        </p:txBody>
      </p:sp>
    </p:spTree>
    <p:extLst>
      <p:ext uri="{BB962C8B-B14F-4D97-AF65-F5344CB8AC3E}">
        <p14:creationId xmlns:p14="http://schemas.microsoft.com/office/powerpoint/2010/main" val="21468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хк\Питер Пауль Рубенс\Охота на гиппопотама 1615-1616 Альт Пинакотека Мюнхен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560840" cy="591821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«Охота на гиппопотама» 1615-1616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Старая Пинакотека, Мюнхен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2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136</TotalTime>
  <Words>405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1</cp:lastModifiedBy>
  <cp:revision>32</cp:revision>
  <dcterms:created xsi:type="dcterms:W3CDTF">2013-09-08T17:51:24Z</dcterms:created>
  <dcterms:modified xsi:type="dcterms:W3CDTF">2014-05-10T17:44:56Z</dcterms:modified>
</cp:coreProperties>
</file>