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6" r:id="rId2"/>
    <p:sldId id="270" r:id="rId3"/>
    <p:sldId id="257" r:id="rId4"/>
    <p:sldId id="272" r:id="rId5"/>
    <p:sldId id="273" r:id="rId6"/>
    <p:sldId id="274" r:id="rId7"/>
    <p:sldId id="282" r:id="rId8"/>
    <p:sldId id="275" r:id="rId9"/>
    <p:sldId id="283" r:id="rId10"/>
    <p:sldId id="276" r:id="rId11"/>
    <p:sldId id="277" r:id="rId12"/>
    <p:sldId id="278" r:id="rId13"/>
    <p:sldId id="279" r:id="rId14"/>
    <p:sldId id="280" r:id="rId15"/>
    <p:sldId id="281" r:id="rId16"/>
    <p:sldId id="271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D033B-892C-4D6D-A95A-E55EE135E88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3EB3D-64E7-46B1-A291-4A74DDE8F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3EB3D-64E7-46B1-A291-4A74DDE8F1B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>
    <p:wedg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iT4QL4bXAoM/S1uArjLRCMI/AAAAAAAAAUk/zZUKsk-NKLM/s1600-h/%D0%94%D0%BE+%D0%A0%D0%B5+%D0%9C%D0%B8.avi_snapshot_00.27_%5b2010.01.24_02.04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iT4QL4bXAoM/S1uCGjNcyZI/AAAAAAAAAUs/EmzmUHSOVso/s1600-h/%D0%94%D0%BE+%D0%A0%D0%B5+%D0%9C%D0%B8.avi_snapshot_01.54_%5b2010.01.24_02.09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iT4QL4bXAoM/S1uCpPRt_lI/AAAAAAAAAU8/WFtgKOvo7bE/s1600-h/%D0%94%D0%BE+%D0%A0%D0%B5+%D0%9C%D0%B8.avi_snapshot_02.50_%5b2010.01.24_01.38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7.jpeg"/><Relationship Id="rId4" Type="http://schemas.openxmlformats.org/officeDocument/2006/relationships/hyperlink" Target="http://2.bp.blogspot.com/_iT4QL4bXAoM/S1uC3RFvX6I/AAAAAAAAAVE/Rmx_7ZgY_MY/s1600-h/%D0%94%D0%BE+%D0%A0%D0%B5+%D0%9C%D0%B8.avi_snapshot_03.14_%5b2010.01.24_01.4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iT4QL4bXAoM/S1uDDGlds4I/AAAAAAAAAVM/M--QOzPZ9IU/s1600-h/%D0%94%D0%BE+%D0%A0%D0%B5+%D0%9C%D0%B8.avi_snapshot_05.13_%5b2010.01.24_01.45.43%5d+%D1%84%D0%B0+%D1%81%D0%BE%D0%BB%D1%8C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iT4QL4bXAoM/S1uDfCefrVI/AAAAAAAAAVU/lwXzD8ttwVE/s1600-h/%D0%94%D0%BE+%D0%A0%D0%B5+%D0%9C%D0%B8.avi_snapshot_05.28_%5b2010.01.24_01.50.27%5d+%D0%BB%D1%8F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_iT4QL4bXAoM/S1uDmjsGJAI/AAAAAAAAAVc/QqYYU7tdWtw/s1600-h/%D0%94%D0%BE+%D0%A0%D0%B5+%D0%9C%D0%B8.avi_snapshot_06.23_%5b2010.01.24_01.54.35%5d+%D1%81%D0%B8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iT4QL4bXAoM/S1uDyxFYcSI/AAAAAAAAAVk/VXoTWpuT5G4/s1600-h/%D0%94%D0%BE+%D0%A0%D0%B5+%D0%9C%D0%B8.avi_snapshot_08.23_%5b2010.01.24_02.00.30%5d+%D0%BD%D0%BE%D1%82%D0%B0+%D0%BC%D1%8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iT4QL4bXAoM/S1uEAx8QPTI/AAAAAAAAAVs/_CJ-iC79qWo/s1600-h/%D0%94%D0%BE+%D0%A0%D0%B5+%D0%9C%D0%B8.avi_snapshot_07.32_%5b2010.01.24_01.56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iT4QL4bXAoM/S1uEPr0Db1I/AAAAAAAAAV0/zcr1gSUFnMw/s1600-h/%D0%94%D0%BE+%D0%A0%D0%B5+%D0%9C%D0%B8.avi_snapshot_07.59_%5b2010.01.24_01.58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iT4QL4bXAoM/S1uEAx8QPTI/AAAAAAAAAVs/_CJ-iC79qWo/s1600-h/%D0%94%D0%BE+%D0%A0%D0%B5+%D0%9C%D0%B8.avi_snapshot_07.32_%5b2010.01.24_01.56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iT4QL4bXAoM/S1uCGjNcyZI/AAAAAAAAAUs/EmzmUHSOVso/s1600-h/%D0%94%D0%BE+%D0%A0%D0%B5+%D0%9C%D0%B8.avi_snapshot_01.54_%5b2010.01.24_02.09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2499360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казенное образовательное учреждение </a:t>
            </a:r>
            <a:b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200" b="0" cap="none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Горковская</a:t>
            </a: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специальная(коррекционная) общеобразовательная школа-интернат для обучающихся, воспитанников с ограниченными возможностями здоровья</a:t>
            </a:r>
            <a:r>
              <a:rPr lang="ru-RU" sz="22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40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0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ru-RU" sz="40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/>
              <a:t>Ноты в дудке у меня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Составила М.А.Булыгина</a:t>
            </a:r>
          </a:p>
          <a:p>
            <a:r>
              <a:rPr lang="ru-RU" dirty="0" smtClean="0"/>
              <a:t> музыкальный руководитель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11" descr="http://my-shop.ru/_files/product/2/44/4333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124200"/>
            <a:ext cx="228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Длительность нот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Нота которая звучит долго-белая (пустая) и вообще без штиля</a:t>
            </a:r>
          </a:p>
          <a:p>
            <a:r>
              <a:rPr lang="ru-RU" dirty="0" smtClean="0"/>
              <a:t>Называется целая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ней 4 доли.</a:t>
            </a:r>
            <a:endParaRPr lang="ru-RU" dirty="0"/>
          </a:p>
        </p:txBody>
      </p:sp>
      <p:pic>
        <p:nvPicPr>
          <p:cNvPr id="5" name="Picture 2" descr="C:\Users\DELL\Documents\муз картинки\инструменты\_20120312_10442802 - копия - копия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78300" y="3507868"/>
            <a:ext cx="3521075" cy="710627"/>
          </a:xfrm>
          <a:prstGeom prst="rect">
            <a:avLst/>
          </a:prstGeom>
          <a:noFill/>
        </p:spPr>
      </p:pic>
      <p:pic>
        <p:nvPicPr>
          <p:cNvPr id="3074" name="Picture 2" descr="C:\Users\DELL\Documents\муз картинки\инструменты\_20120312_10442802 - копия - копия (2)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209800"/>
            <a:ext cx="1809750" cy="10033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половинная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Нота покороче белая со штилем имеет 2 доли.</a:t>
            </a:r>
            <a:endParaRPr lang="ru-RU" dirty="0"/>
          </a:p>
        </p:txBody>
      </p:sp>
      <p:pic>
        <p:nvPicPr>
          <p:cNvPr id="4098" name="Picture 2" descr="C:\Users\DELL\Documents\муз картинки\инструменты\_20120312_10442802 - копия - копия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20118" y="2133600"/>
            <a:ext cx="3855720" cy="35052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четвертная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Нота короткая черная со штилем называется –четвертная. Имеющая 1 долю</a:t>
            </a:r>
            <a:endParaRPr lang="ru-RU" dirty="0"/>
          </a:p>
        </p:txBody>
      </p:sp>
      <p:pic>
        <p:nvPicPr>
          <p:cNvPr id="5122" name="Picture 2" descr="C:\Users\DELL\Documents\муз картинки\инструменты\_20120312_10442802 - копия - копия (3) - копия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44736" y="2057400"/>
            <a:ext cx="4283264" cy="3241389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короткая восьмая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Нотка короткая черная со штилем – называется восьмая.</a:t>
            </a:r>
          </a:p>
          <a:p>
            <a:r>
              <a:rPr lang="ru-RU" dirty="0" smtClean="0"/>
              <a:t>Имеет полдоли длины.</a:t>
            </a:r>
            <a:endParaRPr lang="ru-RU" dirty="0"/>
          </a:p>
        </p:txBody>
      </p:sp>
      <p:pic>
        <p:nvPicPr>
          <p:cNvPr id="6146" name="Picture 2" descr="C:\Users\DELL\Documents\муз картинки\инструменты\_20120312_10442802 - копия - копия (3) - копия - копия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60753" y="1752600"/>
            <a:ext cx="3069771" cy="43434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Нотка 16.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Очень короткая нотка черная двумя штилями называется 16-я. Она имеет длительность на одну долю такта 4 нотки.</a:t>
            </a:r>
            <a:endParaRPr lang="ru-RU" dirty="0"/>
          </a:p>
        </p:txBody>
      </p:sp>
      <p:pic>
        <p:nvPicPr>
          <p:cNvPr id="7170" name="Picture 2" descr="C:\Users\DELL\Documents\муз картинки\инструменты\_20120312_10442802 - копия - копия (3)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43934" y="1752600"/>
            <a:ext cx="3626954" cy="44196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r>
              <a:rPr lang="ru-RU" dirty="0" smtClean="0"/>
              <a:t>Схема длительностей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Целая (</a:t>
            </a:r>
            <a:r>
              <a:rPr lang="ru-RU" sz="1800" dirty="0" smtClean="0"/>
              <a:t>4 доли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 – половинная (</a:t>
            </a:r>
            <a:r>
              <a:rPr lang="ru-RU" sz="1800" dirty="0" smtClean="0"/>
              <a:t>2 доли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smtClean="0"/>
              <a:t> четвертная (</a:t>
            </a:r>
            <a:r>
              <a:rPr lang="ru-RU" sz="1800" dirty="0" smtClean="0"/>
              <a:t>1 доля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smtClean="0"/>
              <a:t> восьмая (</a:t>
            </a:r>
            <a:r>
              <a:rPr lang="ru-RU" sz="1400" dirty="0" smtClean="0"/>
              <a:t>1 доля на 2 ноты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smtClean="0"/>
              <a:t> шестнадцатая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16200000">
            <a:off x="5514237" y="1648564"/>
            <a:ext cx="457200" cy="665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7" idx="3"/>
          </p:cNvCxnSpPr>
          <p:nvPr/>
        </p:nvCxnSpPr>
        <p:spPr>
          <a:xfrm>
            <a:off x="5978047" y="2142846"/>
            <a:ext cx="575153" cy="44795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5029200" y="19812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 rot="16714316">
            <a:off x="4488711" y="2281891"/>
            <a:ext cx="547579" cy="6110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791200" y="19050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 rot="15218124">
            <a:off x="6362151" y="2265607"/>
            <a:ext cx="468606" cy="6827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 flipH="1" flipV="1">
            <a:off x="6248400" y="2438400"/>
            <a:ext cx="6446" cy="1065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6" idx="0"/>
          </p:cNvCxnSpPr>
          <p:nvPr/>
        </p:nvCxnSpPr>
        <p:spPr>
          <a:xfrm rot="10800000" flipV="1">
            <a:off x="4419600" y="2541858"/>
            <a:ext cx="40810" cy="88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3505200" y="38862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343400" y="38862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715000" y="38862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629400" y="38862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6592491" y="3542109"/>
            <a:ext cx="9898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3372644" y="3637756"/>
            <a:ext cx="10287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420394" y="35806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 flipH="1" flipV="1">
            <a:off x="3048000" y="48006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>
            <a:stCxn id="40" idx="7"/>
          </p:cNvCxnSpPr>
          <p:nvPr/>
        </p:nvCxnSpPr>
        <p:spPr>
          <a:xfrm rot="16200000" flipV="1">
            <a:off x="5664785" y="3479218"/>
            <a:ext cx="871676" cy="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3581400" y="48006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 стрелкой 74"/>
          <p:cNvCxnSpPr>
            <a:stCxn id="38" idx="5"/>
            <a:endCxn id="73" idx="5"/>
          </p:cNvCxnSpPr>
          <p:nvPr/>
        </p:nvCxnSpPr>
        <p:spPr>
          <a:xfrm rot="16200000" flipH="1">
            <a:off x="3443824" y="4532942"/>
            <a:ext cx="914400" cy="11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38" idx="4"/>
            <a:endCxn id="63" idx="4"/>
          </p:cNvCxnSpPr>
          <p:nvPr/>
        </p:nvCxnSpPr>
        <p:spPr>
          <a:xfrm rot="5400000">
            <a:off x="3143250" y="4210050"/>
            <a:ext cx="6858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4114800" y="48006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 flipV="1">
            <a:off x="4724400" y="48006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 стрелкой 85"/>
          <p:cNvCxnSpPr>
            <a:stCxn id="39" idx="4"/>
            <a:endCxn id="84" idx="0"/>
          </p:cNvCxnSpPr>
          <p:nvPr/>
        </p:nvCxnSpPr>
        <p:spPr>
          <a:xfrm rot="16200000" flipH="1">
            <a:off x="4286250" y="4400550"/>
            <a:ext cx="914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>
            <a:off x="4229100" y="4305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вал 91"/>
          <p:cNvSpPr/>
          <p:nvPr/>
        </p:nvSpPr>
        <p:spPr>
          <a:xfrm>
            <a:off x="5257800" y="5715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4800600" y="57150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 стрелкой 94"/>
          <p:cNvCxnSpPr>
            <a:stCxn id="84" idx="3"/>
            <a:endCxn id="92" idx="7"/>
          </p:cNvCxnSpPr>
          <p:nvPr/>
        </p:nvCxnSpPr>
        <p:spPr>
          <a:xfrm rot="16200000" flipH="1">
            <a:off x="4724400" y="4889874"/>
            <a:ext cx="914400" cy="802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endCxn id="93" idx="7"/>
          </p:cNvCxnSpPr>
          <p:nvPr/>
        </p:nvCxnSpPr>
        <p:spPr>
          <a:xfrm rot="16200000" flipH="1">
            <a:off x="4609142" y="5296857"/>
            <a:ext cx="795478" cy="107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4343400" y="57150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3962400" y="57150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0" name="Прямая со стрелкой 109"/>
          <p:cNvCxnSpPr>
            <a:stCxn id="83" idx="5"/>
            <a:endCxn id="105" idx="0"/>
          </p:cNvCxnSpPr>
          <p:nvPr/>
        </p:nvCxnSpPr>
        <p:spPr>
          <a:xfrm rot="16200000" flipH="1">
            <a:off x="4108263" y="5327463"/>
            <a:ext cx="719278" cy="5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83" idx="4"/>
            <a:endCxn id="106" idx="0"/>
          </p:cNvCxnSpPr>
          <p:nvPr/>
        </p:nvCxnSpPr>
        <p:spPr>
          <a:xfrm rot="5400000">
            <a:off x="3867150" y="5276850"/>
            <a:ext cx="685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Ноты в дудке у меня, </a:t>
            </a:r>
            <a:br>
              <a:rPr lang="ru-RU" dirty="0" smtClean="0"/>
            </a:br>
            <a:r>
              <a:rPr lang="ru-RU" dirty="0" smtClean="0"/>
              <a:t>Длиннохвосты, словно птицы ноты в дудке у меня!</a:t>
            </a:r>
            <a:br>
              <a:rPr lang="ru-RU" dirty="0" smtClean="0"/>
            </a:br>
            <a:r>
              <a:rPr lang="ru-RU" dirty="0" smtClean="0"/>
              <a:t>Назови их имена! </a:t>
            </a:r>
            <a:br>
              <a:rPr lang="ru-RU" dirty="0" smtClean="0"/>
            </a:br>
            <a:r>
              <a:rPr lang="ru-RU" dirty="0" smtClean="0"/>
              <a:t>Хочешь музыке учиться, назови их имена!</a:t>
            </a:r>
          </a:p>
          <a:p>
            <a:endParaRPr lang="ru-RU" dirty="0"/>
          </a:p>
        </p:txBody>
      </p:sp>
      <p:pic>
        <p:nvPicPr>
          <p:cNvPr id="5" name="Содержимое 5" descr="Ноты в дудке у меня!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133600"/>
            <a:ext cx="2971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Нота    До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нота до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 bwMode="auto">
          <a:xfrm>
            <a:off x="533400" y="1600200"/>
            <a:ext cx="33527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78808" y="2438400"/>
            <a:ext cx="3517392" cy="4191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ДО-ДО-ДО </a:t>
            </a:r>
          </a:p>
          <a:p>
            <a:r>
              <a:rPr lang="ru-RU" dirty="0" smtClean="0"/>
              <a:t>- пчела летела,</a:t>
            </a:r>
            <a:br>
              <a:rPr lang="ru-RU" dirty="0" smtClean="0"/>
            </a:br>
            <a:r>
              <a:rPr lang="ru-RU" dirty="0" smtClean="0"/>
              <a:t>ДО-ДО-ДО </a:t>
            </a:r>
          </a:p>
          <a:p>
            <a:r>
              <a:rPr lang="ru-RU" dirty="0" smtClean="0"/>
              <a:t>- из далека,</a:t>
            </a:r>
            <a:br>
              <a:rPr lang="ru-RU" dirty="0" smtClean="0"/>
            </a:br>
            <a:r>
              <a:rPr lang="ru-RU" dirty="0" smtClean="0"/>
              <a:t>ДО-ДО-ДО  </a:t>
            </a:r>
          </a:p>
          <a:p>
            <a:r>
              <a:rPr lang="ru-RU" dirty="0" smtClean="0"/>
              <a:t>и </a:t>
            </a:r>
            <a:r>
              <a:rPr lang="ru-RU" dirty="0" err="1" smtClean="0"/>
              <a:t>ДОлетела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ДО-ДО-ДО-ДО </a:t>
            </a:r>
          </a:p>
          <a:p>
            <a:r>
              <a:rPr lang="ru-RU" dirty="0" smtClean="0"/>
              <a:t>ДО цветка,</a:t>
            </a:r>
            <a:br>
              <a:rPr lang="ru-RU" dirty="0" smtClean="0"/>
            </a:br>
            <a:r>
              <a:rPr lang="ru-RU" dirty="0" smtClean="0"/>
              <a:t>ДО-ДО-ДО-ДО </a:t>
            </a:r>
          </a:p>
          <a:p>
            <a:r>
              <a:rPr lang="ru-RU" dirty="0" smtClean="0"/>
              <a:t>и </a:t>
            </a:r>
            <a:r>
              <a:rPr lang="ru-RU" dirty="0" err="1" smtClean="0"/>
              <a:t>ДОлетела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ДО-ДО-ДО-ДО</a:t>
            </a:r>
          </a:p>
          <a:p>
            <a:r>
              <a:rPr lang="ru-RU" dirty="0" smtClean="0"/>
              <a:t> ДО цветка.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ДОсвидания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5" name="Рисунок 4" descr="C:\Users\DELL\Documents\муз картинки\инструменты\_20120312_10430408.jpg"/>
          <p:cNvPicPr/>
          <p:nvPr/>
        </p:nvPicPr>
        <p:blipFill>
          <a:blip r:embed="rId5" cstate="print"/>
          <a:srcRect r="67130"/>
          <a:stretch>
            <a:fillRect/>
          </a:stretch>
        </p:blipFill>
        <p:spPr bwMode="auto">
          <a:xfrm>
            <a:off x="3810000" y="228600"/>
            <a:ext cx="3429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 ре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2743200"/>
            <a:ext cx="3581400" cy="3733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 ручью, по </a:t>
            </a:r>
            <a:r>
              <a:rPr lang="ru-RU" dirty="0" err="1" smtClean="0"/>
              <a:t>РЕке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Плыли рыбки в башмаке,</a:t>
            </a:r>
            <a:br>
              <a:rPr lang="ru-RU" dirty="0" smtClean="0"/>
            </a:br>
            <a:r>
              <a:rPr lang="ru-RU" dirty="0" smtClean="0"/>
              <a:t>И уплыли на заре-РЕ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голубое</a:t>
            </a:r>
            <a:r>
              <a:rPr lang="ru-RU" dirty="0" smtClean="0"/>
              <a:t> море-РЕ,</a:t>
            </a:r>
            <a:br>
              <a:rPr lang="ru-RU" dirty="0" smtClean="0"/>
            </a:br>
            <a:r>
              <a:rPr lang="ru-RU" dirty="0" smtClean="0"/>
              <a:t>И уплыли на заре-РЕ,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голубое</a:t>
            </a:r>
            <a:r>
              <a:rPr lang="ru-RU" dirty="0" smtClean="0"/>
              <a:t> море-РЕ.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нота ре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1981200"/>
            <a:ext cx="2895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DELL\Documents\муз картинки\инструменты\_20120312_10430408.jpg"/>
          <p:cNvPicPr/>
          <p:nvPr/>
        </p:nvPicPr>
        <p:blipFill>
          <a:blip r:embed="rId5" cstate="print"/>
          <a:srcRect r="58151"/>
          <a:stretch>
            <a:fillRect/>
          </a:stretch>
        </p:blipFill>
        <p:spPr bwMode="auto">
          <a:xfrm>
            <a:off x="4343400" y="228600"/>
            <a:ext cx="32004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  ми</a:t>
            </a:r>
            <a:endParaRPr lang="ru-RU" dirty="0"/>
          </a:p>
        </p:txBody>
      </p:sp>
      <p:pic>
        <p:nvPicPr>
          <p:cNvPr id="5" name="Содержимое 4" descr="нота ми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 bwMode="auto">
          <a:xfrm>
            <a:off x="609600" y="2133600"/>
            <a:ext cx="28193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286000"/>
            <a:ext cx="3441192" cy="42672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МИ-МИ-МИска</a:t>
            </a:r>
            <a:r>
              <a:rPr lang="ru-RU" dirty="0" smtClean="0"/>
              <a:t> молока, мяу,</a:t>
            </a:r>
            <a:br>
              <a:rPr lang="ru-RU" dirty="0" smtClean="0"/>
            </a:br>
            <a:r>
              <a:rPr lang="ru-RU" dirty="0" err="1" smtClean="0"/>
              <a:t>МИ-МИ-МИмо</a:t>
            </a:r>
            <a:r>
              <a:rPr lang="ru-RU" dirty="0" smtClean="0"/>
              <a:t> не лакай!</a:t>
            </a:r>
            <a:br>
              <a:rPr lang="ru-RU" dirty="0" smtClean="0"/>
            </a:br>
            <a:r>
              <a:rPr lang="ru-RU" dirty="0" smtClean="0"/>
              <a:t>Без </a:t>
            </a:r>
            <a:r>
              <a:rPr lang="ru-RU" dirty="0" err="1" smtClean="0"/>
              <a:t>заМИ-МИ-МИ-Ми-МИнки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Пей из серединки!</a:t>
            </a:r>
            <a:br>
              <a:rPr lang="ru-RU" dirty="0" smtClean="0"/>
            </a:br>
            <a:r>
              <a:rPr lang="ru-RU" dirty="0" smtClean="0"/>
              <a:t>МИ - это вам не ЛЯ!</a:t>
            </a:r>
            <a:br>
              <a:rPr lang="ru-RU" dirty="0" smtClean="0"/>
            </a:br>
            <a:r>
              <a:rPr lang="ru-RU" dirty="0" smtClean="0"/>
              <a:t>МИ – это вам не ЛЯ! Мяу!</a:t>
            </a:r>
          </a:p>
          <a:p>
            <a:endParaRPr lang="ru-RU" dirty="0"/>
          </a:p>
        </p:txBody>
      </p:sp>
      <p:pic>
        <p:nvPicPr>
          <p:cNvPr id="7" name="Рисунок 6" descr="C:\Users\DELL\Documents\муз картинки\инструменты\_20120312_10430408.jpg"/>
          <p:cNvPicPr/>
          <p:nvPr/>
        </p:nvPicPr>
        <p:blipFill>
          <a:blip r:embed="rId6" cstate="print"/>
          <a:srcRect t="4636" r="48530"/>
          <a:stretch>
            <a:fillRect/>
          </a:stretch>
        </p:blipFill>
        <p:spPr bwMode="auto">
          <a:xfrm>
            <a:off x="3657600" y="381000"/>
            <a:ext cx="36576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Нотная азбука </a:t>
            </a:r>
            <a:endParaRPr lang="ru-RU" dirty="0"/>
          </a:p>
        </p:txBody>
      </p:sp>
      <p:pic>
        <p:nvPicPr>
          <p:cNvPr id="4" name="Содержимое 5" descr="C:\Users\DELL\Documents\муз картинки\инструменты\_20120312_10430408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905000"/>
            <a:ext cx="3368675" cy="3124200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Нот всего семь, а музыка такая разная.</a:t>
            </a:r>
          </a:p>
          <a:p>
            <a:r>
              <a:rPr lang="ru-RU" dirty="0" smtClean="0"/>
              <a:t>Ноты –это значки, которые показывают высоту и длительность звука.</a:t>
            </a:r>
          </a:p>
          <a:p>
            <a:r>
              <a:rPr lang="ru-RU" dirty="0" smtClean="0"/>
              <a:t>Звуки бывают высокие и низкие, длинные и короткие.</a:t>
            </a:r>
            <a:endParaRPr lang="ru-RU" dirty="0"/>
          </a:p>
        </p:txBody>
      </p:sp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 Фа и соль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3048000"/>
            <a:ext cx="3593592" cy="3810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ФА! СОЛЬ! ФА! СОЛЬ!</a:t>
            </a:r>
            <a:br>
              <a:rPr lang="ru-RU" dirty="0" smtClean="0"/>
            </a:br>
            <a:r>
              <a:rPr lang="ru-RU" dirty="0" smtClean="0"/>
              <a:t>ФА-СОЛЬ,ФА-СОЛЬ,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Вот и выросла ФАСОЛЬ!</a:t>
            </a:r>
            <a:br>
              <a:rPr lang="ru-RU" dirty="0" smtClean="0"/>
            </a:br>
            <a:r>
              <a:rPr lang="ru-RU" dirty="0" smtClean="0"/>
              <a:t>Потянулась в вышину </a:t>
            </a:r>
            <a:br>
              <a:rPr lang="ru-RU" dirty="0" smtClean="0"/>
            </a:br>
            <a:r>
              <a:rPr lang="ru-RU" dirty="0" smtClean="0"/>
              <a:t>И опутала луну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ФА! СОЛЬ! ФА! СОЛЬ!</a:t>
            </a:r>
            <a:br>
              <a:rPr lang="ru-RU" dirty="0" smtClean="0"/>
            </a:br>
            <a:r>
              <a:rPr lang="ru-RU" dirty="0" smtClean="0"/>
              <a:t>ФА-СОЛЬ,ФА-СОЛЬ,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за хвостик потяну,</a:t>
            </a:r>
            <a:br>
              <a:rPr lang="ru-RU" dirty="0" smtClean="0"/>
            </a:br>
            <a:r>
              <a:rPr lang="ru-RU" dirty="0" smtClean="0"/>
              <a:t>С неба я стяну луну.</a:t>
            </a:r>
            <a:br>
              <a:rPr lang="ru-RU" dirty="0" smtClean="0"/>
            </a:br>
            <a:r>
              <a:rPr lang="ru-RU" dirty="0" smtClean="0"/>
              <a:t>                                             ФА! СОЛЬ! ФА! СОЛЬ!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ноты фа и соль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76400"/>
            <a:ext cx="327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DELL\Documents\муз картинки\инструменты\_20120312_10430408.jpg"/>
          <p:cNvPicPr/>
          <p:nvPr/>
        </p:nvPicPr>
        <p:blipFill>
          <a:blip r:embed="rId5" cstate="print"/>
          <a:srcRect t="3973" r="30251"/>
          <a:stretch>
            <a:fillRect/>
          </a:stretch>
        </p:blipFill>
        <p:spPr bwMode="auto">
          <a:xfrm>
            <a:off x="3657600" y="1447800"/>
            <a:ext cx="5486400" cy="145732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 Ля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286000"/>
            <a:ext cx="3669792" cy="4419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Жил на свете ЛЯ-ЛЯ-ЛЯ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ПустомеЛЯ</a:t>
            </a:r>
            <a:r>
              <a:rPr lang="ru-RU" dirty="0" smtClean="0"/>
              <a:t> ЛЯ-ЛЯ-ЛЯ,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Голова его была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 err="1" smtClean="0"/>
              <a:t>кастрюЛЯ</a:t>
            </a:r>
            <a:r>
              <a:rPr lang="ru-RU" dirty="0" smtClean="0"/>
              <a:t> ЛЯ-ЛЯ-ЛЯ!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Всех </a:t>
            </a:r>
            <a:r>
              <a:rPr lang="ru-RU" dirty="0" err="1" smtClean="0"/>
              <a:t>ЛЯгушек</a:t>
            </a:r>
            <a:r>
              <a:rPr lang="ru-RU" dirty="0" smtClean="0"/>
              <a:t> </a:t>
            </a:r>
            <a:r>
              <a:rPr lang="ru-RU" dirty="0" err="1" smtClean="0"/>
              <a:t>весеЛЯ</a:t>
            </a:r>
            <a:r>
              <a:rPr lang="ru-RU" dirty="0" smtClean="0"/>
              <a:t>,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Распевал он:  "ЛЯ-ЛЯ-ЛЯ!«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Жил на свете ЛЯ-ЛЯ-ЛЯ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ПустомеЛЯ</a:t>
            </a:r>
            <a:r>
              <a:rPr lang="ru-RU" dirty="0" smtClean="0"/>
              <a:t> ЛЯ-ЛЯ-ЛЯ!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нота ля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2514600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DELL\Documents\муз картинки\инструменты\_20120312_10430408.jpg"/>
          <p:cNvPicPr/>
          <p:nvPr/>
        </p:nvPicPr>
        <p:blipFill>
          <a:blip r:embed="rId5" cstate="print"/>
          <a:srcRect r="20951"/>
          <a:stretch>
            <a:fillRect/>
          </a:stretch>
        </p:blipFill>
        <p:spPr bwMode="auto">
          <a:xfrm>
            <a:off x="2743200" y="0"/>
            <a:ext cx="60198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Нота си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2667000"/>
            <a:ext cx="3822192" cy="4038600"/>
          </a:xfrm>
        </p:spPr>
        <p:txBody>
          <a:bodyPr/>
          <a:lstStyle/>
          <a:p>
            <a:r>
              <a:rPr lang="ru-RU" dirty="0" smtClean="0"/>
              <a:t>Вечер СИ-Синий, очень </a:t>
            </a:r>
            <a:r>
              <a:rPr lang="ru-RU" dirty="0" err="1" smtClean="0"/>
              <a:t>краСИ-СИвый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Я, Мышонок, самый </a:t>
            </a:r>
            <a:r>
              <a:rPr lang="ru-RU" dirty="0" err="1" smtClean="0"/>
              <a:t>СИльный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Мне не страшен кот </a:t>
            </a:r>
            <a:r>
              <a:rPr lang="ru-RU" dirty="0" err="1" smtClean="0"/>
              <a:t>ВаСИлий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Только выйти не </a:t>
            </a:r>
            <a:r>
              <a:rPr lang="ru-RU" dirty="0" err="1" smtClean="0"/>
              <a:t>проСИ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5" name="Содержимое 4" descr=" нота си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25908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DELL\Documents\муз картинки\инструменты\_20120312_1043040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199" y="0"/>
            <a:ext cx="6400801" cy="25146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Непонятно почему </a:t>
            </a:r>
            <a:br>
              <a:rPr lang="ru-RU" dirty="0" smtClean="0"/>
            </a:br>
            <a:r>
              <a:rPr lang="ru-RU" dirty="0" smtClean="0"/>
              <a:t>Нет на свете ноты МУ,</a:t>
            </a:r>
            <a:br>
              <a:rPr lang="ru-RU" dirty="0" smtClean="0"/>
            </a:br>
            <a:r>
              <a:rPr lang="ru-RU" dirty="0" smtClean="0"/>
              <a:t>Нет на свете, нет на свете,</a:t>
            </a:r>
            <a:br>
              <a:rPr lang="ru-RU" dirty="0" smtClean="0"/>
            </a:br>
            <a:r>
              <a:rPr lang="ru-RU" dirty="0" smtClean="0"/>
              <a:t>Нет на свете ноты МУ,</a:t>
            </a:r>
            <a:br>
              <a:rPr lang="ru-RU" dirty="0" smtClean="0"/>
            </a:br>
            <a:r>
              <a:rPr lang="ru-RU" dirty="0" smtClean="0"/>
              <a:t>Покажите ноту МУ,</a:t>
            </a:r>
            <a:br>
              <a:rPr lang="ru-RU" dirty="0" smtClean="0"/>
            </a:br>
            <a:r>
              <a:rPr lang="ru-RU" dirty="0" smtClean="0"/>
              <a:t>Это ноту я </a:t>
            </a:r>
            <a:r>
              <a:rPr lang="ru-RU" dirty="0" err="1" smtClean="0"/>
              <a:t>возьМУ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Эту ноту, эту ноту, </a:t>
            </a:r>
            <a:br>
              <a:rPr lang="ru-RU" dirty="0" smtClean="0"/>
            </a:br>
            <a:r>
              <a:rPr lang="ru-RU" dirty="0" smtClean="0"/>
              <a:t>Эту ноту я </a:t>
            </a:r>
            <a:r>
              <a:rPr lang="ru-RU" dirty="0" err="1" smtClean="0"/>
              <a:t>возьМУ</a:t>
            </a:r>
            <a:r>
              <a:rPr lang="ru-RU" dirty="0" smtClean="0"/>
              <a:t>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нота му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00200"/>
            <a:ext cx="3581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DELL\Documents\муз картинки\инструменты\_20120312_1043040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8600"/>
            <a:ext cx="7696200" cy="12192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Нотный        стан </a:t>
            </a:r>
            <a:endParaRPr lang="ru-RU" dirty="0"/>
          </a:p>
        </p:txBody>
      </p:sp>
      <p:pic>
        <p:nvPicPr>
          <p:cNvPr id="5" name="Содержимое 4" descr="названия нот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76400"/>
            <a:ext cx="32845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DELL\Documents\муз картинки\инструменты\_20120312_10430408.jpg"/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828800"/>
            <a:ext cx="4572000" cy="4419599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Зву</a:t>
            </a:r>
            <a:r>
              <a:rPr lang="ru-RU" dirty="0" smtClean="0"/>
              <a:t> – ко - ряд 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</a:t>
            </a:r>
          </a:p>
          <a:p>
            <a:r>
              <a:rPr lang="ru-RU" dirty="0" smtClean="0"/>
              <a:t>Си</a:t>
            </a:r>
          </a:p>
          <a:p>
            <a:r>
              <a:rPr lang="ru-RU" dirty="0" smtClean="0"/>
              <a:t>Ля</a:t>
            </a:r>
          </a:p>
          <a:p>
            <a:r>
              <a:rPr lang="ru-RU" dirty="0" smtClean="0"/>
              <a:t>Соль</a:t>
            </a:r>
          </a:p>
          <a:p>
            <a:r>
              <a:rPr lang="ru-RU" dirty="0" smtClean="0"/>
              <a:t>Фа</a:t>
            </a:r>
          </a:p>
          <a:p>
            <a:r>
              <a:rPr lang="ru-RU" dirty="0" smtClean="0"/>
              <a:t>Ми</a:t>
            </a:r>
          </a:p>
          <a:p>
            <a:r>
              <a:rPr lang="ru-RU" dirty="0" smtClean="0"/>
              <a:t>Ре</a:t>
            </a:r>
          </a:p>
          <a:p>
            <a:r>
              <a:rPr lang="ru-RU" dirty="0" smtClean="0"/>
              <a:t>До </a:t>
            </a:r>
            <a:endParaRPr lang="ru-RU" dirty="0"/>
          </a:p>
        </p:txBody>
      </p:sp>
      <p:pic>
        <p:nvPicPr>
          <p:cNvPr id="5" name="Содержимое 4" descr="расположение нот на нотном стане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93737" y="2720181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Песенка о нотах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До- наш дом, наш милый дом,</a:t>
            </a:r>
          </a:p>
          <a:p>
            <a:r>
              <a:rPr lang="ru-RU" dirty="0" smtClean="0"/>
              <a:t>Ре –ребячья болтовня,</a:t>
            </a:r>
          </a:p>
          <a:p>
            <a:r>
              <a:rPr lang="ru-RU" dirty="0" smtClean="0"/>
              <a:t>Ми-микстура перед сном,</a:t>
            </a:r>
          </a:p>
          <a:p>
            <a:r>
              <a:rPr lang="ru-RU" dirty="0" smtClean="0"/>
              <a:t>Фа- фантазия моя,</a:t>
            </a:r>
          </a:p>
          <a:p>
            <a:r>
              <a:rPr lang="ru-RU" dirty="0" smtClean="0"/>
              <a:t>Соль –солонка на столе,</a:t>
            </a:r>
          </a:p>
          <a:p>
            <a:r>
              <a:rPr lang="ru-RU" dirty="0" smtClean="0"/>
              <a:t>Ля – лягушки под кустом,</a:t>
            </a:r>
          </a:p>
          <a:p>
            <a:r>
              <a:rPr lang="ru-RU" dirty="0" smtClean="0"/>
              <a:t>Си –сигнал на корабле,</a:t>
            </a:r>
          </a:p>
          <a:p>
            <a:r>
              <a:rPr lang="ru-RU" dirty="0" smtClean="0"/>
              <a:t>Что зовёт обратно в До! До! До! До!</a:t>
            </a:r>
            <a:endParaRPr lang="ru-RU" dirty="0"/>
          </a:p>
        </p:txBody>
      </p:sp>
      <p:pic>
        <p:nvPicPr>
          <p:cNvPr id="5" name="Содержимое 4" descr="названия нот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1524000"/>
            <a:ext cx="32083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Молодцы! </a:t>
            </a:r>
            <a:br>
              <a:rPr lang="ru-RU" dirty="0" smtClean="0"/>
            </a:br>
            <a:r>
              <a:rPr lang="ru-RU" dirty="0" smtClean="0"/>
              <a:t>         До новых встреч!</a:t>
            </a:r>
            <a:endParaRPr lang="ru-RU" dirty="0"/>
          </a:p>
        </p:txBody>
      </p:sp>
      <p:pic>
        <p:nvPicPr>
          <p:cNvPr id="5" name="Содержимое 4" descr="нота до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9600" y="1752600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роя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169832" y="1752600"/>
            <a:ext cx="321084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Нотный стан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Ноты живут в своем домике, который называется нотный стан, или нотоносец.</a:t>
            </a:r>
          </a:p>
          <a:p>
            <a:r>
              <a:rPr lang="ru-RU" dirty="0" smtClean="0"/>
              <a:t> Он состоит из 5 длинных </a:t>
            </a:r>
            <a:r>
              <a:rPr lang="ru-RU" dirty="0" smtClean="0"/>
              <a:t>горизонтальных линеечек, расположенных друг над другом.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8" name="Рисунок 7" descr="C:\Users\DELL\Documents\муз картинки\инструменты\_20120312_10430408.jpg"/>
          <p:cNvPicPr/>
          <p:nvPr/>
        </p:nvPicPr>
        <p:blipFill>
          <a:blip r:embed="rId3" cstate="print">
            <a:lum bright="12000" contrast="-13000"/>
          </a:blip>
          <a:srcRect t="3973" r="77302"/>
          <a:stretch>
            <a:fillRect/>
          </a:stretch>
        </p:blipFill>
        <p:spPr bwMode="auto">
          <a:xfrm>
            <a:off x="4038600" y="1524000"/>
            <a:ext cx="36576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каждой ноты своё место.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каждой нотки своё место, с которого она никогда и никуда не уходит.</a:t>
            </a:r>
          </a:p>
          <a:p>
            <a:r>
              <a:rPr lang="ru-RU" dirty="0" smtClean="0"/>
              <a:t>Ноты располагаются на нотном стане как на лесенке:</a:t>
            </a:r>
          </a:p>
          <a:p>
            <a:r>
              <a:rPr lang="ru-RU" dirty="0" smtClean="0"/>
              <a:t>Чем выше расположена нотка, тем выше её звучание. </a:t>
            </a:r>
            <a:endParaRPr lang="ru-RU" dirty="0"/>
          </a:p>
        </p:txBody>
      </p:sp>
      <p:pic>
        <p:nvPicPr>
          <p:cNvPr id="5" name="Содержимое 5" descr="C:\Users\DELL\Documents\муз картинки\инструменты\_20120312_10430408.jp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91000" y="2209800"/>
            <a:ext cx="3508375" cy="2743199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Скрипичный ключ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Открывают нотный домик специальные ключи, которые называются скрипичный, или ключ соль  (для высоких нот)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C:\Users\DELL\Documents\муз картинки\инструменты\_20120312_10430408.jpg"/>
          <p:cNvPicPr>
            <a:picLocks noGrp="1"/>
          </p:cNvPicPr>
          <p:nvPr>
            <p:ph sz="half" idx="2"/>
          </p:nvPr>
        </p:nvPicPr>
        <p:blipFill>
          <a:blip r:embed="rId3" cstate="print">
            <a:lum bright="12000" contrast="-13000"/>
          </a:blip>
          <a:srcRect t="3973" r="77302"/>
          <a:stretch>
            <a:fillRect/>
          </a:stretch>
        </p:blipFill>
        <p:spPr bwMode="auto">
          <a:xfrm>
            <a:off x="4267200" y="1752600"/>
            <a:ext cx="3200400" cy="44196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Басовый ключ.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кроме скрипичного ключа который нужен для высоких нот, есть басовый ключ.</a:t>
            </a:r>
          </a:p>
          <a:p>
            <a:r>
              <a:rPr lang="ru-RU" dirty="0" smtClean="0"/>
              <a:t>Басовый ключ для более низких нот в музыке.</a:t>
            </a:r>
            <a:endParaRPr lang="ru-RU" dirty="0"/>
          </a:p>
        </p:txBody>
      </p:sp>
      <p:pic>
        <p:nvPicPr>
          <p:cNvPr id="1026" name="Picture 2" descr="C:\Users\DELL\Documents\муз картинки\инструменты\_20120312_10442802 - копия - коп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01436" y="1600200"/>
            <a:ext cx="3296919" cy="44958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Ноты пишутся и называются одинаково во всем мире.</a:t>
            </a:r>
            <a:endParaRPr lang="ru-RU" dirty="0"/>
          </a:p>
        </p:txBody>
      </p:sp>
      <p:pic>
        <p:nvPicPr>
          <p:cNvPr id="5" name="Содержимое 4" descr="C:\Users\DELL\Documents\муз картинки\инструменты\_20120312_10430408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1000" y="1905001"/>
            <a:ext cx="3597275" cy="32004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Семь всего лишь нот на свете </a:t>
            </a:r>
          </a:p>
          <a:p>
            <a:r>
              <a:rPr lang="ru-RU" dirty="0" smtClean="0"/>
              <a:t>Ты запомни ноты эти</a:t>
            </a:r>
          </a:p>
          <a:p>
            <a:r>
              <a:rPr lang="ru-RU" dirty="0" smtClean="0"/>
              <a:t>До,</a:t>
            </a:r>
          </a:p>
          <a:p>
            <a:r>
              <a:rPr lang="ru-RU" dirty="0" smtClean="0"/>
              <a:t> Ре. </a:t>
            </a:r>
          </a:p>
          <a:p>
            <a:r>
              <a:rPr lang="ru-RU" dirty="0" smtClean="0"/>
              <a:t>Ми. </a:t>
            </a:r>
          </a:p>
          <a:p>
            <a:r>
              <a:rPr lang="ru-RU" dirty="0" smtClean="0"/>
              <a:t>Фа,</a:t>
            </a:r>
          </a:p>
          <a:p>
            <a:r>
              <a:rPr lang="ru-RU" dirty="0" smtClean="0"/>
              <a:t> Соль,</a:t>
            </a:r>
          </a:p>
          <a:p>
            <a:r>
              <a:rPr lang="ru-RU" dirty="0" smtClean="0"/>
              <a:t> Ля.</a:t>
            </a:r>
          </a:p>
          <a:p>
            <a:r>
              <a:rPr lang="ru-RU" dirty="0" smtClean="0"/>
              <a:t> Си,</a:t>
            </a:r>
          </a:p>
          <a:p>
            <a:r>
              <a:rPr lang="ru-RU" dirty="0" smtClean="0"/>
              <a:t>Их в тетрадку занеси.</a:t>
            </a:r>
            <a:endParaRPr lang="ru-RU" dirty="0"/>
          </a:p>
        </p:txBody>
      </p:sp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Ноты пишутся на линейках между ними и под ними.</a:t>
            </a:r>
            <a:endParaRPr lang="ru-RU" dirty="0"/>
          </a:p>
        </p:txBody>
      </p:sp>
      <p:pic>
        <p:nvPicPr>
          <p:cNvPr id="2050" name="Picture 2" descr="C:\Users\DELL\Documents\муз картинки\инструменты\_20120312_10442802 - копия - копия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-8696" y="1905000"/>
            <a:ext cx="3986971" cy="30480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Ноты рисуют черными и белыми кружочками с палочкой. На палочке иногда бывают нарисованы хвостики. Палочки называют –штиль.</a:t>
            </a:r>
            <a:endParaRPr lang="ru-RU" dirty="0"/>
          </a:p>
        </p:txBody>
      </p:sp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Ноты на добавочных линейках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 нотам не хватает места на линейках нотоносце, потому что их звучание ещё выше или ниже, для них рисуют добавочные линейки.</a:t>
            </a:r>
          </a:p>
          <a:p>
            <a:r>
              <a:rPr lang="ru-RU" dirty="0" smtClean="0"/>
              <a:t>Добавочных линеек может быть от одной, до трех и четырёх.</a:t>
            </a:r>
            <a:endParaRPr lang="ru-RU" dirty="0"/>
          </a:p>
        </p:txBody>
      </p:sp>
      <p:pic>
        <p:nvPicPr>
          <p:cNvPr id="7" name="Содержимое 6" descr="C:\Users\DELL\Documents\муз картинки\инструменты\_20120312_10430408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 r="67130"/>
          <a:stretch>
            <a:fillRect/>
          </a:stretch>
        </p:blipFill>
        <p:spPr bwMode="auto">
          <a:xfrm>
            <a:off x="4114800" y="1295400"/>
            <a:ext cx="3276600" cy="27432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516</Words>
  <PresentationFormat>Экран (4:3)</PresentationFormat>
  <Paragraphs>125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Муниципальное казенное образовательное учреждение  « Горковская специальная(коррекционная) общеобразовательная школа-интернат для обучающихся, воспитанников с ограниченными возможностями здоровья»        Ноты в дудке у меня </vt:lpstr>
      <vt:lpstr>Нотная азбука </vt:lpstr>
      <vt:lpstr>Нотный стан</vt:lpstr>
      <vt:lpstr>У каждой ноты своё место.</vt:lpstr>
      <vt:lpstr>Скрипичный ключ</vt:lpstr>
      <vt:lpstr>Басовый ключ.</vt:lpstr>
      <vt:lpstr>Ноты пишутся и называются одинаково во всем мире.</vt:lpstr>
      <vt:lpstr>Ноты пишутся на линейках между ними и под ними.</vt:lpstr>
      <vt:lpstr>Ноты на добавочных линейках</vt:lpstr>
      <vt:lpstr>Длительность нот</vt:lpstr>
      <vt:lpstr>Нота половинная</vt:lpstr>
      <vt:lpstr>Нота четвертная</vt:lpstr>
      <vt:lpstr>Нота короткая восьмая</vt:lpstr>
      <vt:lpstr>Нотка 16.</vt:lpstr>
      <vt:lpstr>Схема длительностей</vt:lpstr>
      <vt:lpstr>Слайд 16</vt:lpstr>
      <vt:lpstr>Нота    До </vt:lpstr>
      <vt:lpstr>Нота  ре</vt:lpstr>
      <vt:lpstr>Нота   ми</vt:lpstr>
      <vt:lpstr>Нота  Фа и соль</vt:lpstr>
      <vt:lpstr>Нота  Ля</vt:lpstr>
      <vt:lpstr>Нота си</vt:lpstr>
      <vt:lpstr>Слайд 23</vt:lpstr>
      <vt:lpstr>Нотный        стан </vt:lpstr>
      <vt:lpstr>Зву – ко - ряд !</vt:lpstr>
      <vt:lpstr>Песенка о нотах</vt:lpstr>
      <vt:lpstr>                Молодцы!           До новых встреч!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образовательное учреждение  « Горковская специальная(коррекционная) общеобразовательная школа-интернат для обучающихся, воспитанников с ограниченными возможностями здоровья»        Ноты в дудке у меня </dc:title>
  <dc:creator>DELL</dc:creator>
  <cp:lastModifiedBy>DELL</cp:lastModifiedBy>
  <cp:revision>21</cp:revision>
  <dcterms:created xsi:type="dcterms:W3CDTF">2013-03-21T08:00:28Z</dcterms:created>
  <dcterms:modified xsi:type="dcterms:W3CDTF">2013-11-01T09:37:56Z</dcterms:modified>
</cp:coreProperties>
</file>