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5B4A18F-FAE1-4FC9-9C12-5311FD0A5E73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CFD7277-F696-40A7-8852-7FEC5A706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A18F-FAE1-4FC9-9C12-5311FD0A5E73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277-F696-40A7-8852-7FEC5A706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A18F-FAE1-4FC9-9C12-5311FD0A5E73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277-F696-40A7-8852-7FEC5A706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A18F-FAE1-4FC9-9C12-5311FD0A5E73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277-F696-40A7-8852-7FEC5A706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A18F-FAE1-4FC9-9C12-5311FD0A5E73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277-F696-40A7-8852-7FEC5A706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A18F-FAE1-4FC9-9C12-5311FD0A5E73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277-F696-40A7-8852-7FEC5A7069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A18F-FAE1-4FC9-9C12-5311FD0A5E73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277-F696-40A7-8852-7FEC5A7069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A18F-FAE1-4FC9-9C12-5311FD0A5E73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277-F696-40A7-8852-7FEC5A706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A18F-FAE1-4FC9-9C12-5311FD0A5E73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277-F696-40A7-8852-7FEC5A706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5B4A18F-FAE1-4FC9-9C12-5311FD0A5E73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CFD7277-F696-40A7-8852-7FEC5A706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5B4A18F-FAE1-4FC9-9C12-5311FD0A5E73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CFD7277-F696-40A7-8852-7FEC5A706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5B4A18F-FAE1-4FC9-9C12-5311FD0A5E73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CFD7277-F696-40A7-8852-7FEC5A7069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fcior.edu.ru/" TargetMode="External"/><Relationship Id="rId13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1.gif"/><Relationship Id="rId12" Type="http://schemas.openxmlformats.org/officeDocument/2006/relationships/hyperlink" Target="http://katalog.iot.ru/" TargetMode="External"/><Relationship Id="rId17" Type="http://schemas.openxmlformats.org/officeDocument/2006/relationships/image" Target="../media/image16.gif"/><Relationship Id="rId2" Type="http://schemas.openxmlformats.org/officeDocument/2006/relationships/hyperlink" Target="http://www.edu.ru/" TargetMode="External"/><Relationship Id="rId16" Type="http://schemas.openxmlformats.org/officeDocument/2006/relationships/hyperlink" Target="http://www.rsr-olymp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hool-collection.edu.ru/" TargetMode="External"/><Relationship Id="rId11" Type="http://schemas.openxmlformats.org/officeDocument/2006/relationships/image" Target="../media/image13.gif"/><Relationship Id="rId5" Type="http://schemas.openxmlformats.org/officeDocument/2006/relationships/image" Target="../media/image10.gif"/><Relationship Id="rId15" Type="http://schemas.openxmlformats.org/officeDocument/2006/relationships/image" Target="../media/image15.gif"/><Relationship Id="rId10" Type="http://schemas.openxmlformats.org/officeDocument/2006/relationships/hyperlink" Target="http://school.edu.ru/" TargetMode="External"/><Relationship Id="rId4" Type="http://schemas.openxmlformats.org/officeDocument/2006/relationships/hyperlink" Target="http://window.edu.ru/" TargetMode="External"/><Relationship Id="rId9" Type="http://schemas.openxmlformats.org/officeDocument/2006/relationships/image" Target="../media/image12.gif"/><Relationship Id="rId14" Type="http://schemas.openxmlformats.org/officeDocument/2006/relationships/hyperlink" Target="http://ndce.edu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Информатизация образовательной среды школы</a:t>
            </a:r>
            <a:endParaRPr lang="ru-RU" sz="3600" dirty="0"/>
          </a:p>
        </p:txBody>
      </p:sp>
      <p:pic>
        <p:nvPicPr>
          <p:cNvPr id="6" name="Picture 2" descr="C:\Users\Елена\Pictures\Компьютеры\untitled 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78961"/>
            <a:ext cx="5616624" cy="387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08720"/>
            <a:ext cx="6408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Цифровые образовательные ресурсы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http://www.edu.ru/db/portal/sites/edu234x60.gif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26" y="1370385"/>
            <a:ext cx="2676596" cy="935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edu.ru/db/portal/sites/eo234x60.gif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1" y="1370386"/>
            <a:ext cx="2988333" cy="93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edu.ru/db/portal/sites/sc234x60.gif">
            <a:hlinkClick r:id="rId6" tgtFrame="_blank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64" y="2492896"/>
            <a:ext cx="2463736" cy="81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edu.ru/db/portal/sites/fcior234x60.gif">
            <a:hlinkClick r:id="rId8" tgtFrame="_blank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26" y="2492896"/>
            <a:ext cx="2564685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www.edu.ru/db/portal/sites/234x60_portal.gif">
            <a:hlinkClick r:id="rId10" tgtFrame="_blank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08259"/>
            <a:ext cx="270200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edu.ru/db/portal/sites/234x60_resurses.gif">
            <a:hlinkClick r:id="rId12" tgtFrame="_blank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718" y="3143249"/>
            <a:ext cx="2554586" cy="96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www.edu.ru/db/portal/sites/234x60_catalog.gif">
            <a:hlinkClick r:id="rId14" tgtFrame="_blank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01" y="4200675"/>
            <a:ext cx="2923528" cy="9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edu.ru/db/portal/sites/234x60_mir_olimpiad.gif">
            <a:hlinkClick r:id="rId16" tgtFrame="_blank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29200"/>
            <a:ext cx="2730119" cy="90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3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20676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Информатизация образования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i="1" dirty="0"/>
              <a:t>процесс обеспечения сферы образования методологией и практикой разработки и оптимального использования современных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средств ИКТ</a:t>
            </a:r>
            <a:r>
              <a:rPr lang="ru-RU" dirty="0"/>
              <a:t>, </a:t>
            </a:r>
            <a:r>
              <a:rPr lang="ru-RU" i="1" dirty="0"/>
              <a:t>ориентированных на реализацию психолого-педагогических целей обучения, воспитания</a:t>
            </a:r>
            <a:r>
              <a:rPr lang="ru-RU" dirty="0"/>
              <a:t>.</a:t>
            </a:r>
          </a:p>
        </p:txBody>
      </p:sp>
      <p:pic>
        <p:nvPicPr>
          <p:cNvPr id="2050" name="Picture 2" descr="C:\Users\Елена\Pictures\Компьютеры\ine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10580"/>
            <a:ext cx="4608512" cy="34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7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8072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Три </a:t>
            </a:r>
            <a:r>
              <a:rPr lang="ru-RU" b="1" i="1" dirty="0">
                <a:solidFill>
                  <a:srgbClr val="FF0000"/>
                </a:solidFill>
              </a:rPr>
              <a:t>основные цели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информатизации образования:</a:t>
            </a:r>
          </a:p>
          <a:p>
            <a:r>
              <a:rPr lang="ru-RU" dirty="0"/>
              <a:t>— повышение эффективности образования;</a:t>
            </a:r>
          </a:p>
          <a:p>
            <a:r>
              <a:rPr lang="ru-RU" dirty="0"/>
              <a:t>— повышение гибкости и доступности образования;</a:t>
            </a:r>
          </a:p>
          <a:p>
            <a:r>
              <a:rPr lang="ru-RU" dirty="0"/>
              <a:t>— развитие информационной культуры.</a:t>
            </a:r>
          </a:p>
        </p:txBody>
      </p:sp>
      <p:pic>
        <p:nvPicPr>
          <p:cNvPr id="3074" name="Picture 2" descr="C:\Users\Елена\Pictures\Компьютеры\untitled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193277"/>
            <a:ext cx="5292588" cy="39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836712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Основные </a:t>
            </a:r>
            <a:r>
              <a:rPr lang="ru-RU" b="1" i="1" dirty="0">
                <a:solidFill>
                  <a:srgbClr val="FF0000"/>
                </a:solidFill>
              </a:rPr>
              <a:t>направления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информатизации образования:</a:t>
            </a:r>
          </a:p>
          <a:p>
            <a:r>
              <a:rPr lang="ru-RU" dirty="0"/>
              <a:t>· информатизация как техническое оснащение образовательного учреждения;</a:t>
            </a:r>
          </a:p>
          <a:p>
            <a:r>
              <a:rPr lang="ru-RU" dirty="0"/>
              <a:t>· информатизация как внедрение новых информационных технологий в образование;</a:t>
            </a:r>
          </a:p>
          <a:p>
            <a:r>
              <a:rPr lang="ru-RU" dirty="0"/>
              <a:t>· информатизация как формирование информационной культуры субъектов образования;</a:t>
            </a:r>
          </a:p>
          <a:p>
            <a:r>
              <a:rPr lang="ru-RU" dirty="0"/>
              <a:t>· информатизация как создание информационного пространства (информационной среды) учебного заведения.</a:t>
            </a:r>
          </a:p>
        </p:txBody>
      </p:sp>
      <p:pic>
        <p:nvPicPr>
          <p:cNvPr id="4099" name="Picture 3" descr="C:\Users\Елена\Pictures\Компьютеры\016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94" y="3415153"/>
            <a:ext cx="4771554" cy="27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980728"/>
            <a:ext cx="63367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Проблемы информатизации </a:t>
            </a:r>
            <a:r>
              <a:rPr lang="ru-RU" sz="2400" b="1" dirty="0" smtClean="0">
                <a:solidFill>
                  <a:srgbClr val="FF0000"/>
                </a:solidFill>
              </a:rPr>
              <a:t>образования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dirty="0" smtClean="0"/>
              <a:t>— </a:t>
            </a:r>
            <a:r>
              <a:rPr lang="ru-RU" dirty="0"/>
              <a:t>опасность подавления межличностного </a:t>
            </a:r>
            <a:r>
              <a:rPr lang="ru-RU" dirty="0" smtClean="0"/>
              <a:t>общения</a:t>
            </a:r>
          </a:p>
          <a:p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усиление социального </a:t>
            </a:r>
            <a:r>
              <a:rPr lang="ru-RU" dirty="0" smtClean="0"/>
              <a:t>неравенства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опасность снижения роли устной и письменной </a:t>
            </a:r>
            <a:r>
              <a:rPr lang="ru-RU" dirty="0" smtClean="0"/>
              <a:t>речи</a:t>
            </a:r>
          </a:p>
          <a:p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ослабление способностей к самостоятельному творческому </a:t>
            </a:r>
            <a:r>
              <a:rPr lang="ru-RU" dirty="0" smtClean="0"/>
              <a:t>мышлению</a:t>
            </a:r>
          </a:p>
          <a:p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отсутствие прямого исследования </a:t>
            </a:r>
            <a:r>
              <a:rPr lang="ru-RU" dirty="0" smtClean="0"/>
              <a:t>действительности</a:t>
            </a:r>
          </a:p>
          <a:p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пассивность </a:t>
            </a:r>
            <a:r>
              <a:rPr lang="ru-RU" dirty="0" smtClean="0"/>
              <a:t>усвоения информации</a:t>
            </a:r>
          </a:p>
          <a:p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опасность снижения социализации </a:t>
            </a:r>
            <a:r>
              <a:rPr lang="ru-RU" dirty="0" smtClean="0"/>
              <a:t>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9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052736"/>
            <a:ext cx="62646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Достоинства информатизации </a:t>
            </a:r>
            <a:r>
              <a:rPr lang="ru-RU" sz="2400" b="1" i="1" dirty="0" smtClean="0">
                <a:solidFill>
                  <a:srgbClr val="FF0000"/>
                </a:solidFill>
              </a:rPr>
              <a:t>образования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b="1" i="1" u="sng" dirty="0"/>
              <a:t>Для учителя </a:t>
            </a:r>
            <a:r>
              <a:rPr lang="ru-RU" i="1" u="sng" dirty="0"/>
              <a:t>информационно-коммуникационные технологии дают наибольший эффект при их использовании в следующих случаях:</a:t>
            </a:r>
            <a:endParaRPr lang="ru-RU" dirty="0"/>
          </a:p>
          <a:p>
            <a:r>
              <a:rPr lang="ru-RU" dirty="0"/>
              <a:t>— во время проведения урока;</a:t>
            </a:r>
          </a:p>
          <a:p>
            <a:r>
              <a:rPr lang="ru-RU" dirty="0"/>
              <a:t>— в проектной деятельности, при создании материалов к урокам;</a:t>
            </a:r>
          </a:p>
          <a:p>
            <a:r>
              <a:rPr lang="ru-RU" dirty="0"/>
              <a:t>— при выступлении на собраниях, педсоветах и т.п.;</a:t>
            </a:r>
          </a:p>
          <a:p>
            <a:r>
              <a:rPr lang="ru-RU" dirty="0"/>
              <a:t>— в процессе создания и передачи общешкольной информации;</a:t>
            </a:r>
          </a:p>
          <a:p>
            <a:r>
              <a:rPr lang="ru-RU" dirty="0"/>
              <a:t>— в процессе научной деятельности;</a:t>
            </a:r>
          </a:p>
          <a:p>
            <a:r>
              <a:rPr lang="ru-RU" dirty="0"/>
              <a:t>— при обмене опытом как внутри школы, так и между школами.</a:t>
            </a:r>
          </a:p>
        </p:txBody>
      </p:sp>
    </p:spTree>
    <p:extLst>
      <p:ext uri="{BB962C8B-B14F-4D97-AF65-F5344CB8AC3E}">
        <p14:creationId xmlns:p14="http://schemas.microsoft.com/office/powerpoint/2010/main" val="14184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700808"/>
            <a:ext cx="669674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Достоинства информатизации образования</a:t>
            </a: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b="1" i="1" u="sng" dirty="0" smtClean="0"/>
          </a:p>
          <a:p>
            <a:r>
              <a:rPr lang="ru-RU" b="1" i="1" u="sng" dirty="0" smtClean="0"/>
              <a:t>Для </a:t>
            </a:r>
            <a:r>
              <a:rPr lang="ru-RU" b="1" i="1" u="sng" dirty="0"/>
              <a:t>учащегося </a:t>
            </a:r>
            <a:r>
              <a:rPr lang="ru-RU" i="1" u="sng" dirty="0"/>
              <a:t>информационно-коммуникационные технологии дают наибольший эффект при их использовании в следующих случаях:</a:t>
            </a:r>
            <a:endParaRPr lang="ru-RU" dirty="0"/>
          </a:p>
          <a:p>
            <a:r>
              <a:rPr lang="ru-RU" dirty="0"/>
              <a:t>— для более глубокого восприятия учебного материала;</a:t>
            </a:r>
          </a:p>
          <a:p>
            <a:r>
              <a:rPr lang="ru-RU" dirty="0"/>
              <a:t>— в проектной деятельности;</a:t>
            </a:r>
          </a:p>
          <a:p>
            <a:r>
              <a:rPr lang="ru-RU" dirty="0"/>
              <a:t>— при создании мультимедийных сочинений;</a:t>
            </a:r>
          </a:p>
          <a:p>
            <a:r>
              <a:rPr lang="ru-RU" dirty="0"/>
              <a:t>— в презентационной деятельности;</a:t>
            </a:r>
          </a:p>
          <a:p>
            <a:r>
              <a:rPr lang="ru-RU" dirty="0"/>
              <a:t>— в локальной и глобальной сети.</a:t>
            </a:r>
          </a:p>
        </p:txBody>
      </p:sp>
    </p:spTree>
    <p:extLst>
      <p:ext uri="{BB962C8B-B14F-4D97-AF65-F5344CB8AC3E}">
        <p14:creationId xmlns:p14="http://schemas.microsoft.com/office/powerpoint/2010/main" val="39097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68407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Что дает информатизация образованию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r>
              <a:rPr lang="ru-RU" b="1" i="1" dirty="0"/>
              <a:t>Использование компьютерной техники на общеобразовательных уроках дает возможность: </a:t>
            </a:r>
            <a:endParaRPr lang="ru-RU" b="1" i="1" dirty="0" smtClean="0"/>
          </a:p>
          <a:p>
            <a:endParaRPr lang="ru-RU" i="1" dirty="0"/>
          </a:p>
          <a:p>
            <a:r>
              <a:rPr lang="ru-RU" dirty="0"/>
              <a:t>· повысить у учащихся интерес к </a:t>
            </a:r>
            <a:r>
              <a:rPr lang="ru-RU" dirty="0" smtClean="0"/>
              <a:t>предмету</a:t>
            </a:r>
            <a:r>
              <a:rPr lang="ru-RU" dirty="0"/>
              <a:t>,</a:t>
            </a:r>
          </a:p>
          <a:p>
            <a:r>
              <a:rPr lang="ru-RU" dirty="0"/>
              <a:t>· облегчить формирование у учащихся основных понятий по изучаемой теме</a:t>
            </a:r>
            <a:r>
              <a:rPr lang="ru-RU" dirty="0" smtClean="0"/>
              <a:t>, </a:t>
            </a:r>
          </a:p>
          <a:p>
            <a:r>
              <a:rPr lang="ru-RU" dirty="0" smtClean="0"/>
              <a:t>· </a:t>
            </a:r>
            <a:r>
              <a:rPr lang="ru-RU" dirty="0"/>
              <a:t>выявлять и развивать </a:t>
            </a:r>
            <a:r>
              <a:rPr lang="ru-RU" dirty="0" smtClean="0"/>
              <a:t>способности</a:t>
            </a:r>
            <a:r>
              <a:rPr lang="ru-RU" dirty="0"/>
              <a:t>,</a:t>
            </a:r>
          </a:p>
          <a:p>
            <a:r>
              <a:rPr lang="ru-RU" dirty="0"/>
              <a:t>· овладевать конкретными знаниями, необходимыми для применения в практической </a:t>
            </a:r>
            <a:r>
              <a:rPr lang="ru-RU" dirty="0" smtClean="0"/>
              <a:t>деятельности, </a:t>
            </a:r>
            <a:endParaRPr lang="ru-RU" dirty="0"/>
          </a:p>
          <a:p>
            <a:r>
              <a:rPr lang="ru-RU" dirty="0"/>
              <a:t>· интеллектуально развивать </a:t>
            </a:r>
            <a:r>
              <a:rPr lang="ru-RU" dirty="0" smtClean="0"/>
              <a:t>учащихся, </a:t>
            </a:r>
            <a:endParaRPr lang="ru-RU" dirty="0"/>
          </a:p>
          <a:p>
            <a:r>
              <a:rPr lang="ru-RU" dirty="0"/>
              <a:t>· подготовить к самостоятельному усвоению общеобразовательных </a:t>
            </a:r>
            <a:r>
              <a:rPr lang="ru-RU" dirty="0" smtClean="0"/>
              <a:t>дисциплин, </a:t>
            </a:r>
            <a:endParaRPr lang="ru-RU" dirty="0"/>
          </a:p>
          <a:p>
            <a:r>
              <a:rPr lang="ru-RU" dirty="0" smtClean="0"/>
              <a:t>· </a:t>
            </a:r>
            <a:r>
              <a:rPr lang="ru-RU" dirty="0"/>
              <a:t>расширить виды совместной работы </a:t>
            </a:r>
            <a:r>
              <a:rPr lang="ru-RU" dirty="0" smtClean="0"/>
              <a:t>учащихся,</a:t>
            </a:r>
            <a:endParaRPr lang="ru-RU" dirty="0"/>
          </a:p>
          <a:p>
            <a:r>
              <a:rPr lang="ru-RU" dirty="0"/>
              <a:t>· повысить многообразие видов и форм организации деятельности </a:t>
            </a:r>
            <a:r>
              <a:rPr lang="ru-RU" dirty="0" smtClean="0"/>
              <a:t>учащихся.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3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943" y="885117"/>
            <a:ext cx="67687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Основными направлениями использования ИКТ в информационной среде образовательного учреждения могут быть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· </a:t>
            </a:r>
            <a:r>
              <a:rPr lang="ru-RU" i="1" dirty="0"/>
              <a:t>использование ИКТ в качестве объекта изучения</a:t>
            </a:r>
            <a:r>
              <a:rPr lang="ru-RU" i="1" dirty="0" smtClean="0"/>
              <a:t>;</a:t>
            </a:r>
          </a:p>
          <a:p>
            <a:endParaRPr lang="ru-RU" dirty="0"/>
          </a:p>
          <a:p>
            <a:r>
              <a:rPr lang="ru-RU" dirty="0"/>
              <a:t>· </a:t>
            </a:r>
            <a:r>
              <a:rPr lang="ru-RU" i="1" dirty="0"/>
              <a:t>использование ИКТ в качестве средства представления и </a:t>
            </a:r>
            <a:r>
              <a:rPr lang="ru-RU" i="1" dirty="0" smtClean="0"/>
              <a:t>           получения </a:t>
            </a:r>
            <a:r>
              <a:rPr lang="ru-RU" i="1" dirty="0"/>
              <a:t>знаний</a:t>
            </a:r>
            <a:r>
              <a:rPr lang="ru-RU" i="1" dirty="0" smtClean="0"/>
              <a:t>;</a:t>
            </a:r>
          </a:p>
          <a:p>
            <a:endParaRPr lang="ru-RU" dirty="0"/>
          </a:p>
          <a:p>
            <a:r>
              <a:rPr lang="ru-RU" dirty="0"/>
              <a:t>· </a:t>
            </a:r>
            <a:r>
              <a:rPr lang="ru-RU" i="1" dirty="0"/>
              <a:t>использование ИКТ в качестве инструмента </a:t>
            </a:r>
            <a:r>
              <a:rPr lang="ru-RU" i="1"/>
              <a:t>контроля </a:t>
            </a:r>
            <a:r>
              <a:rPr lang="ru-RU" i="1" smtClean="0"/>
              <a:t>  знаний</a:t>
            </a:r>
            <a:r>
              <a:rPr lang="ru-RU" i="1" dirty="0" smtClean="0"/>
              <a:t>;</a:t>
            </a:r>
          </a:p>
          <a:p>
            <a:endParaRPr lang="ru-RU" dirty="0"/>
          </a:p>
          <a:p>
            <a:r>
              <a:rPr lang="ru-RU" dirty="0"/>
              <a:t>· </a:t>
            </a:r>
            <a:r>
              <a:rPr lang="ru-RU" i="1" dirty="0"/>
              <a:t>использование ИКТ для систематизации и распространения передовых педагогических технологий</a:t>
            </a:r>
            <a:r>
              <a:rPr lang="ru-RU" i="1" dirty="0" smtClean="0"/>
              <a:t>;</a:t>
            </a:r>
          </a:p>
          <a:p>
            <a:endParaRPr lang="ru-RU" dirty="0"/>
          </a:p>
          <a:p>
            <a:r>
              <a:rPr lang="ru-RU" dirty="0"/>
              <a:t>· </a:t>
            </a:r>
            <a:r>
              <a:rPr lang="ru-RU" i="1" dirty="0"/>
              <a:t>использование ИКТ в целях управления образовательным процессом.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7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69</TotalTime>
  <Words>404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Информатизация образовательной среды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Информатизация образовательной среды школы</dc:title>
  <dc:creator>Лустэ</dc:creator>
  <cp:lastModifiedBy>Лустэ</cp:lastModifiedBy>
  <cp:revision>12</cp:revision>
  <dcterms:created xsi:type="dcterms:W3CDTF">2013-01-13T10:36:47Z</dcterms:created>
  <dcterms:modified xsi:type="dcterms:W3CDTF">2013-03-29T13:02:21Z</dcterms:modified>
</cp:coreProperties>
</file>