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a" ContentType="audio/x-ms-wma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0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462" autoAdjust="0"/>
  </p:normalViewPr>
  <p:slideViewPr>
    <p:cSldViewPr>
      <p:cViewPr varScale="1">
        <p:scale>
          <a:sx n="92" d="100"/>
          <a:sy n="92" d="100"/>
        </p:scale>
        <p:origin x="-16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0311D-8464-4E82-B789-59D89783B389}" type="datetimeFigureOut">
              <a:rPr lang="ru-RU" smtClean="0"/>
              <a:t>02.08.2014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D8C0B-AB55-41C9-B633-6F60D56827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661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A849-0AA6-45B6-B760-F899ACC74940}" type="datetimeFigureOut">
              <a:rPr lang="ru-RU" smtClean="0"/>
              <a:t>02.08.2014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2575-A5A7-4D96-B53B-76F79C87F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A849-0AA6-45B6-B760-F899ACC74940}" type="datetimeFigureOut">
              <a:rPr lang="ru-RU" smtClean="0"/>
              <a:t>02.08.2014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2575-A5A7-4D96-B53B-76F79C87F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A849-0AA6-45B6-B760-F899ACC74940}" type="datetimeFigureOut">
              <a:rPr lang="ru-RU" smtClean="0"/>
              <a:t>02.08.2014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2575-A5A7-4D96-B53B-76F79C87F9F4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A849-0AA6-45B6-B760-F899ACC74940}" type="datetimeFigureOut">
              <a:rPr lang="ru-RU" smtClean="0"/>
              <a:t>02.08.2014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2575-A5A7-4D96-B53B-76F79C87F9F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A849-0AA6-45B6-B760-F899ACC74940}" type="datetimeFigureOut">
              <a:rPr lang="ru-RU" smtClean="0"/>
              <a:t>02.08.2014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2575-A5A7-4D96-B53B-76F79C87F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A849-0AA6-45B6-B760-F899ACC74940}" type="datetimeFigureOut">
              <a:rPr lang="ru-RU" smtClean="0"/>
              <a:t>02.08.2014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2575-A5A7-4D96-B53B-76F79C87F9F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A849-0AA6-45B6-B760-F899ACC74940}" type="datetimeFigureOut">
              <a:rPr lang="ru-RU" smtClean="0"/>
              <a:t>02.08.2014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2575-A5A7-4D96-B53B-76F79C87F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A849-0AA6-45B6-B760-F899ACC74940}" type="datetimeFigureOut">
              <a:rPr lang="ru-RU" smtClean="0"/>
              <a:t>02.08.2014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2575-A5A7-4D96-B53B-76F79C87F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A849-0AA6-45B6-B760-F899ACC74940}" type="datetimeFigureOut">
              <a:rPr lang="ru-RU" smtClean="0"/>
              <a:t>02.08.2014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2575-A5A7-4D96-B53B-76F79C87F9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A849-0AA6-45B6-B760-F899ACC74940}" type="datetimeFigureOut">
              <a:rPr lang="ru-RU" smtClean="0"/>
              <a:t>02.08.2014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2575-A5A7-4D96-B53B-76F79C87F9F4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A849-0AA6-45B6-B760-F899ACC74940}" type="datetimeFigureOut">
              <a:rPr lang="ru-RU" smtClean="0"/>
              <a:t>02.08.2014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02575-A5A7-4D96-B53B-76F79C87F9F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04BA849-0AA6-45B6-B760-F899ACC74940}" type="datetimeFigureOut">
              <a:rPr lang="ru-RU" smtClean="0"/>
              <a:t>02.08.2014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B802575-A5A7-4D96-B53B-76F79C87F9F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cs typeface="Aharoni" pitchFamily="2" charset="-79"/>
              </a:rPr>
              <a:t>Презентация по Мировой художественной культуре . 10 класс.                                                                       « Жизнь и творчество Веласкеса»</a:t>
            </a:r>
            <a:endParaRPr lang="ru-RU" sz="2800" dirty="0">
              <a:cs typeface="Aharoni" pitchFamily="2" charset="-79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437112"/>
            <a:ext cx="1428750" cy="13525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3131840" y="4540478"/>
            <a:ext cx="5009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cs typeface="Aharoni" pitchFamily="2" charset="-79"/>
              </a:rPr>
              <a:t>Презентация выполнена учителем МХК « МОУ» СОШ  № 10 г. Ухты   Сухопаровой С.Л.</a:t>
            </a:r>
            <a:endParaRPr lang="ru-RU" dirty="0">
              <a:cs typeface="Aharoni" pitchFamily="2" charset="-79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760" r="5760" b="6832"/>
          <a:stretch/>
        </p:blipFill>
        <p:spPr>
          <a:xfrm>
            <a:off x="7164288" y="548680"/>
            <a:ext cx="1296000" cy="1296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22857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Последняя   глава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45318" y="1268760"/>
            <a:ext cx="47525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апреле 1660 года Веласкес уезжает на север Испании .  Там он оформляет королевскую резиденцию на острове Фазанов</a:t>
            </a:r>
            <a:r>
              <a:rPr lang="en-US" dirty="0" smtClean="0"/>
              <a:t>,</a:t>
            </a:r>
            <a:r>
              <a:rPr lang="ru-RU" dirty="0" smtClean="0"/>
              <a:t> где </a:t>
            </a:r>
            <a:r>
              <a:rPr lang="ru-RU" dirty="0" smtClean="0"/>
              <a:t>должна состояться  </a:t>
            </a:r>
            <a:r>
              <a:rPr lang="ru-RU" dirty="0" smtClean="0"/>
              <a:t>свадьба </a:t>
            </a:r>
            <a:r>
              <a:rPr lang="ru-RU" dirty="0" smtClean="0"/>
              <a:t>инфанты</a:t>
            </a:r>
            <a:r>
              <a:rPr lang="ru-RU" dirty="0" smtClean="0"/>
              <a:t>. </a:t>
            </a:r>
            <a:r>
              <a:rPr lang="ru-RU" dirty="0" smtClean="0"/>
              <a:t>Но  в июне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smtClean="0"/>
              <a:t>Мадрид</a:t>
            </a:r>
            <a:r>
              <a:rPr lang="ru-RU" dirty="0"/>
              <a:t>е</a:t>
            </a:r>
            <a:r>
              <a:rPr lang="ru-RU" dirty="0" smtClean="0"/>
              <a:t> 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художник</a:t>
            </a:r>
            <a:r>
              <a:rPr lang="ru-RU" dirty="0" smtClean="0"/>
              <a:t> </a:t>
            </a:r>
            <a:r>
              <a:rPr lang="ru-RU" dirty="0" smtClean="0"/>
              <a:t>внезапно </a:t>
            </a:r>
            <a:r>
              <a:rPr lang="ru-RU" dirty="0" smtClean="0"/>
              <a:t>заболел </a:t>
            </a:r>
            <a:r>
              <a:rPr lang="ru-RU" dirty="0" smtClean="0"/>
              <a:t>неизвестной болезнью.                                                 Умер Диего Веласкес 6 августа 1660 года.                           Через неделю скончалась </a:t>
            </a:r>
            <a:r>
              <a:rPr lang="ru-RU" dirty="0" smtClean="0"/>
              <a:t>и его супруга</a:t>
            </a:r>
            <a:r>
              <a:rPr lang="ru-RU" dirty="0" smtClean="0"/>
              <a:t>.  Они  были похоронены вместе </a:t>
            </a:r>
            <a:r>
              <a:rPr lang="ru-RU" dirty="0" smtClean="0"/>
              <a:t>в </a:t>
            </a:r>
            <a:r>
              <a:rPr lang="ru-RU" dirty="0" smtClean="0"/>
              <a:t>Мадриде</a:t>
            </a:r>
            <a:r>
              <a:rPr lang="en-US" dirty="0" smtClean="0"/>
              <a:t> , </a:t>
            </a:r>
            <a:r>
              <a:rPr lang="ru-RU" dirty="0" smtClean="0"/>
              <a:t> </a:t>
            </a:r>
            <a:r>
              <a:rPr lang="ru-RU" dirty="0" smtClean="0"/>
              <a:t>в церкви Сан-Хуан Батиста.  </a:t>
            </a:r>
            <a:r>
              <a:rPr lang="ru-RU" dirty="0" smtClean="0"/>
              <a:t>На п</a:t>
            </a:r>
            <a:r>
              <a:rPr lang="ru-RU" dirty="0" smtClean="0"/>
              <a:t>оследней картине </a:t>
            </a:r>
            <a:r>
              <a:rPr lang="ru-RU" dirty="0" smtClean="0"/>
              <a:t>художника </a:t>
            </a:r>
            <a:r>
              <a:rPr lang="ru-RU" dirty="0" smtClean="0"/>
              <a:t> он изобразил  </a:t>
            </a:r>
            <a:r>
              <a:rPr lang="ru-RU" dirty="0" smtClean="0"/>
              <a:t>юного инфанта Филиппа </a:t>
            </a:r>
            <a:r>
              <a:rPr lang="ru-RU" dirty="0" smtClean="0"/>
              <a:t>Просперо</a:t>
            </a:r>
            <a:r>
              <a:rPr lang="en-US" dirty="0" smtClean="0"/>
              <a:t>,</a:t>
            </a:r>
            <a:r>
              <a:rPr lang="ru-RU" dirty="0" smtClean="0"/>
              <a:t>болезненного мальчика. </a:t>
            </a:r>
            <a:r>
              <a:rPr lang="ru-RU" dirty="0" smtClean="0"/>
              <a:t>Картина пронизана лёгкой грустью автора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предчувствием  собственной смерти  и смерти юного инфанта.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2" y="1844823"/>
            <a:ext cx="2948352" cy="3816000"/>
          </a:xfrm>
        </p:spPr>
      </p:pic>
      <p:sp>
        <p:nvSpPr>
          <p:cNvPr id="9" name="TextBox 8"/>
          <p:cNvSpPr txBox="1"/>
          <p:nvPr/>
        </p:nvSpPr>
        <p:spPr>
          <a:xfrm>
            <a:off x="827584" y="5702893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Портрет</a:t>
            </a:r>
            <a:r>
              <a:rPr lang="ru-RU" dirty="0" smtClean="0"/>
              <a:t> </a:t>
            </a:r>
            <a:r>
              <a:rPr lang="ru-RU" sz="1400" dirty="0" smtClean="0"/>
              <a:t>инфанта Филиппа Просперо.1660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9832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Литература: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080795"/>
            <a:ext cx="56166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«Галерея гениев. Веласкес» </a:t>
            </a:r>
            <a:r>
              <a:rPr lang="en-US" sz="3200" dirty="0" smtClean="0"/>
              <a:t>,</a:t>
            </a:r>
            <a:r>
              <a:rPr lang="ru-RU" sz="3200" dirty="0" smtClean="0"/>
              <a:t> Москва</a:t>
            </a:r>
            <a:r>
              <a:rPr lang="en-US" sz="3200" dirty="0" smtClean="0"/>
              <a:t>, </a:t>
            </a:r>
            <a:r>
              <a:rPr lang="ru-RU" sz="3200" dirty="0" smtClean="0"/>
              <a:t>«</a:t>
            </a:r>
            <a:r>
              <a:rPr lang="ru-RU" sz="3200" dirty="0" err="1" smtClean="0"/>
              <a:t>Олма</a:t>
            </a:r>
            <a:r>
              <a:rPr lang="ru-RU" sz="3200" dirty="0" smtClean="0"/>
              <a:t> Медиа Групп»</a:t>
            </a:r>
            <a:r>
              <a:rPr lang="en-US" sz="3200" dirty="0" smtClean="0"/>
              <a:t>,</a:t>
            </a:r>
            <a:r>
              <a:rPr lang="ru-RU" sz="3200" dirty="0" smtClean="0"/>
              <a:t> </a:t>
            </a:r>
            <a:r>
              <a:rPr lang="en-US" sz="3200" dirty="0" smtClean="0"/>
              <a:t>2010 </a:t>
            </a:r>
            <a:r>
              <a:rPr lang="ru-RU" sz="3200" dirty="0" smtClean="0"/>
              <a:t>г.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2195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 !</a:t>
            </a:r>
            <a:endParaRPr lang="ru-RU" dirty="0"/>
          </a:p>
        </p:txBody>
      </p:sp>
      <p:pic>
        <p:nvPicPr>
          <p:cNvPr id="5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7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3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Calibri" pitchFamily="34" charset="0"/>
                <a:cs typeface="Calibri" pitchFamily="34" charset="0"/>
              </a:rPr>
              <a:t>Севилья . Рождение мастера.</a:t>
            </a:r>
            <a:endParaRPr lang="ru-RU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117" y="1916832"/>
            <a:ext cx="3132000" cy="4176000"/>
          </a:xfrm>
        </p:spPr>
      </p:pic>
      <p:sp>
        <p:nvSpPr>
          <p:cNvPr id="5" name="TextBox 4"/>
          <p:cNvSpPr txBox="1"/>
          <p:nvPr/>
        </p:nvSpPr>
        <p:spPr>
          <a:xfrm>
            <a:off x="4211960" y="2934236"/>
            <a:ext cx="4676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Творчество великого испанского живописца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417843" y="3235684"/>
            <a:ext cx="4035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cs typeface="Aharoni" pitchFamily="2" charset="-79"/>
              </a:rPr>
              <a:t>Диего Родригеса де Сильва Веласкеса</a:t>
            </a:r>
            <a:endParaRPr lang="ru-RU" dirty="0"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73413" y="3550638"/>
            <a:ext cx="4344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(1599 -1660)  относится  к эпохе барокко.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281047" y="3919970"/>
            <a:ext cx="433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Веласкес родился в 1599 году в богатом -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403061" y="4324454"/>
            <a:ext cx="3012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испанском городе Севилья.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373413" y="4693786"/>
            <a:ext cx="43444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 июня 1599 года он  был крещён в севильской церкви Сан-Педро. Отец- Хуан Родригес де Сильва. Мать  Диего – </a:t>
            </a:r>
            <a:r>
              <a:rPr lang="ru-RU" dirty="0" err="1" smtClean="0"/>
              <a:t>Херонима</a:t>
            </a:r>
            <a:r>
              <a:rPr lang="ru-RU" dirty="0" smtClean="0"/>
              <a:t>  Веласкес. Подписывая свои полотна </a:t>
            </a:r>
            <a:r>
              <a:rPr lang="en-US" dirty="0" smtClean="0"/>
              <a:t>,</a:t>
            </a:r>
            <a:r>
              <a:rPr lang="ru-RU" dirty="0" smtClean="0"/>
              <a:t> художник всегда использовал фамилию матери.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971600" y="6381328"/>
            <a:ext cx="3236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«Севильский водонос »1620 гг.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146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1029667" y="2132856"/>
            <a:ext cx="8229600" cy="3888432"/>
          </a:xfrm>
        </p:spPr>
        <p:txBody>
          <a:bodyPr/>
          <a:lstStyle/>
          <a:p>
            <a:r>
              <a:rPr lang="ru-RU" dirty="0" err="1" smtClean="0"/>
              <a:t>Бодегон</a:t>
            </a:r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45674"/>
            <a:ext cx="3521716" cy="3780000"/>
          </a:xfrm>
        </p:spPr>
      </p:pic>
      <p:sp>
        <p:nvSpPr>
          <p:cNvPr id="25" name="TextBox 24"/>
          <p:cNvSpPr txBox="1"/>
          <p:nvPr/>
        </p:nvSpPr>
        <p:spPr>
          <a:xfrm>
            <a:off x="611560" y="5937114"/>
            <a:ext cx="276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«Завтрак». Около 1617-1618 г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3495189" y="692696"/>
            <a:ext cx="1877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err="1" smtClean="0"/>
              <a:t>Б</a:t>
            </a:r>
            <a:r>
              <a:rPr lang="ru-RU" sz="3600" dirty="0" err="1"/>
              <a:t>о</a:t>
            </a:r>
            <a:r>
              <a:rPr lang="ru-RU" sz="3600" dirty="0" err="1" smtClean="0"/>
              <a:t>дегон</a:t>
            </a:r>
            <a:endParaRPr lang="ru-RU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4139952" y="2276872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4139952" y="1412776"/>
            <a:ext cx="41044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Слово «  </a:t>
            </a:r>
            <a:r>
              <a:rPr lang="ru-RU" dirty="0" err="1" smtClean="0"/>
              <a:t>бодегон</a:t>
            </a:r>
            <a:r>
              <a:rPr lang="ru-RU" dirty="0" smtClean="0"/>
              <a:t> » первоначально означало винный погребок или таверну</a:t>
            </a:r>
            <a:r>
              <a:rPr lang="en-US" dirty="0" smtClean="0"/>
              <a:t>,</a:t>
            </a:r>
            <a:r>
              <a:rPr lang="ru-RU" dirty="0" smtClean="0"/>
              <a:t> место</a:t>
            </a:r>
            <a:r>
              <a:rPr lang="en-US" dirty="0" smtClean="0"/>
              <a:t>, </a:t>
            </a:r>
            <a:r>
              <a:rPr lang="ru-RU" dirty="0" smtClean="0"/>
              <a:t>где  можно было получить самую простую пищу – вино и хлеб. Безусловно </a:t>
            </a:r>
            <a:r>
              <a:rPr lang="en-US" dirty="0" smtClean="0"/>
              <a:t>,</a:t>
            </a:r>
            <a:r>
              <a:rPr lang="ru-RU" dirty="0" smtClean="0"/>
              <a:t> в Севилье</a:t>
            </a:r>
            <a:r>
              <a:rPr lang="en-US" dirty="0" smtClean="0"/>
              <a:t>,</a:t>
            </a:r>
            <a:r>
              <a:rPr lang="ru-RU" dirty="0" smtClean="0"/>
              <a:t> где прошло  детство и юность Диего   Веласкеса </a:t>
            </a:r>
            <a:r>
              <a:rPr lang="en-US" dirty="0" smtClean="0"/>
              <a:t>, </a:t>
            </a:r>
            <a:r>
              <a:rPr lang="ru-RU" dirty="0" smtClean="0"/>
              <a:t>были такие таверны.  Но со временем</a:t>
            </a:r>
            <a:r>
              <a:rPr lang="en-US" dirty="0" smtClean="0"/>
              <a:t>,</a:t>
            </a:r>
            <a:r>
              <a:rPr lang="ru-RU" dirty="0" smtClean="0"/>
              <a:t> этим словом стали называть и картины</a:t>
            </a:r>
            <a:r>
              <a:rPr lang="en-US" dirty="0" smtClean="0"/>
              <a:t>, </a:t>
            </a:r>
            <a:r>
              <a:rPr lang="ru-RU" dirty="0" smtClean="0"/>
              <a:t>на которых изображалась подобная трапеза. Эту  картину художника по структуре построения часто сравнивают с иконой « Троица» Андрея Рублёва. Персонажи </a:t>
            </a:r>
            <a:r>
              <a:rPr lang="ru-RU" dirty="0"/>
              <a:t> </a:t>
            </a:r>
            <a:r>
              <a:rPr lang="ru-RU" dirty="0" smtClean="0"/>
              <a:t>вкушают </a:t>
            </a:r>
            <a:r>
              <a:rPr lang="ru-RU" dirty="0"/>
              <a:t>х</a:t>
            </a:r>
            <a:r>
              <a:rPr lang="ru-RU" dirty="0" smtClean="0"/>
              <a:t>леб и вино - символы плоти и крови Христа.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198884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67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827624"/>
            <a:ext cx="2293419" cy="3960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Мадрид . Художник  короля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131840" y="3285156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005611" y="4007780"/>
            <a:ext cx="4932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6016" y="5811052"/>
            <a:ext cx="3477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Портрет инфанта дона Карлоса.1828</a:t>
            </a:r>
            <a:endParaRPr lang="ru-RU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491880" y="1653289"/>
            <a:ext cx="55446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марте 1617 года Веласкес закончил обучение в мастерской Франсиско </a:t>
            </a:r>
            <a:r>
              <a:rPr lang="ru-RU" dirty="0" err="1" smtClean="0"/>
              <a:t>Пачеко</a:t>
            </a:r>
            <a:r>
              <a:rPr lang="ru-RU" dirty="0" smtClean="0"/>
              <a:t> и получил звание художника. В 1618 году он обвенчался с дочерью своего учителя  </a:t>
            </a:r>
            <a:r>
              <a:rPr lang="ru-RU" dirty="0" err="1" smtClean="0"/>
              <a:t>Хуаной</a:t>
            </a:r>
            <a:r>
              <a:rPr lang="ru-RU" dirty="0" smtClean="0"/>
              <a:t> де Миранда </a:t>
            </a:r>
            <a:r>
              <a:rPr lang="ru-RU" dirty="0" err="1" smtClean="0"/>
              <a:t>Пачеко</a:t>
            </a:r>
            <a:r>
              <a:rPr lang="ru-RU" dirty="0" smtClean="0"/>
              <a:t>. Впоследствии у них родилось двое дочерей</a:t>
            </a:r>
            <a:r>
              <a:rPr lang="en-US" dirty="0" smtClean="0"/>
              <a:t>,</a:t>
            </a:r>
            <a:r>
              <a:rPr lang="ru-RU" dirty="0" smtClean="0"/>
              <a:t> младшая из которых</a:t>
            </a:r>
            <a:r>
              <a:rPr lang="en-US" dirty="0" smtClean="0"/>
              <a:t>, </a:t>
            </a:r>
            <a:r>
              <a:rPr lang="ru-RU" dirty="0" err="1" smtClean="0"/>
              <a:t>Игнасия</a:t>
            </a:r>
            <a:r>
              <a:rPr lang="ru-RU" dirty="0" smtClean="0"/>
              <a:t> </a:t>
            </a:r>
            <a:r>
              <a:rPr lang="en-US" dirty="0" smtClean="0"/>
              <a:t>, </a:t>
            </a:r>
            <a:r>
              <a:rPr lang="ru-RU" dirty="0" smtClean="0"/>
              <a:t>  умрёт  ещё во младенчестве. Когда  художнику было 24 года </a:t>
            </a:r>
            <a:r>
              <a:rPr lang="en-US" dirty="0" smtClean="0"/>
              <a:t>,</a:t>
            </a:r>
            <a:r>
              <a:rPr lang="ru-RU" dirty="0" smtClean="0"/>
              <a:t>он переезжает с семьёй в Мадрид по приглашению самого короля Филиппа </a:t>
            </a:r>
            <a:r>
              <a:rPr lang="en-US" dirty="0" smtClean="0"/>
              <a:t>IV</a:t>
            </a:r>
            <a:r>
              <a:rPr lang="ru-RU" dirty="0" smtClean="0"/>
              <a:t> </a:t>
            </a:r>
            <a:r>
              <a:rPr lang="ru-RU" dirty="0"/>
              <a:t>.</a:t>
            </a:r>
            <a:r>
              <a:rPr lang="ru-RU" dirty="0" smtClean="0"/>
              <a:t>Веласкес стал не только </a:t>
            </a:r>
            <a:r>
              <a:rPr lang="en-US" dirty="0" smtClean="0"/>
              <a:t> </a:t>
            </a:r>
            <a:r>
              <a:rPr lang="ru-RU" dirty="0" smtClean="0"/>
              <a:t> художником  короля</a:t>
            </a:r>
            <a:r>
              <a:rPr lang="en-US" dirty="0" smtClean="0"/>
              <a:t>, </a:t>
            </a:r>
            <a:r>
              <a:rPr lang="ru-RU" dirty="0" smtClean="0"/>
              <a:t>но и всего королевского двора</a:t>
            </a:r>
            <a:r>
              <a:rPr lang="en-US" dirty="0" smtClean="0"/>
              <a:t>,</a:t>
            </a:r>
            <a:r>
              <a:rPr lang="ru-RU" dirty="0" smtClean="0"/>
              <a:t>включая  даже  шутов.</a:t>
            </a:r>
            <a:r>
              <a:rPr lang="en-US" dirty="0" smtClean="0"/>
              <a:t> </a:t>
            </a:r>
            <a:r>
              <a:rPr lang="ru-RU" dirty="0" smtClean="0"/>
              <a:t>Он очень богат и счастлив</a:t>
            </a:r>
            <a:r>
              <a:rPr lang="ru-RU" dirty="0"/>
              <a:t> </a:t>
            </a:r>
            <a:r>
              <a:rPr lang="ru-RU" dirty="0" smtClean="0"/>
              <a:t>.   На данном портрете фигуру инфанта художник поместил в пустом пространстве. Принцу не на что опереться в буквальном смысле этого слова. Собственная тень преследует Карлоса подобно призраку.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375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1844824"/>
            <a:ext cx="7408333" cy="3450696"/>
          </a:xfrm>
        </p:spPr>
        <p:txBody>
          <a:bodyPr>
            <a:norm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Шуты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72816"/>
            <a:ext cx="3015219" cy="3960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51920" y="1484784"/>
            <a:ext cx="50040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Придворные шуты представляли собой особую  категорию   обитателей      королевской резиденции. Они не подчинялись дворцовому этикету. Единственной и очень древней привилегией этих людей </a:t>
            </a:r>
            <a:r>
              <a:rPr lang="en-US" dirty="0" smtClean="0"/>
              <a:t>,</a:t>
            </a:r>
            <a:r>
              <a:rPr lang="ru-RU" dirty="0" smtClean="0"/>
              <a:t>обладавших различными физическими и психическими  недостатками</a:t>
            </a:r>
            <a:r>
              <a:rPr lang="en-US" dirty="0" smtClean="0"/>
              <a:t>, </a:t>
            </a:r>
            <a:r>
              <a:rPr lang="ru-RU" dirty="0" smtClean="0"/>
              <a:t>было говорить королю правду.   Карлик Себастьян де </a:t>
            </a:r>
            <a:r>
              <a:rPr lang="ru-RU" dirty="0" err="1" smtClean="0"/>
              <a:t>Морра</a:t>
            </a:r>
            <a:r>
              <a:rPr lang="ru-RU" dirty="0" smtClean="0"/>
              <a:t> пользовался особым расположением принца </a:t>
            </a:r>
            <a:r>
              <a:rPr lang="ru-RU" dirty="0" err="1" smtClean="0"/>
              <a:t>Бальтасара</a:t>
            </a:r>
            <a:r>
              <a:rPr lang="ru-RU" dirty="0" smtClean="0"/>
              <a:t> Карлоса</a:t>
            </a:r>
            <a:r>
              <a:rPr lang="en-US" dirty="0" smtClean="0"/>
              <a:t>, </a:t>
            </a:r>
            <a:r>
              <a:rPr lang="ru-RU" dirty="0" smtClean="0"/>
              <a:t>тот  даже упомянул его в своём завещании.   Он  изображён  сидящим  на полу</a:t>
            </a:r>
            <a:r>
              <a:rPr lang="en-US" dirty="0" smtClean="0"/>
              <a:t>,</a:t>
            </a:r>
            <a:r>
              <a:rPr lang="ru-RU" dirty="0" smtClean="0"/>
              <a:t>почти загнанным в угол. Тем не менее фигура карлика полна достоинства.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41150" y="5939407"/>
            <a:ext cx="3738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Портрет карлика Себастьяна де </a:t>
            </a:r>
            <a:r>
              <a:rPr lang="ru-RU" sz="1400" dirty="0" err="1" smtClean="0"/>
              <a:t>Морра</a:t>
            </a:r>
            <a:r>
              <a:rPr lang="ru-RU" sz="1400" dirty="0" smtClean="0"/>
              <a:t>. 1645.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8424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844824"/>
            <a:ext cx="3120000" cy="3744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Папа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5705133"/>
            <a:ext cx="29386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Портрет папы Иннокентия </a:t>
            </a:r>
            <a:r>
              <a:rPr lang="en-US" sz="1400" dirty="0" smtClean="0"/>
              <a:t>X</a:t>
            </a:r>
            <a:r>
              <a:rPr lang="ru-RU" sz="1400" dirty="0" smtClean="0"/>
              <a:t>.1650 г.</a:t>
            </a:r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590979" y="2646204"/>
            <a:ext cx="4013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788024" y="452445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427984" y="1700808"/>
            <a:ext cx="46085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После написания портрета папы римского Иннокентия </a:t>
            </a:r>
            <a:r>
              <a:rPr lang="en-US" dirty="0" smtClean="0"/>
              <a:t>X,  </a:t>
            </a:r>
            <a:r>
              <a:rPr lang="ru-RU" dirty="0" smtClean="0"/>
              <a:t>Веласкес был принят в члены академии святого Луки.   Портрет он писал опираясь на композицию портрета папы Юлия </a:t>
            </a:r>
            <a:r>
              <a:rPr lang="en-US" dirty="0" smtClean="0"/>
              <a:t>II</a:t>
            </a:r>
            <a:r>
              <a:rPr lang="ru-RU" dirty="0" smtClean="0"/>
              <a:t> кисти легендарного Рафаэля. Но по содержанию художник написал совсем иной портрет. Лицо </a:t>
            </a:r>
            <a:r>
              <a:rPr lang="en-US" dirty="0" smtClean="0"/>
              <a:t>  </a:t>
            </a:r>
            <a:r>
              <a:rPr lang="ru-RU" dirty="0" smtClean="0"/>
              <a:t>папы</a:t>
            </a:r>
            <a:r>
              <a:rPr lang="en-US" dirty="0" smtClean="0"/>
              <a:t> </a:t>
            </a:r>
            <a:r>
              <a:rPr lang="ru-RU" dirty="0" smtClean="0"/>
              <a:t>необычайно живое</a:t>
            </a:r>
            <a:r>
              <a:rPr lang="en-US" dirty="0" smtClean="0"/>
              <a:t>, </a:t>
            </a:r>
            <a:r>
              <a:rPr lang="ru-RU" dirty="0" smtClean="0"/>
              <a:t> кажется</a:t>
            </a:r>
            <a:r>
              <a:rPr lang="en-US" dirty="0" smtClean="0"/>
              <a:t>,</a:t>
            </a:r>
            <a:r>
              <a:rPr lang="ru-RU" dirty="0" smtClean="0"/>
              <a:t>   то отталкивающим </a:t>
            </a:r>
            <a:r>
              <a:rPr lang="en-US" dirty="0" smtClean="0"/>
              <a:t>,</a:t>
            </a:r>
            <a:r>
              <a:rPr lang="ru-RU" dirty="0" smtClean="0"/>
              <a:t>  то  напротив</a:t>
            </a:r>
            <a:r>
              <a:rPr lang="en-US" dirty="0" smtClean="0"/>
              <a:t>, </a:t>
            </a:r>
            <a:r>
              <a:rPr lang="ru-RU" dirty="0" smtClean="0"/>
              <a:t>   приятным. .  Несомненно  одно  -  оно притягивает зрителя . Рассказывают </a:t>
            </a:r>
            <a:r>
              <a:rPr lang="en-US" dirty="0" smtClean="0"/>
              <a:t>,</a:t>
            </a:r>
            <a:r>
              <a:rPr lang="ru-RU" dirty="0" smtClean="0"/>
              <a:t> что  сам папа</a:t>
            </a:r>
            <a:r>
              <a:rPr lang="en-US" dirty="0" smtClean="0"/>
              <a:t>,</a:t>
            </a:r>
            <a:r>
              <a:rPr lang="ru-RU" dirty="0" smtClean="0"/>
              <a:t> увидев свой портрет сказал: « Слишком похож !»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91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097248"/>
            <a:ext cx="4731000" cy="3564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Свет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5661248"/>
            <a:ext cx="3571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Пряхи или Миф об </a:t>
            </a:r>
            <a:r>
              <a:rPr lang="ru-RU" dirty="0" err="1" smtClean="0"/>
              <a:t>Арахне</a:t>
            </a:r>
            <a:r>
              <a:rPr lang="ru-RU" dirty="0" smtClean="0"/>
              <a:t> .1657 г.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58102" y="2554772"/>
            <a:ext cx="4044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en-US" dirty="0" smtClean="0"/>
              <a:t>,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292080" y="3200400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158102" y="1196752"/>
            <a:ext cx="380638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Картина « Пряхи» показывает женщин</a:t>
            </a:r>
            <a:r>
              <a:rPr lang="en-US" dirty="0" smtClean="0"/>
              <a:t>,</a:t>
            </a:r>
            <a:r>
              <a:rPr lang="ru-RU" dirty="0" smtClean="0"/>
              <a:t>занятых тяжёлым повседневным трудом – прядением. На заднем плане полотна старинные костюмы</a:t>
            </a:r>
            <a:r>
              <a:rPr lang="en-US" dirty="0" smtClean="0"/>
              <a:t>,</a:t>
            </a:r>
            <a:r>
              <a:rPr lang="ru-RU" dirty="0" smtClean="0"/>
              <a:t> висящий гобелен и музыкальные инструменты . Общим элементом в картине является свет</a:t>
            </a:r>
            <a:r>
              <a:rPr lang="en-US" dirty="0" smtClean="0"/>
              <a:t>,</a:t>
            </a:r>
            <a:r>
              <a:rPr lang="ru-RU" dirty="0" smtClean="0"/>
              <a:t>луч которого пронизывает слева сверху всю картину. На  заднем плане изображён сюжет мифа об </a:t>
            </a:r>
            <a:r>
              <a:rPr lang="ru-RU" dirty="0" err="1" smtClean="0"/>
              <a:t>Арахне</a:t>
            </a:r>
            <a:r>
              <a:rPr lang="en-US" dirty="0" smtClean="0"/>
              <a:t>, </a:t>
            </a:r>
            <a:r>
              <a:rPr lang="ru-RU" dirty="0" smtClean="0"/>
              <a:t>которая превзошла богиню Афину в мастерстве. Вызов богам опасен.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332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Королева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72816"/>
            <a:ext cx="2510862" cy="4464000"/>
          </a:xfrm>
        </p:spPr>
      </p:pic>
      <p:sp>
        <p:nvSpPr>
          <p:cNvPr id="7" name="TextBox 6"/>
          <p:cNvSpPr txBox="1"/>
          <p:nvPr/>
        </p:nvSpPr>
        <p:spPr>
          <a:xfrm>
            <a:off x="844276" y="6178914"/>
            <a:ext cx="2575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Портрет Марианны Австрийской .1652 г.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3563888" y="2139728"/>
            <a:ext cx="456779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 испанском дворе не любили вторую жену короля Филиппа </a:t>
            </a:r>
            <a:r>
              <a:rPr lang="en-US" dirty="0" smtClean="0"/>
              <a:t>IV</a:t>
            </a:r>
            <a:r>
              <a:rPr lang="ru-RU" dirty="0" smtClean="0"/>
              <a:t> . Её   называли «своенравной немкой». На  портрете королева изображена в платье с широкой юбкой ( «</a:t>
            </a:r>
            <a:r>
              <a:rPr lang="ru-RU" dirty="0" err="1" smtClean="0"/>
              <a:t>гвардаинфанта</a:t>
            </a:r>
            <a:r>
              <a:rPr lang="ru-RU" dirty="0" smtClean="0"/>
              <a:t>»). Причёска   состоит из плотно уложенных</a:t>
            </a:r>
            <a:r>
              <a:rPr lang="en-US" dirty="0" smtClean="0"/>
              <a:t>,</a:t>
            </a:r>
            <a:r>
              <a:rPr lang="ru-RU" dirty="0" smtClean="0"/>
              <a:t>туго завитых прядей волос ( своих и накладных) и большого количества украшений- перьев</a:t>
            </a:r>
            <a:r>
              <a:rPr lang="en-US" dirty="0" smtClean="0"/>
              <a:t>,</a:t>
            </a:r>
            <a:r>
              <a:rPr lang="ru-RU" dirty="0" smtClean="0"/>
              <a:t> бантиков</a:t>
            </a:r>
            <a:r>
              <a:rPr lang="en-US" dirty="0" smtClean="0"/>
              <a:t>,</a:t>
            </a:r>
            <a:r>
              <a:rPr lang="ru-RU" dirty="0" smtClean="0"/>
              <a:t> драгоценностей.                                         Спустя два года после написания этой картины в семье Веласкеса умирает его  дочь Франциска.  Веласкес  очень грустит.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709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988840"/>
            <a:ext cx="3270000" cy="3924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Наследник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6036615"/>
            <a:ext cx="5432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Конный портрет принца </a:t>
            </a:r>
            <a:r>
              <a:rPr lang="ru-RU" sz="1400" dirty="0" err="1" smtClean="0"/>
              <a:t>Бальтасара</a:t>
            </a:r>
            <a:r>
              <a:rPr lang="ru-RU" sz="1400" dirty="0" smtClean="0"/>
              <a:t> Карлоса. 1635</a:t>
            </a:r>
            <a:endParaRPr lang="ru-RU" sz="1400" dirty="0"/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127706" y="31723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644008" y="1988840"/>
            <a:ext cx="41764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Принц </a:t>
            </a:r>
            <a:r>
              <a:rPr lang="ru-RU" dirty="0" err="1" smtClean="0"/>
              <a:t>Бальтасар</a:t>
            </a:r>
            <a:r>
              <a:rPr lang="ru-RU" dirty="0" smtClean="0"/>
              <a:t> Карлос родился на свет 17 октября 1629 года. Он был первым мальчиком в королевской семье</a:t>
            </a:r>
            <a:r>
              <a:rPr lang="en-US" dirty="0" smtClean="0"/>
              <a:t>, </a:t>
            </a:r>
            <a:r>
              <a:rPr lang="ru-RU" dirty="0" smtClean="0"/>
              <a:t>поэтому его появление на свет было долгожданным.</a:t>
            </a:r>
            <a:r>
              <a:rPr lang="en-US" dirty="0" smtClean="0"/>
              <a:t> </a:t>
            </a:r>
            <a:r>
              <a:rPr lang="ru-RU" dirty="0" smtClean="0"/>
              <a:t>Сохранилось свидетельство о том </a:t>
            </a:r>
            <a:r>
              <a:rPr lang="en-US" dirty="0" smtClean="0"/>
              <a:t>, </a:t>
            </a:r>
            <a:r>
              <a:rPr lang="ru-RU" dirty="0" smtClean="0"/>
              <a:t>что даже в 3 года инфант был очень терпеливым ребёнком и мог по нескольку часов </a:t>
            </a:r>
            <a:r>
              <a:rPr lang="en-US" dirty="0" smtClean="0"/>
              <a:t>, </a:t>
            </a:r>
            <a:r>
              <a:rPr lang="ru-RU" dirty="0" smtClean="0"/>
              <a:t>не плача </a:t>
            </a:r>
            <a:r>
              <a:rPr lang="en-US" dirty="0" smtClean="0"/>
              <a:t>,</a:t>
            </a:r>
            <a:r>
              <a:rPr lang="ru-RU" dirty="0" smtClean="0"/>
              <a:t>позировать художнику для своих портретов . Веласкес изобразил инфанта в свободном движении на фоне горного ландшафта и высокого неба. Он управляет огромным конём.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114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373</TotalTime>
  <Words>871</Words>
  <Application>Microsoft Office PowerPoint</Application>
  <PresentationFormat>Экран (4:3)</PresentationFormat>
  <Paragraphs>45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Презентация по Мировой художественной культуре . 10 класс.                                                                       « Жизнь и творчество Веласкеса»</vt:lpstr>
      <vt:lpstr>Севилья . Рождение мастера.</vt:lpstr>
      <vt:lpstr>Бодегон</vt:lpstr>
      <vt:lpstr>Мадрид . Художник  короля</vt:lpstr>
      <vt:lpstr>Шуты</vt:lpstr>
      <vt:lpstr>Папа</vt:lpstr>
      <vt:lpstr>Свет</vt:lpstr>
      <vt:lpstr>Королева</vt:lpstr>
      <vt:lpstr>Наследник</vt:lpstr>
      <vt:lpstr>Последняя   глава</vt:lpstr>
      <vt:lpstr>Литература:</vt:lpstr>
      <vt:lpstr>Спасибо за внимание !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по Мировой художественной культуре . 10 класс.                                                                       « Жизнь и творчество Веласкеса»</dc:title>
  <dc:creator>Roman</dc:creator>
  <cp:lastModifiedBy>Roman</cp:lastModifiedBy>
  <cp:revision>40</cp:revision>
  <dcterms:created xsi:type="dcterms:W3CDTF">2014-07-31T10:19:42Z</dcterms:created>
  <dcterms:modified xsi:type="dcterms:W3CDTF">2014-08-02T07:19:15Z</dcterms:modified>
</cp:coreProperties>
</file>