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5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64A1-C95A-4916-BE9E-F20B365282C5}" type="datetimeFigureOut">
              <a:rPr lang="ru-RU" smtClean="0"/>
              <a:pPr/>
              <a:t>17.01.2008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20-385C-461D-8EF0-F5B559EF3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64A1-C95A-4916-BE9E-F20B365282C5}" type="datetimeFigureOut">
              <a:rPr lang="ru-RU" smtClean="0"/>
              <a:pPr/>
              <a:t>17.01.2008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20-385C-461D-8EF0-F5B559EF3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64A1-C95A-4916-BE9E-F20B365282C5}" type="datetimeFigureOut">
              <a:rPr lang="ru-RU" smtClean="0"/>
              <a:pPr/>
              <a:t>17.01.2008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20-385C-461D-8EF0-F5B559EF3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64A1-C95A-4916-BE9E-F20B365282C5}" type="datetimeFigureOut">
              <a:rPr lang="ru-RU" smtClean="0"/>
              <a:pPr/>
              <a:t>17.01.2008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20-385C-461D-8EF0-F5B559EF3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64A1-C95A-4916-BE9E-F20B365282C5}" type="datetimeFigureOut">
              <a:rPr lang="ru-RU" smtClean="0"/>
              <a:pPr/>
              <a:t>17.01.2008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20-385C-461D-8EF0-F5B559EF3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64A1-C95A-4916-BE9E-F20B365282C5}" type="datetimeFigureOut">
              <a:rPr lang="ru-RU" smtClean="0"/>
              <a:pPr/>
              <a:t>17.01.2008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20-385C-461D-8EF0-F5B559EF3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64A1-C95A-4916-BE9E-F20B365282C5}" type="datetimeFigureOut">
              <a:rPr lang="ru-RU" smtClean="0"/>
              <a:pPr/>
              <a:t>17.01.2008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20-385C-461D-8EF0-F5B559EF3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64A1-C95A-4916-BE9E-F20B365282C5}" type="datetimeFigureOut">
              <a:rPr lang="ru-RU" smtClean="0"/>
              <a:pPr/>
              <a:t>17.01.2008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20-385C-461D-8EF0-F5B559EF3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64A1-C95A-4916-BE9E-F20B365282C5}" type="datetimeFigureOut">
              <a:rPr lang="ru-RU" smtClean="0"/>
              <a:pPr/>
              <a:t>17.01.2008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20-385C-461D-8EF0-F5B559EF3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64A1-C95A-4916-BE9E-F20B365282C5}" type="datetimeFigureOut">
              <a:rPr lang="ru-RU" smtClean="0"/>
              <a:pPr/>
              <a:t>17.01.2008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20-385C-461D-8EF0-F5B559EF3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64A1-C95A-4916-BE9E-F20B365282C5}" type="datetimeFigureOut">
              <a:rPr lang="ru-RU" smtClean="0"/>
              <a:pPr/>
              <a:t>17.01.2008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A12020-385C-461D-8EF0-F5B559EF36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B964A1-C95A-4916-BE9E-F20B365282C5}" type="datetimeFigureOut">
              <a:rPr lang="ru-RU" smtClean="0"/>
              <a:pPr/>
              <a:t>17.01.2008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A12020-385C-461D-8EF0-F5B559EF363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Владелец\Рабочий стол\splash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071678"/>
            <a:ext cx="7242072" cy="2428892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Уроки, опирающиеся на фантазию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14300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            Урок – творческий отчет.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: практическое применение знаний по теме или разделу; формирование исследовательских навыков учащихся. </a:t>
            </a:r>
          </a:p>
          <a:p>
            <a:r>
              <a:rPr lang="ru-RU" b="1" dirty="0" smtClean="0"/>
              <a:t>Подготовительный этап: </a:t>
            </a:r>
            <a:endParaRPr lang="ru-RU" dirty="0" smtClean="0"/>
          </a:p>
          <a:p>
            <a:r>
              <a:rPr lang="ru-RU" dirty="0" smtClean="0"/>
              <a:t>1. Тема и дата урока объявляется заранее.</a:t>
            </a:r>
          </a:p>
          <a:p>
            <a:r>
              <a:rPr lang="ru-RU" dirty="0" smtClean="0"/>
              <a:t>2. Объявляются варианты творческих заданий по теме: например, разработать проект, произвести лабораторные исследования, написать реферат, взять интервью у специалиста и т. п. Каждый выбирает себе задание по интересам. </a:t>
            </a:r>
          </a:p>
          <a:p>
            <a:r>
              <a:rPr lang="ru-RU" dirty="0" smtClean="0"/>
              <a:t>З. Работать можно индивидуально или группой (творческой, инициативной), полностью самостоятельно или пользуясь рекомендациями, консультациями. </a:t>
            </a:r>
          </a:p>
          <a:p>
            <a:r>
              <a:rPr lang="ru-RU" b="1" dirty="0" smtClean="0"/>
              <a:t>Требования к отчету:</a:t>
            </a:r>
            <a:r>
              <a:rPr lang="ru-RU" dirty="0" smtClean="0"/>
              <a:t> дать обоснование выбора вопроса и форм работы, изложить суть и объяснить полученные результаты, показать их практическое применение. </a:t>
            </a:r>
          </a:p>
          <a:p>
            <a:r>
              <a:rPr lang="ru-RU" b="1" dirty="0" smtClean="0"/>
              <a:t>Ход урока: </a:t>
            </a:r>
            <a:endParaRPr lang="ru-RU" dirty="0" smtClean="0"/>
          </a:p>
          <a:p>
            <a:r>
              <a:rPr lang="ru-RU" dirty="0" smtClean="0"/>
              <a:t>1. Вводное слово учителя. </a:t>
            </a:r>
          </a:p>
          <a:p>
            <a:r>
              <a:rPr lang="ru-RU" dirty="0" smtClean="0"/>
              <a:t>2. Выступление учащихся с отчетами (если задание выполняла группа - докладывает один). </a:t>
            </a:r>
          </a:p>
          <a:p>
            <a:r>
              <a:rPr lang="ru-RU" dirty="0" smtClean="0"/>
              <a:t>З. Ответы докладчиков на вопросы одноклассников. В ответах могут участвовать и члены группы, готовившей задание. </a:t>
            </a:r>
          </a:p>
          <a:p>
            <a:r>
              <a:rPr lang="ru-RU" dirty="0" smtClean="0"/>
              <a:t>4. Подведение итогов. </a:t>
            </a:r>
          </a:p>
          <a:p>
            <a:r>
              <a:rPr lang="ru-RU" dirty="0" smtClean="0"/>
              <a:t>Оцениваются результаты работы учеников по выбранным  заданиям (при групповом выполнении все члены одной группы получают одну оценку) с учетом выполнения всех требований. </a:t>
            </a:r>
          </a:p>
          <a:p>
            <a:endParaRPr lang="ru-RU" dirty="0"/>
          </a:p>
        </p:txBody>
      </p:sp>
      <p:pic>
        <p:nvPicPr>
          <p:cNvPr id="2051" name="Picture 3" descr="C:\Documents and Settings\Владелец\Рабочий стол\stihi_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957265" cy="714380"/>
          </a:xfrm>
          <a:prstGeom prst="rect">
            <a:avLst/>
          </a:prstGeom>
          <a:noFill/>
        </p:spPr>
      </p:pic>
      <p:pic>
        <p:nvPicPr>
          <p:cNvPr id="6146" name="Picture 2" descr="C:\Documents and Settings\Владелец\Рабочий стол\end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6286520"/>
            <a:ext cx="2500330" cy="3333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500"/>
                            </p:stCondLst>
                            <p:childTnLst>
                              <p:par>
                                <p:cTn id="6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8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4500"/>
                            </p:stCondLst>
                            <p:childTnLst>
                              <p:par>
                                <p:cTn id="8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             Урок – сочинение.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: закрепление знаний по теме, развитие умения анализировать. </a:t>
            </a:r>
          </a:p>
          <a:p>
            <a:r>
              <a:rPr lang="ru-RU" b="1" dirty="0" smtClean="0"/>
              <a:t>Ход урока: </a:t>
            </a:r>
            <a:endParaRPr lang="ru-RU" dirty="0" smtClean="0"/>
          </a:p>
          <a:p>
            <a:r>
              <a:rPr lang="ru-RU" dirty="0" smtClean="0"/>
              <a:t>1. Класс получает задание: написать сочинение по предмету. В нем нужно связать в единое целое 5-10 известных каждому ученику случаев из жизни, где встречаются изученные на уроках понятия и применяются полученные на уроках знания. </a:t>
            </a:r>
          </a:p>
          <a:p>
            <a:r>
              <a:rPr lang="ru-RU" dirty="0" smtClean="0"/>
              <a:t>2. Описание в сочинении различных явлений и краткое их объяснение. </a:t>
            </a:r>
          </a:p>
          <a:p>
            <a:r>
              <a:rPr lang="ru-RU" dirty="0" smtClean="0"/>
              <a:t>З. Оценка сочинений - учитывается количество примеров, языка изложения, качество объяснения примеров и то, как они "вписаны" в рассказ.</a:t>
            </a:r>
          </a:p>
          <a:p>
            <a:endParaRPr lang="ru-RU" dirty="0"/>
          </a:p>
        </p:txBody>
      </p:sp>
      <p:pic>
        <p:nvPicPr>
          <p:cNvPr id="53250" name="Picture 2" descr="C:\Documents and Settings\Владелец\Рабочий стол\stihi_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85794"/>
            <a:ext cx="814389" cy="714380"/>
          </a:xfrm>
          <a:prstGeom prst="rect">
            <a:avLst/>
          </a:prstGeom>
          <a:noFill/>
        </p:spPr>
      </p:pic>
      <p:pic>
        <p:nvPicPr>
          <p:cNvPr id="5123" name="Picture 3" descr="C:\Documents and Settings\Владелец\Рабочий стол\end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6215082"/>
            <a:ext cx="2357454" cy="333375"/>
          </a:xfrm>
          <a:prstGeom prst="rect">
            <a:avLst/>
          </a:prstGeom>
          <a:noFill/>
        </p:spPr>
      </p:pic>
      <p:pic>
        <p:nvPicPr>
          <p:cNvPr id="1027" name="Picture 3" descr="C:\Documents and Settings\Владелец\Рабочий стол\мальчик читает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9586" y="5500702"/>
            <a:ext cx="1000132" cy="100013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0"/>
                            </p:stCondLst>
                            <p:childTnLst>
                              <p:par>
                                <p:cTn id="4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5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229600" cy="704104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           Урок – ролевая игра.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: формирование целенаправленных действий учащихся в моделируемой жизненной ситуации в соответствии с сюжетом игры и распределенными ролями. </a:t>
            </a:r>
          </a:p>
          <a:p>
            <a:r>
              <a:rPr lang="ru-RU" b="1" dirty="0" smtClean="0"/>
              <a:t>Виды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имитационные (направлены на имитацию определенного профессионального действия); </a:t>
            </a:r>
          </a:p>
          <a:p>
            <a:r>
              <a:rPr lang="ru-RU" dirty="0" smtClean="0"/>
              <a:t>ситуационные (связаны с решением какой-либо узкой конкретной проблемы - игровой ситуации); </a:t>
            </a:r>
          </a:p>
          <a:p>
            <a:r>
              <a:rPr lang="ru-RU" dirty="0" smtClean="0"/>
              <a:t>условные (решение, например, учебных или производственных конфликтов). </a:t>
            </a:r>
          </a:p>
          <a:p>
            <a:r>
              <a:rPr lang="ru-RU" b="1" dirty="0" smtClean="0"/>
              <a:t>Формы:</a:t>
            </a:r>
            <a:r>
              <a:rPr lang="ru-RU" dirty="0" smtClean="0"/>
              <a:t> воображаемые путешествия, дискуссии на основе распределения ролей, пресс-конференции.</a:t>
            </a:r>
          </a:p>
          <a:p>
            <a:r>
              <a:rPr lang="ru-RU" b="1" dirty="0" smtClean="0"/>
              <a:t>Ход урока: </a:t>
            </a:r>
            <a:endParaRPr lang="ru-RU" dirty="0" smtClean="0"/>
          </a:p>
          <a:p>
            <a:r>
              <a:rPr lang="ru-RU" dirty="0" smtClean="0"/>
              <a:t>Основные этапы: подготовительный, игровой, заключительный, анализ результатов.</a:t>
            </a:r>
            <a:endParaRPr lang="ru-RU" dirty="0"/>
          </a:p>
        </p:txBody>
      </p:sp>
      <p:pic>
        <p:nvPicPr>
          <p:cNvPr id="59393" name="Picture 1" descr="C:\Documents and Settings\Владелец\Рабочий стол\stihi_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14356"/>
            <a:ext cx="742951" cy="928694"/>
          </a:xfrm>
          <a:prstGeom prst="rect">
            <a:avLst/>
          </a:prstGeom>
          <a:noFill/>
        </p:spPr>
      </p:pic>
      <p:pic>
        <p:nvPicPr>
          <p:cNvPr id="4098" name="Picture 2" descr="C:\Documents and Settings\Владелец\Рабочий стол\end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6215082"/>
            <a:ext cx="2286016" cy="3333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6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000132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        Урок – придумай проект.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Цель:</a:t>
            </a:r>
            <a:r>
              <a:rPr lang="ru-RU" dirty="0" smtClean="0"/>
              <a:t> практическое применение изученного на уроке явления (закона) в разработанных учениками технических проектах. </a:t>
            </a:r>
          </a:p>
          <a:p>
            <a:r>
              <a:rPr lang="ru-RU" b="1" dirty="0" smtClean="0"/>
              <a:t>Ход урока: </a:t>
            </a:r>
            <a:endParaRPr lang="ru-RU" dirty="0" smtClean="0"/>
          </a:p>
          <a:p>
            <a:r>
              <a:rPr lang="ru-RU" dirty="0" smtClean="0"/>
              <a:t>Целевая установка, актуализация знаний учащихся. Формирование творческих групп. Возможна индивидуальная работа. </a:t>
            </a:r>
          </a:p>
          <a:p>
            <a:r>
              <a:rPr lang="ru-RU" dirty="0" smtClean="0"/>
              <a:t>Разработка технических проектов в соответствии с требованиями. Защита проектов и определение наиболее привлекательных.</a:t>
            </a:r>
          </a:p>
          <a:p>
            <a:r>
              <a:rPr lang="ru-RU" dirty="0" smtClean="0"/>
              <a:t>Подведение итогов.</a:t>
            </a:r>
            <a:endParaRPr lang="ru-RU" dirty="0"/>
          </a:p>
        </p:txBody>
      </p:sp>
      <p:pic>
        <p:nvPicPr>
          <p:cNvPr id="55298" name="Picture 2" descr="C:\Documents and Settings\Владелец\Рабочий стол\stihi_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356"/>
            <a:ext cx="1285884" cy="1000132"/>
          </a:xfrm>
          <a:prstGeom prst="rect">
            <a:avLst/>
          </a:prstGeom>
          <a:noFill/>
        </p:spPr>
      </p:pic>
      <p:pic>
        <p:nvPicPr>
          <p:cNvPr id="3074" name="Picture 2" descr="C:\Documents and Settings\Владелец\Рабочий стол\end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6215082"/>
            <a:ext cx="2286016" cy="333375"/>
          </a:xfrm>
          <a:prstGeom prst="rect">
            <a:avLst/>
          </a:prstGeom>
          <a:noFill/>
        </p:spPr>
      </p:pic>
      <p:pic>
        <p:nvPicPr>
          <p:cNvPr id="2050" name="Picture 2" descr="C:\Documents and Settings\Владелец\Рабочий стол\baby0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5357826"/>
            <a:ext cx="1928826" cy="128588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0"/>
                            </p:stCondLst>
                            <p:childTnLst>
                              <p:par>
                                <p:cTn id="4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5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71438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                 Урок – домино.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Одной формуле может быть поставлено в соответствие до 10 верных формулировок или наоборот: одной формулировке соответствует несколько формул. 10-20 минут игры в такое "домино" достаточно для прочного запоминания многих формул.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6322" name="Picture 2" descr="C:\Documents and Settings\Владелец\Рабочий стол\stihi_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857232"/>
            <a:ext cx="814389" cy="871540"/>
          </a:xfrm>
          <a:prstGeom prst="rect">
            <a:avLst/>
          </a:prstGeom>
          <a:noFill/>
        </p:spPr>
      </p:pic>
      <p:pic>
        <p:nvPicPr>
          <p:cNvPr id="2050" name="Picture 2" descr="C:\Documents and Settings\Владелец\Рабочий стол\end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6072206"/>
            <a:ext cx="2643206" cy="333375"/>
          </a:xfrm>
          <a:prstGeom prst="rect">
            <a:avLst/>
          </a:prstGeom>
          <a:noFill/>
        </p:spPr>
      </p:pic>
      <p:pic>
        <p:nvPicPr>
          <p:cNvPr id="3074" name="Picture 2" descr="C:\Documents and Settings\Владелец\Рабочий стол\KIDS0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143380"/>
            <a:ext cx="3000396" cy="157162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214446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            Урок – соревнование.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Формирование у учащихся умений соотносить свои интересы с интересами коллектива, подчинять свои эмоции решению конкретной задачи, использовать все свои возможности, ориентироваться в нестандартных ситуациях. </a:t>
            </a:r>
          </a:p>
          <a:p>
            <a:r>
              <a:rPr lang="ru-RU" dirty="0" smtClean="0"/>
              <a:t>Цель: овладеть умением применения приобретенных  знаний в жизни.</a:t>
            </a:r>
          </a:p>
          <a:p>
            <a:r>
              <a:rPr lang="ru-RU" b="1" dirty="0" smtClean="0"/>
              <a:t>Ход урока: </a:t>
            </a:r>
            <a:endParaRPr lang="ru-RU" dirty="0" smtClean="0"/>
          </a:p>
          <a:p>
            <a:r>
              <a:rPr lang="ru-RU" dirty="0" smtClean="0"/>
              <a:t>1. Проверка домашнего задания.</a:t>
            </a:r>
          </a:p>
          <a:p>
            <a:r>
              <a:rPr lang="ru-RU" dirty="0" smtClean="0"/>
              <a:t>2. Решение примеров из учебника. </a:t>
            </a:r>
          </a:p>
          <a:p>
            <a:r>
              <a:rPr lang="ru-RU" dirty="0" smtClean="0"/>
              <a:t>З. Создание ситуации: решаем задачи, которые составляем сами. </a:t>
            </a:r>
          </a:p>
          <a:p>
            <a:r>
              <a:rPr lang="ru-RU" dirty="0" smtClean="0"/>
              <a:t>4. Составление задач. Учитель в это время составляет свои примеры и записывает их на одной части доски. </a:t>
            </a:r>
          </a:p>
          <a:p>
            <a:r>
              <a:rPr lang="ru-RU" dirty="0" smtClean="0"/>
              <a:t>5. Задачи учеников записываются  на другой части доски.</a:t>
            </a:r>
          </a:p>
          <a:p>
            <a:r>
              <a:rPr lang="ru-RU" dirty="0" smtClean="0"/>
              <a:t>6. Организация соревнования: кто быстрее решит: учитель или класс? </a:t>
            </a:r>
          </a:p>
          <a:p>
            <a:r>
              <a:rPr lang="ru-RU" dirty="0" smtClean="0"/>
              <a:t>7. У доски с учителем соревнуется самый сильный ученик. Весь класс решает вместе с ним задачи, составленные учителем. Учитель одновременно решает задачи учеников. </a:t>
            </a:r>
          </a:p>
          <a:p>
            <a:r>
              <a:rPr lang="ru-RU" dirty="0" smtClean="0"/>
              <a:t>8. Обсуждение, подведение итогов, выводы. Обязательно оценивать актуальность задач. </a:t>
            </a:r>
          </a:p>
        </p:txBody>
      </p:sp>
      <p:pic>
        <p:nvPicPr>
          <p:cNvPr id="57346" name="Picture 2" descr="C:\Documents and Settings\Владелец\Рабочий стол\stihi_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00108"/>
            <a:ext cx="1000132" cy="714380"/>
          </a:xfrm>
          <a:prstGeom prst="rect">
            <a:avLst/>
          </a:prstGeom>
          <a:noFill/>
        </p:spPr>
      </p:pic>
      <p:pic>
        <p:nvPicPr>
          <p:cNvPr id="1027" name="Picture 3" descr="C:\Documents and Settings\Владелец\Рабочий стол\end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6072206"/>
            <a:ext cx="2714644" cy="3333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500"/>
                            </p:stCondLst>
                            <p:childTnLst>
                              <p:par>
                                <p:cTn id="6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8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631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Уроки, опирающиеся на фантазию</vt:lpstr>
      <vt:lpstr>            Урок – творческий отчет.  </vt:lpstr>
      <vt:lpstr>             Урок – сочинение.                    </vt:lpstr>
      <vt:lpstr>           Урок – ролевая игра.  </vt:lpstr>
      <vt:lpstr>        Урок – придумай проект. </vt:lpstr>
      <vt:lpstr>                 Урок – домино.               </vt:lpstr>
      <vt:lpstr>            Урок – соревнование.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Уроки, опирающиеся на фантазию</dc:title>
  <dc:creator>333</dc:creator>
  <cp:lastModifiedBy>333</cp:lastModifiedBy>
  <cp:revision>14</cp:revision>
  <dcterms:created xsi:type="dcterms:W3CDTF">2008-01-17T13:19:31Z</dcterms:created>
  <dcterms:modified xsi:type="dcterms:W3CDTF">2008-01-17T19:22:55Z</dcterms:modified>
</cp:coreProperties>
</file>