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4" r:id="rId5"/>
    <p:sldId id="265" r:id="rId6"/>
    <p:sldId id="282" r:id="rId7"/>
    <p:sldId id="267" r:id="rId8"/>
    <p:sldId id="270" r:id="rId9"/>
    <p:sldId id="277" r:id="rId10"/>
    <p:sldId id="279" r:id="rId11"/>
    <p:sldId id="281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</p:grpSp>
      <p:sp>
        <p:nvSpPr>
          <p:cNvPr id="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pic>
        <p:nvPicPr>
          <p:cNvPr id="12" name="Picture 76" descr="j04000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Picture 7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79" descr="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Freeform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4F3A-E09B-410F-A114-58C135D5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6B9-5E5B-4971-9E07-75BBD2AD4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049C4-8DE6-44A3-9D45-D698E2EFA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E9E-6612-44F9-AAF6-D27D4896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3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7076-E11B-494A-AD28-24A4DB156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2715-9F65-4E56-AA26-4A766658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27D1-8044-4FC6-BD1E-787E5D800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1ECA-99BB-4F56-8B83-C5F8B759B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AAFA-46D4-4DFB-9086-C6FAA16E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F09F-ECFC-431C-BB49-F35623E84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6947-1A3D-47BC-8DFA-3D42769CC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5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4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82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BD3E5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6F5AC-47CA-4937-A3C3-77C80602F2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9" name="Picture 39" descr="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206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i-amour.ru/" TargetMode="External"/><Relationship Id="rId5" Type="http://schemas.openxmlformats.org/officeDocument/2006/relationships/hyperlink" Target="http://www.edu-reforma.ru/" TargetMode="External"/><Relationship Id="rId4" Type="http://schemas.openxmlformats.org/officeDocument/2006/relationships/hyperlink" Target="http://www.moi-universitet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2214563"/>
            <a:ext cx="7819776" cy="357187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Модерация - технология </a:t>
            </a:r>
            <a:r>
              <a:rPr lang="ru-RU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интерактивного обучения</a:t>
            </a:r>
            <a:br>
              <a:rPr lang="ru-RU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endParaRPr lang="ru-RU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084263"/>
          <a:ext cx="8715436" cy="577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31"/>
                <a:gridCol w="2999621"/>
                <a:gridCol w="2952384"/>
              </a:tblGrid>
              <a:tr h="7582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Особенности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Традиционный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</a:t>
                      </a:r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знаниевый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»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582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Способы усвоения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заучивание,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действия по алгоритму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502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Функции учителя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носитель информации,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пропагандист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знаний,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хранитель норм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502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Позиция ученика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отсутствие интереса и мотива к личностному росту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82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Методы обучения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иллюстративно-объяснительные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2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Ведущий тип деятельности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репродуктивный,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воспроизводящий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109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Формула обучения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знания – репродуктивная деятельность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Сравнительные особенности традиционного и  современного уроков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72188" y="1785938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поисковая деятельность, рефлексия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2188" y="2643188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организатор сотрудничества,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консультант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72188" y="3571875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активность,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наличие мотивов и интереса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88" y="4357688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проблемные,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поисковые,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исследовательские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2188" y="5286375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продуктивный, 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творческий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43625" y="5934075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проблемная деятельность – рефлексия знаний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7156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Современный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«способностный»</a:t>
            </a:r>
          </a:p>
        </p:txBody>
      </p:sp>
    </p:spTree>
    <p:extLst>
      <p:ext uri="{BB962C8B-B14F-4D97-AF65-F5344CB8AC3E}">
        <p14:creationId xmlns:p14="http://schemas.microsoft.com/office/powerpoint/2010/main" val="12795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oi-universitet.ucoz.ru/3595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3000"/>
            <a:ext cx="88169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8гигов\Портфолио (2)\АМО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7684" t="1812" r="100" b="3946"/>
          <a:stretch>
            <a:fillRect/>
          </a:stretch>
        </p:blipFill>
        <p:spPr bwMode="auto">
          <a:xfrm>
            <a:off x="7500958" y="2857496"/>
            <a:ext cx="1214446" cy="1754199"/>
          </a:xfrm>
          <a:solidFill>
            <a:srgbClr val="FFFFFF">
              <a:shade val="85000"/>
            </a:srgbClr>
          </a:solidFill>
          <a:ln cap="sq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728667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Где узнать больше?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928935"/>
            <a:ext cx="7429552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Образовательный портал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«Мой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университет»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www.moi-universitet.ru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Институт «Реформа образования»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www.edu-reforma.ru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400" b="1" u="sng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Факультет интерактивного обучения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www.moi-amour.ru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24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9" name="Picture 7" descr="C:\Documents and Settings\All Users\Документы\Документы\БПисьмо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4786313"/>
            <a:ext cx="1193800" cy="164306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3561" name="Picture 9" descr="C:\Documents and Settings\All Users\Документы\Документы\Дипло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2857500"/>
            <a:ext cx="1230312" cy="171450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5718790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1030635"/>
          </a:xfrm>
        </p:spPr>
        <p:txBody>
          <a:bodyPr/>
          <a:lstStyle/>
          <a:p>
            <a:pPr algn="ctr"/>
            <a:r>
              <a:rPr lang="ru-RU" sz="3200" dirty="0" smtClean="0"/>
              <a:t>Фрагменты  практического применения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Группа 1. Обломов и Захар: любовь-вражда</a:t>
            </a:r>
            <a:r>
              <a:rPr lang="ru-RU" dirty="0" smtClean="0"/>
              <a:t>.</a:t>
            </a:r>
          </a:p>
          <a:p>
            <a:r>
              <a:rPr lang="ru-RU" dirty="0"/>
              <a:t> Группа 2. Обломов и </a:t>
            </a:r>
            <a:r>
              <a:rPr lang="ru-RU" dirty="0" err="1"/>
              <a:t>Штольц</a:t>
            </a:r>
            <a:r>
              <a:rPr lang="ru-RU" dirty="0"/>
              <a:t>: любовь-дружба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 Группа 3. Обломов и Ольга: любовь-любовь</a:t>
            </a:r>
            <a:r>
              <a:rPr lang="ru-RU" dirty="0" smtClean="0"/>
              <a:t>.</a:t>
            </a:r>
          </a:p>
          <a:p>
            <a:r>
              <a:rPr lang="ru-RU" dirty="0"/>
              <a:t> Группа 4. Обломов и Пшеницына: измена высоким идеалам?</a:t>
            </a:r>
          </a:p>
        </p:txBody>
      </p:sp>
    </p:spTree>
    <p:extLst>
      <p:ext uri="{BB962C8B-B14F-4D97-AF65-F5344CB8AC3E}">
        <p14:creationId xmlns:p14="http://schemas.microsoft.com/office/powerpoint/2010/main" val="10661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98643"/>
            <a:ext cx="8507412" cy="284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7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306">
            <a:off x="3557033" y="957932"/>
            <a:ext cx="3323963" cy="35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833">
            <a:off x="-243499" y="1837879"/>
            <a:ext cx="42672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369">
            <a:off x="6364027" y="2192244"/>
            <a:ext cx="271953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Фрагмент урока «Суд над Обломовым»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912">
            <a:off x="-61136" y="1284347"/>
            <a:ext cx="51054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4672">
            <a:off x="228020" y="3610766"/>
            <a:ext cx="2895600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785">
            <a:off x="5599275" y="1139984"/>
            <a:ext cx="3568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964">
            <a:off x="3096716" y="4153165"/>
            <a:ext cx="6099633" cy="24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17" y="1265138"/>
            <a:ext cx="3411330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17660"/>
            <a:ext cx="42037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8" y="868303"/>
            <a:ext cx="28321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02" y="473274"/>
            <a:ext cx="40767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66" y="1857574"/>
            <a:ext cx="4699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66" y="1828547"/>
            <a:ext cx="4762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79"/>
            <a:ext cx="902387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" y="0"/>
            <a:ext cx="906760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модерация?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0" indent="365125">
              <a:buNone/>
            </a:pP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Moderare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–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переводе с латинского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приводить в равновесие, управлять, регулировать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365125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Модерация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это эффективная технология, которая позволяет значительно повысить результативность и качество образовательного процесса</a:t>
            </a:r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30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модерации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эффективное управление классом в процессе урока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максимально полное вовлечение всех учеников в образовательный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процесс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поддержание высокой познавательной активности обучающихся на протяжении всего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урока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гарантированное достижение целей урока.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1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кола\2\22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10935"/>
          <a:stretch/>
        </p:blipFill>
        <p:spPr bwMode="auto">
          <a:xfrm>
            <a:off x="3371849" y="1240046"/>
            <a:ext cx="2238995" cy="31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326080" y="4645118"/>
            <a:ext cx="4284764" cy="1994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самостоятельность в выработке и принятии решений</a:t>
            </a:r>
          </a:p>
        </p:txBody>
      </p:sp>
      <p:sp>
        <p:nvSpPr>
          <p:cNvPr id="23" name="Овал 22"/>
          <p:cNvSpPr/>
          <p:nvPr/>
        </p:nvSpPr>
        <p:spPr>
          <a:xfrm>
            <a:off x="4788024" y="4717614"/>
            <a:ext cx="3985534" cy="1849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готовность нести ответственность за свои действия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-396552" y="1224806"/>
            <a:ext cx="3377648" cy="2039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активная позиция в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образовательном процессе.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-90002" y="3055213"/>
            <a:ext cx="3433995" cy="1920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уверенность в себе, целеустремленность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214290"/>
            <a:ext cx="792961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Плюсы модерации для ученика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814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4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Плюсы</a:t>
            </a:r>
            <a:r>
              <a:rPr lang="ru-RU" dirty="0" smtClean="0"/>
              <a:t> </a:t>
            </a:r>
            <a:r>
              <a:rPr lang="ru-RU" sz="3200" dirty="0" smtClean="0"/>
              <a:t>модерации для учителя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053209" cy="39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-396552" y="1224806"/>
            <a:ext cx="4896544" cy="22762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возможность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системно осуществлять образовательный процесс, органично вплетая активные методы в канву учебной программы.</a:t>
            </a:r>
          </a:p>
          <a:p>
            <a:pPr algn="ctr"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0904" y="3212976"/>
            <a:ext cx="5337240" cy="2232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гармонично сочетать передачу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новой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информации и её самостоятельную активную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осмысленную переработку учащимися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5157192"/>
            <a:ext cx="4752528" cy="2039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полностью учитывать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психофизиологические особенности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школьников, обеспечивая комфортное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3751634"/>
            <a:ext cx="4824536" cy="2132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уверенно и демократично управлять образовательным процессом, обеспечивая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достижение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целей урока.</a:t>
            </a:r>
          </a:p>
        </p:txBody>
      </p:sp>
    </p:spTree>
    <p:extLst>
      <p:ext uri="{BB962C8B-B14F-4D97-AF65-F5344CB8AC3E}">
        <p14:creationId xmlns:p14="http://schemas.microsoft.com/office/powerpoint/2010/main" val="30967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od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280" y="1235662"/>
            <a:ext cx="8208911" cy="490378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1">
              <a:lumMod val="40000"/>
              <a:lumOff val="60000"/>
            </a:scheme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модерации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268413"/>
            <a:ext cx="86042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структурированность (все содержание урока рационально делится на четко определенные части);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систематичность (отдельные части урока взаимосвязаны и логически следует одна за другой, создавая полноценное содержание урока);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комплексность (содержание каждой части урока и организуемые процессы нацелены на обучение, воспитание, развитие и социализацию обучающихся);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прозрачность (деятельность каждого обучающегося видна учителю, всем участникам ясно виден ход образовательного процесса, его промежуточные и итоговые результаты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948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(этапы) модерации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784976" cy="490378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инициация (начало урока, знакомство);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вхождение или погружение в тему (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сообщение целей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урока);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ожиданий учеников (планирование эффектов урока);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интерактивная лекция (передача и объяснение информации);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проработка содержания темы (групповая работа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обучающихся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подведение итогов (рефлексия, оценка урока);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эмоциональная разрядка (разминки</a:t>
            </a:r>
            <a:r>
              <a:rPr lang="ru-RU" sz="2800" dirty="0"/>
              <a:t>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74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C:\Documents and Settings\Администратор\Рабочий стол\картинки школа\карт школа 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959682"/>
            <a:ext cx="1062992" cy="189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15313" cy="892175"/>
          </a:xfrm>
        </p:spPr>
        <p:txBody>
          <a:bodyPr/>
          <a:lstStyle/>
          <a:p>
            <a:r>
              <a:rPr lang="ru-RU" sz="3200" smtClean="0"/>
              <a:t>Ключевые процессы модерации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572500" cy="4786312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ИКВММРАО: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эффективное взаимодействие (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нтеракция) участников группового процесса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упорядоченный обмен информацией (</a:t>
            </a:r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оммуникация) между всеми участниками образовательного процесса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наглядности хода и результатов образовательного процесса (</a:t>
            </a:r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изуализация)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отивация всех участников образовательного процесса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ониторинг образовательного процесса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ефлексия педагога и обучающихся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нализ деятельности участников и 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ценка результатов</a:t>
            </a:r>
          </a:p>
          <a:p>
            <a:pPr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663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071563"/>
          <a:ext cx="8715435" cy="555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75769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Особенности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Традиционный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</a:t>
                      </a:r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знаниевый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»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5769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Цель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формирование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знаний, умений и навыков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69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Характеристика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школа «памяти»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6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Преобладающий тип и характер взаимоотношений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субъект - объектный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69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Девиз педагога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«Делай, как я!»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6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Характер и стиль взаимодействия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авторитарность,</a:t>
                      </a: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монологичность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6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Формы организации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фронтальные,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индивидуальные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Сравнительные особенности традиционного и  современного уроков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43625" y="20716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развитие личности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3625" y="285750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школа «развития»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43625" y="3571875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субъект-субъектный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3625" y="457200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«Не навреди!»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2188" y="5143500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демократичность,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диалогичность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43625" y="592931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групповые,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коллективные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7156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Современный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«способностный»</a:t>
            </a:r>
          </a:p>
        </p:txBody>
      </p:sp>
    </p:spTree>
    <p:extLst>
      <p:ext uri="{BB962C8B-B14F-4D97-AF65-F5344CB8AC3E}">
        <p14:creationId xmlns:p14="http://schemas.microsoft.com/office/powerpoint/2010/main" val="6972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536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574TGp_natural_light</vt:lpstr>
      <vt:lpstr>Модерация - технология интерактивного обучения </vt:lpstr>
      <vt:lpstr>Что такое модерация?</vt:lpstr>
      <vt:lpstr>Цели модерации</vt:lpstr>
      <vt:lpstr>Презентация PowerPoint</vt:lpstr>
      <vt:lpstr>Плюсы модерации для учителя</vt:lpstr>
      <vt:lpstr>Принципы модерации</vt:lpstr>
      <vt:lpstr>Фазы (этапы) модерации</vt:lpstr>
      <vt:lpstr>Ключевые процессы модерации</vt:lpstr>
      <vt:lpstr>Сравнительные особенности традиционного и  современного уроков</vt:lpstr>
      <vt:lpstr>Сравнительные особенности традиционного и  современного уроков</vt:lpstr>
      <vt:lpstr>Презентация PowerPoint</vt:lpstr>
      <vt:lpstr>Фрагменты  практического применения</vt:lpstr>
      <vt:lpstr>Презентация PowerPoint</vt:lpstr>
      <vt:lpstr>Презентация PowerPoint</vt:lpstr>
      <vt:lpstr>Фрагмент урока «Суд над Обломовым»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Модерация - технология интерактивного обучения </dc:title>
  <dc:creator>User</dc:creator>
  <cp:lastModifiedBy>User</cp:lastModifiedBy>
  <cp:revision>29</cp:revision>
  <dcterms:created xsi:type="dcterms:W3CDTF">2013-03-20T11:46:27Z</dcterms:created>
  <dcterms:modified xsi:type="dcterms:W3CDTF">2013-03-26T17:11:42Z</dcterms:modified>
</cp:coreProperties>
</file>