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56" r:id="rId12"/>
    <p:sldId id="268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5" autoAdjust="0"/>
    <p:restoredTop sz="94660"/>
  </p:normalViewPr>
  <p:slideViewPr>
    <p:cSldViewPr>
      <p:cViewPr varScale="1">
        <p:scale>
          <a:sx n="65" d="100"/>
          <a:sy n="65" d="100"/>
        </p:scale>
        <p:origin x="-15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jupiters.narod.ru/history11.htm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s://ru.wikipedia.org/wiki/%D0%A6%D0%B5%D1%80%D0%BA%D0%BE%D0%B2%D1%8C_%D0%A1%D0%B2%D1%8F%D1%82%D0%BE%D0%B9_%D0%A0%D0%B8%D0%BF%D1%81%D0%B8%D0%BC%D0%B5#mediaviewer/%D0%A4%D0%B0%D0%B9%D0%BB:S._Hripsime_exterio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6%D0%B5%D1%80%D0%BA%D0%BE%D0%B2%D1%8C_%D0%9F%D0%BE%D0%BA%D1%80%D0%BE%D0%B2%D0%B0_%D0%BD%D0%B0_%D0%9D%D0%B5%D1%80%D0%BB%D0%B8#mediaviewer/%D0%A4%D0%B0%D0%B9%D0%BB:Church_of_the_Protection_of_the_Theotokos_on_the_Nerl_08.jpg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s://ru.wikipedia.org/wiki/%D0%AD%D1%87%D0%BC%D0%B8%D0%B0%D0%B4%D0%B7%D0%B8%D0%BD%D1%81%D0%BA%D0%B8%D0%B9_%D0%BA%D0%B0%D1%84%D0%B5%D0%B4%D1%80%D0%B0%D0%BB%D1%8C%D0%BD%D1%8B%D0%B9_%D1%81%D0%BE%D0%B1%D0%BE%D1%80#mediaviewer/%D0%A4%D0%B0%D0%B9%D0%BB:Ejmiadzin_Cathedral2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media.nsu.ru/culture/DATA/obj4164/BIG_VIEW_2.htm" TargetMode="External"/><Relationship Id="rId7" Type="http://schemas.openxmlformats.org/officeDocument/2006/relationships/hyperlink" Target="http://dic.academic.ru/dic.nsf/enc_pictures/2434/%D0%9F%D0%B0%D1%80%D1%83%D1%81%D0%B0" TargetMode="External"/><Relationship Id="rId2" Type="http://schemas.openxmlformats.org/officeDocument/2006/relationships/hyperlink" Target="http://jupiters.narod.ru/history11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agraevsky.com/classification.htm" TargetMode="External"/><Relationship Id="rId5" Type="http://schemas.openxmlformats.org/officeDocument/2006/relationships/hyperlink" Target="http://soraka.ru/kupola.html" TargetMode="External"/><Relationship Id="rId4" Type="http://schemas.openxmlformats.org/officeDocument/2006/relationships/hyperlink" Target="http://dic.academic.ru/dic.nsf/ruwiki/47652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54.ru/node/55471" TargetMode="External"/><Relationship Id="rId2" Type="http://schemas.openxmlformats.org/officeDocument/2006/relationships/hyperlink" Target="http://melhisedek.ru/filosofia-i-mudrost/metafizika/394-religiia-ili-utrachennie-znanii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A6%D0%B5%D1%80%D0%BA%D0%BE%D0%B2%D1%8C_%D0%A1%D0%B2%D1%8F%D1%82%D0%BE%D0%B9_%D0%A0%D0%B8%D0%BF%D1%81%D0%B8%D0%BC%D0%B5#mediaviewer/%D0%A4%D0%B0%D0%B9%D0%BB:S._Hripsime_exterior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D%D1%87%D0%BC%D0%B8%D0%B0%D0%B4%D0%B7%D0%B8%D0%BD%D1%81%D0%BA%D0%B8%D0%B9_%D0%BA%D0%B0%D1%84%D0%B5%D0%B4%D1%80%D0%B0%D0%BB%D1%8C%D0%BD%D1%8B%D0%B9_%D1%81%D0%BE%D0%B1%D0%BE%D1%80#mediaviewer/%D0%A4%D0%B0%D0%B9%D0%BB:Ejmiadzin_Cathedral2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6%D0%B5%D1%80%D0%BA%D0%BE%D0%B2%D1%8C_%D0%9F%D0%BE%D0%BA%D1%80%D0%BE%D0%B2%D0%B0_%D0%BD%D0%B0_%D0%9D%D0%B5%D1%80%D0%BB%D0%B8#mediaviewer/%D0%A4%D0%B0%D0%B9%D0%BB:Church_of_the_Protection_of_the_Theotokos_on_the_Nerl_08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hyperlink" Target="http://mmedia.nsu.ru/culture/DATA/obj4164/BIG_VIEW_2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hyperlink" Target="http://www.edu54.ru/node/55471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ruwiki/476522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oraka.ru/kupola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graevsky.com/classification.ht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enc_pictures/2434/%D0%9F%D0%B0%D1%80%D1%83%D1%81%D0%B0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melhisedek.ru/filosofia-i-mudrost/metafizika/394-religiia-ili-utrachennie-znaniia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55286" y="836712"/>
            <a:ext cx="7024744" cy="11179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Символика крестово-купольного храма</a:t>
            </a:r>
            <a:endParaRPr lang="ru-RU" b="1" dirty="0"/>
          </a:p>
        </p:txBody>
      </p:sp>
      <p:pic>
        <p:nvPicPr>
          <p:cNvPr id="1026" name="Рисунок 4" descr="http://jupiters.narod.ru/doma/k-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420888"/>
            <a:ext cx="4752529" cy="361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580112" y="5662247"/>
            <a:ext cx="3057525" cy="752475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Презентация подготовлена учителем  ИЗО, МХК и черчения СОШ № 21 МО РФ  Коваленко Е. Н.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14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Храмы</a:t>
            </a:r>
            <a:endParaRPr lang="ru-RU" sz="5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File:Echmiadzin-hripsime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628775"/>
            <a:ext cx="63373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upload.wikimedia.org/wikipedia/commons/thumb/9/99/Etchmiadzin_cathedral.jpg/170px-Etchmiadzin_cathedral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648" y="1628800"/>
            <a:ext cx="6408711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upload.wikimedia.org/wikipedia/commons/thumb/6/66/Church_of_the_Protection_of_the_Theotokos_on_the_Nerl_08.jpg/130px-Church_of_the_Protection_of_the_Theotokos_on_the_Nerl_08.jp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1760" y="1628800"/>
            <a:ext cx="36004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возврат 2">
            <a:hlinkClick r:id="rId8" action="ppaction://hlinksldjump" highlightClick="1"/>
          </p:cNvPr>
          <p:cNvSpPr/>
          <p:nvPr/>
        </p:nvSpPr>
        <p:spPr>
          <a:xfrm>
            <a:off x="7524328" y="5517232"/>
            <a:ext cx="1080120" cy="8640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54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nikolay\Pictures\гроздь итог работа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548680"/>
            <a:ext cx="8496943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385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720080"/>
          </a:xfrm>
        </p:spPr>
        <p:txBody>
          <a:bodyPr/>
          <a:lstStyle/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ресурсы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628800"/>
            <a:ext cx="6984892" cy="4680520"/>
          </a:xfrm>
        </p:spPr>
        <p:txBody>
          <a:bodyPr>
            <a:normAutofit/>
          </a:bodyPr>
          <a:lstStyle/>
          <a:p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jupiters.narod.ru/history11.htm</a:t>
            </a:r>
            <a:endParaRPr lang="en-US" u="sng" dirty="0" smtClean="0"/>
          </a:p>
          <a:p>
            <a:r>
              <a:rPr lang="en-US" u="sng" dirty="0">
                <a:hlinkClick r:id="rId3"/>
              </a:rPr>
              <a:t>http://</a:t>
            </a:r>
            <a:r>
              <a:rPr lang="en-US" u="sng" dirty="0" smtClean="0">
                <a:hlinkClick r:id="rId3"/>
              </a:rPr>
              <a:t>mmedia.nsu.ru/culture/DATA/obj4164/BIG_VIEW_2.htm</a:t>
            </a:r>
            <a:endParaRPr lang="ru-RU" u="sng" dirty="0" smtClean="0"/>
          </a:p>
          <a:p>
            <a:r>
              <a:rPr lang="en-US" u="sng" dirty="0">
                <a:hlinkClick r:id="rId4"/>
              </a:rPr>
              <a:t>http://</a:t>
            </a:r>
            <a:r>
              <a:rPr lang="en-US" u="sng" dirty="0" smtClean="0">
                <a:hlinkClick r:id="rId4"/>
              </a:rPr>
              <a:t>dic.academic.ru/dic.nsf/ruwiki/476522</a:t>
            </a:r>
            <a:endParaRPr lang="ru-RU" u="sng" dirty="0" smtClean="0"/>
          </a:p>
          <a:p>
            <a:r>
              <a:rPr lang="en-US" u="sng" dirty="0">
                <a:hlinkClick r:id="rId5"/>
              </a:rPr>
              <a:t>http://</a:t>
            </a:r>
            <a:r>
              <a:rPr lang="en-US" u="sng" dirty="0" smtClean="0">
                <a:hlinkClick r:id="rId5"/>
              </a:rPr>
              <a:t>soraka.ru/kupola.html</a:t>
            </a:r>
            <a:endParaRPr lang="ru-RU" u="sng" dirty="0" smtClean="0"/>
          </a:p>
          <a:p>
            <a:r>
              <a:rPr lang="en-US" u="sng" dirty="0">
                <a:hlinkClick r:id="rId6"/>
              </a:rPr>
              <a:t>http://</a:t>
            </a:r>
            <a:r>
              <a:rPr lang="en-US" u="sng" dirty="0" smtClean="0">
                <a:hlinkClick r:id="rId6"/>
              </a:rPr>
              <a:t>www.zagraevsky.com/classification.htm</a:t>
            </a:r>
            <a:endParaRPr lang="ru-RU" u="sng" dirty="0" smtClean="0"/>
          </a:p>
          <a:p>
            <a:r>
              <a:rPr lang="en-US" u="sng" dirty="0">
                <a:hlinkClick r:id="rId7"/>
              </a:rPr>
              <a:t>http://dic.academic.ru/dic.nsf/enc_pictures/2434/%D0%9F%D0%B0%D1%80%D1%83%D1%81%D0%B0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u="sng" dirty="0" smtClean="0"/>
          </a:p>
          <a:p>
            <a:endParaRPr lang="ru-RU" u="sng" dirty="0" smtClean="0"/>
          </a:p>
          <a:p>
            <a:endParaRPr lang="ru-RU" u="sng" dirty="0" smtClean="0"/>
          </a:p>
          <a:p>
            <a:endParaRPr lang="ru-RU" u="sng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51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melhisedek.ru/filosofia-i-mudrost/metafizika/394-religiia-ili-utrachennie-znaniia</a:t>
            </a:r>
            <a:endParaRPr lang="en-US" u="sng" dirty="0" smtClean="0"/>
          </a:p>
          <a:p>
            <a:r>
              <a:rPr lang="ru-RU" u="sng" dirty="0">
                <a:hlinkClick r:id="rId3"/>
              </a:rPr>
              <a:t>http://</a:t>
            </a:r>
            <a:r>
              <a:rPr lang="ru-RU" u="sng" dirty="0" smtClean="0">
                <a:hlinkClick r:id="rId3"/>
              </a:rPr>
              <a:t>www.edu54.ru/node/55471</a:t>
            </a:r>
            <a:endParaRPr lang="en-US" u="sng" dirty="0" smtClean="0"/>
          </a:p>
          <a:p>
            <a:r>
              <a:rPr lang="en-US" u="sng" dirty="0">
                <a:hlinkClick r:id="rId4"/>
              </a:rPr>
              <a:t>https://ru.wikipedia.org/wiki/%D0%A6%D0%B5%D1%80%D0%BA%D0%BE%D0%B2%D1%8C_%D0%A1%D0%B2%D1%8F%D1%82%D0%BE%D0%B9_%D0%A0%D0%B8%D0%BF%D1%81%D0%B8%D0%BC%D0%B5#mediaviewer/%D0%A4%D0%B0%D0%B9%D0%BB:S._Hripsime_exterior.JPG</a:t>
            </a:r>
            <a:endParaRPr lang="ru-RU" dirty="0"/>
          </a:p>
          <a:p>
            <a:endParaRPr lang="ru-RU" dirty="0"/>
          </a:p>
          <a:p>
            <a:endParaRPr lang="en-US" u="sng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844824"/>
            <a:ext cx="7200916" cy="4464496"/>
          </a:xfrm>
        </p:spPr>
        <p:txBody>
          <a:bodyPr/>
          <a:lstStyle/>
          <a:p>
            <a:r>
              <a:rPr lang="ru-RU" u="sng" dirty="0">
                <a:hlinkClick r:id="rId2"/>
              </a:rPr>
              <a:t>https://ru.wikipedia.org/wiki/%D0%AD%D1%87%D0%BC%D0%B8%D0%B0%D0%B4%D0%B7%D0%B8%D0%BD%D1%81%D0%BA%D0%B8%D0%B9_%D0%BA%D0%B0%D1%84%D0%B5%D0%B4%D1%80%D0%B0%D0%BB%D1%8C%D0%BD%D1%8B%D0%B9_%D1%81%D0%BE%D0%B1%D0%BE%D1%80#mediaviewer/%D0%A4%D0%B0%D0%B9%D0%BB:Ejmiadzin_Cathedral2.jpg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31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059813"/>
          </a:xfrm>
        </p:spPr>
        <p:txBody>
          <a:bodyPr/>
          <a:lstStyle/>
          <a:p>
            <a:r>
              <a:rPr lang="en-US" u="sng" dirty="0">
                <a:hlinkClick r:id="rId2"/>
              </a:rPr>
              <a:t>https://ru.wikipedia.org/wiki/%D0%A6%D0%B5%D1%80%D0%BA%D0%BE%D0%B2%D1%8C_%D0%9F%D0%BE%D0%BA%D1%80%D0%BE%D0%B2%D0%B0_%D0%BD%D0%B0_%D0%9D%D0%B5%D1%80%D0%BB%D0%B8#mediaviewer/%D0%A4%D0%B0%D0%B9%D0%BB:Church_of_the_Protection_of_the_Theotokos_on_the_Nerl_08.jpg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30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24744" cy="6858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урока</a:t>
            </a:r>
            <a:endParaRPr lang="ru-RU" sz="5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556792"/>
            <a:ext cx="6777317" cy="4275837"/>
          </a:xfrm>
        </p:spPr>
        <p:txBody>
          <a:bodyPr>
            <a:normAutofit/>
          </a:bodyPr>
          <a:lstStyle/>
          <a:p>
            <a:pPr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ru-RU" i="1" dirty="0" smtClean="0">
              <a:latin typeface="Times New Roman"/>
              <a:ea typeface="Times New Roman"/>
            </a:endParaRPr>
          </a:p>
          <a:p>
            <a:pPr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i="1" dirty="0" smtClean="0">
                <a:latin typeface="Times New Roman"/>
                <a:ea typeface="Times New Roman"/>
              </a:rPr>
              <a:t>Личностные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- самовыражение через материал предмета</a:t>
            </a:r>
            <a:endParaRPr lang="ru-RU" sz="2000" dirty="0">
              <a:latin typeface="Times New Roman"/>
              <a:ea typeface="Times New Roman"/>
            </a:endParaRPr>
          </a:p>
          <a:p>
            <a:pPr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i="1" dirty="0">
                <a:latin typeface="Times New Roman"/>
                <a:ea typeface="Times New Roman"/>
              </a:rPr>
              <a:t>Предметные</a:t>
            </a:r>
            <a:r>
              <a:rPr lang="ru-RU" dirty="0">
                <a:latin typeface="Times New Roman"/>
                <a:ea typeface="Times New Roman"/>
              </a:rPr>
              <a:t>  - знание основ, понятий, явлений</a:t>
            </a:r>
            <a:endParaRPr lang="ru-RU" sz="2000" dirty="0">
              <a:latin typeface="Times New Roman"/>
              <a:ea typeface="Times New Roman"/>
            </a:endParaRPr>
          </a:p>
          <a:p>
            <a:pPr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i="1" dirty="0">
                <a:latin typeface="Times New Roman"/>
                <a:ea typeface="Times New Roman"/>
              </a:rPr>
              <a:t>Когнитивные</a:t>
            </a:r>
            <a:r>
              <a:rPr lang="ru-RU" dirty="0">
                <a:latin typeface="Times New Roman"/>
                <a:ea typeface="Times New Roman"/>
              </a:rPr>
              <a:t>  - изучение способов решения возникших проблем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56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№ 1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0382845"/>
              </p:ext>
            </p:extLst>
          </p:nvPr>
        </p:nvGraphicFramePr>
        <p:xfrm>
          <a:off x="899592" y="2564904"/>
          <a:ext cx="7344815" cy="1944216"/>
        </p:xfrm>
        <a:graphic>
          <a:graphicData uri="http://schemas.openxmlformats.org/drawingml/2006/table">
            <a:tbl>
              <a:tblPr firstRow="1" firstCol="1" bandRow="1"/>
              <a:tblGrid>
                <a:gridCol w="2448016"/>
                <a:gridCol w="2448016"/>
                <a:gridCol w="2448783"/>
              </a:tblGrid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Известная информация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«Белые пятна»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«Корзина»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18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633" y="749652"/>
            <a:ext cx="7024744" cy="131853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крестово-купольного храма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99258"/>
            <a:ext cx="7073006" cy="393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Grigor\Desktop\Лена Николаевна\Конспекты\Крестово-купальный храм\Сканы\2014-08-17 Схема 1\Схема 1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7920880" cy="439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rigor\Desktop\Анимашки для презентаций\картинкидля презентаций\61441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299259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Рисунок 3" descr="Схема крестово-купольного храм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49" y="2299259"/>
            <a:ext cx="6518887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7308304" y="5445224"/>
            <a:ext cx="1224136" cy="8640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4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ТОЧКА</a:t>
            </a:r>
            <a:endParaRPr lang="ru-RU" sz="5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Grigor\Desktop\Лена Николаевна\Конспекты\Крестово-купальный храм\Сканы\2014-08-17 Схема 5\Схема 5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1"/>
            <a:ext cx="6696744" cy="486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2" descr="http://dic.academic.ru/pictures/wiki/files/78/Nikolskaya-alta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316542" cy="478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Управляющая кнопка: далее 2">
            <a:hlinkClick r:id="" action="ppaction://hlinkshowjump?jump=previousslide" highlightClick="1">
              <a:snd r:embed="rId5" name="type.wav"/>
            </a:hlinkClick>
          </p:cNvPr>
          <p:cNvSpPr/>
          <p:nvPr/>
        </p:nvSpPr>
        <p:spPr>
          <a:xfrm>
            <a:off x="7308304" y="5301208"/>
            <a:ext cx="1296144" cy="10081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83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720080"/>
          </a:xfrm>
        </p:spPr>
        <p:txBody>
          <a:bodyPr/>
          <a:lstStyle/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Grigor\Desktop\Лена Николаевна\Конспекты\Крестово-купальный храм\Сканы\2014-08-17 Схема 4\Схема 4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7338"/>
            <a:ext cx="8064896" cy="475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Рисунок 8" descr="http://img-2007-04.photosight.ru/12/202929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15367"/>
            <a:ext cx="547260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Управляющая кнопка: возврат 2">
            <a:hlinkClick r:id="rId5" action="ppaction://hlinksldjump" highlightClick="1"/>
          </p:cNvPr>
          <p:cNvSpPr/>
          <p:nvPr/>
        </p:nvSpPr>
        <p:spPr>
          <a:xfrm>
            <a:off x="7452320" y="5301208"/>
            <a:ext cx="1080120" cy="113869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56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720080"/>
          </a:xfrm>
        </p:spPr>
        <p:txBody>
          <a:bodyPr/>
          <a:lstStyle/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Grigor\Desktop\Лена Николаевна\Конспекты\Крестово-купальный храм\Сканы\2014-08-17 Схема 2\Схема 2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06489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Рисунок 9" descr="http://zagraevsky.com/classification.files/image00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3528392" cy="489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Управляющая кнопка: возврат 2">
            <a:hlinkClick r:id="rId5" action="ppaction://hlinksldjump" highlightClick="1"/>
          </p:cNvPr>
          <p:cNvSpPr/>
          <p:nvPr/>
        </p:nvSpPr>
        <p:spPr>
          <a:xfrm>
            <a:off x="7308304" y="5203649"/>
            <a:ext cx="1224136" cy="122493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03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24744" cy="792088"/>
          </a:xfrm>
        </p:spPr>
        <p:txBody>
          <a:bodyPr/>
          <a:lstStyle/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Grigor\Desktop\Лена Николаевна\Конспекты\Крестово-купальный храм\Сканы\2014-08-17 Схема 3\Схема 3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775"/>
            <a:ext cx="7920880" cy="474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Рисунок 11" descr="http://dic.academic.ru/pictures/enc_pictures/131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3672408" cy="477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Управляющая кнопка: возврат 2">
            <a:hlinkClick r:id="rId5" action="ppaction://hlinksldjump" highlightClick="1"/>
          </p:cNvPr>
          <p:cNvSpPr/>
          <p:nvPr/>
        </p:nvSpPr>
        <p:spPr>
          <a:xfrm>
            <a:off x="7164288" y="5301208"/>
            <a:ext cx="1368152" cy="110755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40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792088"/>
          </a:xfrm>
        </p:spPr>
        <p:txBody>
          <a:bodyPr/>
          <a:lstStyle/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29996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правляющая кнопка: возврат 2">
            <a:hlinkClick r:id="rId4" action="ppaction://hlinksldjump" highlightClick="1"/>
          </p:cNvPr>
          <p:cNvSpPr/>
          <p:nvPr/>
        </p:nvSpPr>
        <p:spPr>
          <a:xfrm>
            <a:off x="7164288" y="5373216"/>
            <a:ext cx="1368152" cy="108012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88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165</TotalTime>
  <Words>131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Остин</vt:lpstr>
      <vt:lpstr>Символика крестово-купольного храма</vt:lpstr>
      <vt:lpstr>Цели урока</vt:lpstr>
      <vt:lpstr>Таблица № 1</vt:lpstr>
      <vt:lpstr>Анализ структуры крестово-купольного храма</vt:lpstr>
      <vt:lpstr>ТОЧКА</vt:lpstr>
      <vt:lpstr>КРУГ</vt:lpstr>
      <vt:lpstr>КВАДРАТ</vt:lpstr>
      <vt:lpstr>ТРЕУГОЛЬНИК</vt:lpstr>
      <vt:lpstr>КРЕСТ</vt:lpstr>
      <vt:lpstr>Храмы</vt:lpstr>
      <vt:lpstr>Презентация PowerPoint</vt:lpstr>
      <vt:lpstr>Интернет ресурсы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Grigor</dc:creator>
  <cp:lastModifiedBy>Grigor</cp:lastModifiedBy>
  <cp:revision>34</cp:revision>
  <dcterms:created xsi:type="dcterms:W3CDTF">2014-08-13T11:54:03Z</dcterms:created>
  <dcterms:modified xsi:type="dcterms:W3CDTF">2014-08-17T15:17:06Z</dcterms:modified>
</cp:coreProperties>
</file>