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6" r:id="rId3"/>
    <p:sldId id="263" r:id="rId4"/>
    <p:sldId id="264" r:id="rId5"/>
    <p:sldId id="271" r:id="rId6"/>
    <p:sldId id="267" r:id="rId7"/>
    <p:sldId id="260" r:id="rId8"/>
    <p:sldId id="266" r:id="rId9"/>
    <p:sldId id="265" r:id="rId10"/>
    <p:sldId id="259" r:id="rId11"/>
    <p:sldId id="262" r:id="rId12"/>
    <p:sldId id="25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13"/>
    <a:srgbClr val="006666"/>
    <a:srgbClr val="004C22"/>
    <a:srgbClr val="ECF3AB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100" d="100"/>
          <a:sy n="100" d="100"/>
        </p:scale>
        <p:origin x="-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BB080-00ED-4FAC-A5E0-E5F71271465A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EFCE-79BE-4639-9120-995B1CE89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BB6EF-C8B3-4759-BB27-3707D9FB0CD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E6B0F-DF9C-419F-9CEE-C99979295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6B0F-DF9C-419F-9CEE-C999792959C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392AC-9E7D-48EB-9DC2-FFD691CE42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410B6-C787-429F-9D71-A530BAECD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BC5D7-1463-4C7A-8428-CCF5232738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ECF7-A6F7-4B39-AF55-EE5AD2A0F8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7A0D-35EA-43CD-8155-8F9812E2BD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D86A-A294-4354-A3B2-7999493051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628A0-ED04-44EC-A3EA-7802532E3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723DF-5924-40AF-A721-955C625AC2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E2B4C-47E9-490E-84AA-3E5A65EADC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5B9A9-37DA-47C8-A44B-F0F52660A6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B114-B951-4797-A52F-CAA832B616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9A357C-3E65-4180-9B2A-B17C66BBD9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44;&#1086;&#1089;&#1088;&#1086;&#1095;&#1085;&#1086;&#1077;%20&#1075;&#1086;&#1083;&#1086;&#1089;&#1086;&#1074;&#1072;&#1085;&#1080;&#1077;%20&#1074;%20&#1040;&#1084;&#1091;&#1088;&#1089;&#1082;&#1086;&#1081;%20&#1086;&#1073;&#1083;&#1072;&#1089;&#1090;&#1080;%20&#8212;%20&#1071;&#1085;&#1076;&#1077;&#1082;&#1089;.&#1042;&#1080;&#1076;&#1077;&#1086;.flv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Tan\10K\&#1087;&#1088;&#1072;&#1074;&#1086;\&#1091;&#1088;&#1086;&#1082;&#1080;\1%20&#1087;&#1086;&#1083;&#1091;&#1075;&#1086;&#1076;&#1080;&#1077;\&#1059;&#1087;&#1088;&#1072;&#1074;&#1083;&#1077;&#1085;&#1080;&#1077;%20&#1075;&#1086;&#1089;&#1091;&#1076;&#1072;&#1088;&#1089;&#1090;&#1074;&#1086;&#1084;\&#1074;&#1099;&#1073;&#1086;&#1088;&#1099;\&#1056;&#1072;&#1073;&#1086;&#1090;&#1072;%20&#1080;&#1079;&#1073;&#1080;&#1088;&#1072;&#1090;&#1077;&#1083;&#1100;&#1085;&#1086;&#1081;%20&#1082;&#1086;&#1084;&#1080;&#1089;&#1089;&#1080;&#1080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Tan\10K\&#1087;&#1088;&#1072;&#1074;&#1086;\&#1087;&#1088;&#1072;&#1074;&#1086;\&#1047;&#1072;&#1087;&#1088;&#1077;&#1097;&#1077;&#1085;&#1085;&#1099;&#1077;%20&#1072;&#1075;&#1080;&#1090;&#1072;&#1094;&#1080;&#1086;&#1085;&#1085;&#1099;&#1077;%20&#1087;&#1088;&#1077;&#1076;&#1074;&#1099;&#1073;&#1086;&#1088;&#1085;&#1099;&#1077;%20&#1082;&#1083;&#1080;&#1087;&#1099;%20&#1050;&#1055;&#1056;&#1060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Адам Мицкевич: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4257676" cy="4929188"/>
          </a:xfrm>
        </p:spPr>
        <p:txBody>
          <a:bodyPr/>
          <a:lstStyle/>
          <a:p>
            <a:pPr marL="0" indent="174625">
              <a:buNone/>
            </a:pPr>
            <a:r>
              <a:rPr lang="ru-RU" sz="4800" b="1" dirty="0" smtClean="0">
                <a:solidFill>
                  <a:srgbClr val="006666"/>
                </a:solidFill>
              </a:rPr>
              <a:t>«Чтобы страна могла жить, нужно, чтобы жили права».</a:t>
            </a:r>
            <a:endParaRPr lang="ru-RU" sz="4800" b="1" dirty="0">
              <a:solidFill>
                <a:srgbClr val="006666"/>
              </a:solidFill>
            </a:endParaRPr>
          </a:p>
        </p:txBody>
      </p:sp>
      <p:pic>
        <p:nvPicPr>
          <p:cNvPr id="8198" name="Picture 6" descr="Мицкевич Адам (неизв. художник, с ориг. В.М. Ваньковича, 1828) | Мицкевич Адам (Mickiewicz) | Русская портретная галер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3810000" cy="49053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6072206"/>
            <a:ext cx="378621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Мицкевич Адам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неизв</a:t>
            </a:r>
            <a:r>
              <a:rPr lang="ru-RU" b="1" dirty="0" smtClean="0">
                <a:solidFill>
                  <a:srgbClr val="002060"/>
                </a:solidFill>
              </a:rPr>
              <a:t>. художник,1828 г.)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23556" name="Picture 4" descr="C:\Documents and Settings\1\Мои документы\Мои рисунки\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-53420"/>
            <a:ext cx="7786742" cy="688756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572528" y="6572272"/>
            <a:ext cx="42862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2400">
              <a:solidFill>
                <a:srgbClr val="006666"/>
              </a:solidFill>
            </a:endParaRPr>
          </a:p>
        </p:txBody>
      </p:sp>
      <p:pic>
        <p:nvPicPr>
          <p:cNvPr id="26629" name="Picture 5" descr="http://internetgeo.ru/uploads/posts/2011-12/1323132882_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538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929718" cy="1368412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Абсентеизм</a:t>
            </a:r>
            <a:r>
              <a:rPr lang="ru-RU" sz="3200" b="1" dirty="0" smtClean="0">
                <a:solidFill>
                  <a:srgbClr val="006666"/>
                </a:solidFill>
              </a:rPr>
              <a:t> – проявление равнодушного отношения населения к политической жизни, уклонение от участия в ней.</a:t>
            </a: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5572164" cy="5072074"/>
          </a:xfrm>
        </p:spPr>
        <p:txBody>
          <a:bodyPr/>
          <a:lstStyle/>
          <a:p>
            <a:pPr marL="0" inden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Явка избирателей на выборах в Госдуму шестого созыва в целом по России составила 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60,2%,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сообщает сайт РИА «Новости» со ссылкой на главу Центризбиркома Владимира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Чурова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предыдущих парламентских выборах в декабре 2007 года явка составила 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63,78%.</a:t>
            </a:r>
          </a:p>
          <a:p>
            <a:endParaRPr lang="ru-RU" sz="2400" dirty="0">
              <a:solidFill>
                <a:srgbClr val="006666"/>
              </a:solidFill>
            </a:endParaRPr>
          </a:p>
        </p:txBody>
      </p:sp>
      <p:pic>
        <p:nvPicPr>
          <p:cNvPr id="22537" name="Picture 9" descr="http://i28.fastpic.ru/big/2011/1122/aa/bdb40438808caeff1e073bce5c2014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786" y="2500306"/>
            <a:ext cx="3347214" cy="4357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29322" y="3429000"/>
            <a:ext cx="1500198" cy="500066"/>
          </a:xfrm>
          <a:prstGeom prst="rect">
            <a:avLst/>
          </a:prstGeom>
          <a:solidFill>
            <a:srgbClr val="ECF3AB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Подсчитайте баллы: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381908" cy="221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40000"/>
                <a:gridCol w="540000"/>
                <a:gridCol w="540000"/>
                <a:gridCol w="540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Вариант ответа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Номер вопроса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11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12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A13"/>
                          </a:solidFill>
                        </a:rPr>
                        <a:t>13</a:t>
                      </a:r>
                      <a:endParaRPr lang="ru-RU" sz="2400" b="1" dirty="0">
                        <a:solidFill>
                          <a:srgbClr val="002A1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5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НЕТ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0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7" descr="http://img12.nnm.ru/a/b/1/7/4/03784d713ea3065c928cdacd5b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</p:spPr>
      </p:pic>
      <p:pic>
        <p:nvPicPr>
          <p:cNvPr id="6" name="Picture 7" descr="http://img12.nnm.ru/a/b/1/7/4/03784d713ea3065c928cdacd5b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048000"/>
            <a:ext cx="3810000" cy="3810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olitrus.com/wp-content/uploads/2011/11/%D0%92%D0%AB%D0%91%D0%9E%D0%A0%D0%AB-%D0%9F%D0%A0%D0%95%D0%97%D0%98%D0%94%D0%95%D0%9D%D0%A2%D0%90-2012-460x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85727"/>
            <a:ext cx="8786875" cy="62218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428868"/>
            <a:ext cx="29455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Желаем</a:t>
            </a:r>
          </a:p>
          <a:p>
            <a:pPr algn="ctr"/>
            <a:r>
              <a:rPr lang="ru-RU" sz="5400" b="1" cap="none" spc="50" dirty="0" smtClean="0">
                <a:ln w="12700" cmpd="sng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удачи!</a:t>
            </a:r>
            <a:endParaRPr lang="ru-RU" sz="5400" b="1" cap="none" spc="50" dirty="0">
              <a:ln w="12700" cmpd="sng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3141663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Выборы. </a:t>
            </a:r>
            <a:r>
              <a:rPr lang="ru-RU" b="1" dirty="0" smtClean="0">
                <a:solidFill>
                  <a:srgbClr val="006666"/>
                </a:solidFill>
              </a:rPr>
              <a:t/>
            </a:r>
            <a:br>
              <a:rPr lang="ru-RU" b="1" dirty="0" smtClean="0">
                <a:solidFill>
                  <a:srgbClr val="006666"/>
                </a:solidFill>
              </a:rPr>
            </a:b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589588"/>
            <a:ext cx="6400800" cy="96043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Урок – конференция.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http://t3.gstatic.com/images?q=tbn:ANd9GcRjZDj2rtmHZ_XIRa6jim4ehp4gaMKiTWSkLD36ORN6KudJ2WBv4wZy-Or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04"/>
            <a:ext cx="2450080" cy="2714644"/>
          </a:xfrm>
          <a:prstGeom prst="rect">
            <a:avLst/>
          </a:prstGeom>
          <a:noFill/>
        </p:spPr>
      </p:pic>
      <p:pic>
        <p:nvPicPr>
          <p:cNvPr id="2058" name="Picture 10" descr="http://www.kolomna-speed-skating.com/local/images/kcmo/zastavka_vybory_glavnaja_jpg_1322483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85728"/>
            <a:ext cx="3238480" cy="242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8329642" cy="6334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10000"/>
                  </a:schemeClr>
                </a:solidFill>
              </a:rPr>
              <a:t>Выборы – форма прямой демократии.</a:t>
            </a:r>
            <a:endParaRPr lang="ru-RU" sz="32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96975"/>
            <a:ext cx="8643998" cy="4929188"/>
          </a:xfrm>
        </p:spPr>
        <p:txBody>
          <a:bodyPr/>
          <a:lstStyle/>
          <a:p>
            <a:pPr marL="0" indent="0"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Выборы </a:t>
            </a:r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– форма прямого  воле-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изъявления  граждан, осуществляемого в соответствии с законом, в целях формирования органа государственной власти, органа местного </a:t>
            </a:r>
            <a:r>
              <a:rPr lang="ru-RU" sz="3600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само-управления</a:t>
            </a:r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или наделения полномочиями </a:t>
            </a:r>
            <a:r>
              <a:rPr lang="ru-RU" sz="3600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должност</a:t>
            </a:r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-                              </a:t>
            </a:r>
            <a:r>
              <a:rPr lang="ru-RU" sz="3600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лица.</a:t>
            </a:r>
            <a:endParaRPr lang="ru-RU" sz="36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7444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 </a:t>
            </a:r>
            <a:endParaRPr kumimoji="0" lang="ru-RU" sz="26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 descr="http://img12.nnm.ru/a/b/1/7/4/03784d713ea3065c928cdacd5b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929718" cy="2786082"/>
          </a:xfrm>
        </p:spPr>
        <p:txBody>
          <a:bodyPr/>
          <a:lstStyle/>
          <a:p>
            <a:pPr algn="l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</a:rPr>
              <a:t>Принципы избирательного права </a:t>
            </a:r>
            <a:r>
              <a:rPr lang="ru-RU" sz="3200" b="1" dirty="0" smtClean="0">
                <a:solidFill>
                  <a:srgbClr val="006666"/>
                </a:solidFill>
              </a:rPr>
              <a:t>– это условия, соблюдение которых придает выборам свободный и демократический характер и делает их легитимными, т.е. признаваемыми и одобряемыми народом.</a:t>
            </a: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12976"/>
            <a:ext cx="8229600" cy="3168351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Выборы в РФ: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всеобщие;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авные;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рямые;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айные;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обровольные.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img1.sibnovosti.ru/pictures/0392/6476/oppozitsiya_budet_sovmestno_kontrolirovat_vybory_thumb_fed_phot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726" y="3500438"/>
            <a:ext cx="4111718" cy="2786082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286776" y="6500834"/>
            <a:ext cx="50006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абота избирательной комисси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1" y="285728"/>
            <a:ext cx="8769907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4C22"/>
                </a:solidFill>
              </a:rPr>
              <a:t>Избирательные системы: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Пропорциональная</a:t>
            </a:r>
            <a:r>
              <a:rPr lang="ru-RU" sz="2000" dirty="0" smtClean="0">
                <a:solidFill>
                  <a:srgbClr val="006666"/>
                </a:solidFill>
              </a:rPr>
              <a:t>  -  </a:t>
            </a:r>
            <a:r>
              <a:rPr lang="ru-RU" dirty="0" smtClean="0">
                <a:solidFill>
                  <a:srgbClr val="006666"/>
                </a:solidFill>
              </a:rPr>
              <a:t>количество депутатов зависит от количества голосов избирателей отданных за партию. </a:t>
            </a:r>
          </a:p>
          <a:p>
            <a:endParaRPr lang="ru-RU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sz="2400">
              <a:solidFill>
                <a:srgbClr val="006666"/>
              </a:solidFill>
            </a:endParaRPr>
          </a:p>
        </p:txBody>
      </p:sp>
      <p:pic>
        <p:nvPicPr>
          <p:cNvPr id="24581" name="Picture 5" descr="http://cs10150.vkontakte.ru/u34712711/-14/x_908d3d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2971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cs10150.vkontakte.ru/u34712711/-14/x_ff7cd040.jpg"/>
          <p:cNvPicPr>
            <a:picLocks noChangeAspect="1" noChangeArrowheads="1"/>
          </p:cNvPicPr>
          <p:nvPr/>
        </p:nvPicPr>
        <p:blipFill>
          <a:blip r:embed="rId2" cstate="print"/>
          <a:srcRect b="19128"/>
          <a:stretch>
            <a:fillRect/>
          </a:stretch>
        </p:blipFill>
        <p:spPr bwMode="auto">
          <a:xfrm>
            <a:off x="214282" y="0"/>
            <a:ext cx="5143536" cy="6587337"/>
          </a:xfrm>
          <a:prstGeom prst="rect">
            <a:avLst/>
          </a:prstGeom>
          <a:noFill/>
        </p:spPr>
      </p:pic>
      <p:pic>
        <p:nvPicPr>
          <p:cNvPr id="41988" name="Picture 4" descr="http://cs10150.vkontakte.ru/u34712711/-14/x_ff7cd040.jpg"/>
          <p:cNvPicPr>
            <a:picLocks noChangeAspect="1" noChangeArrowheads="1"/>
          </p:cNvPicPr>
          <p:nvPr/>
        </p:nvPicPr>
        <p:blipFill>
          <a:blip r:embed="rId2" cstate="print"/>
          <a:srcRect l="73729" t="80746" r="2527"/>
          <a:stretch>
            <a:fillRect/>
          </a:stretch>
        </p:blipFill>
        <p:spPr bwMode="auto">
          <a:xfrm>
            <a:off x="7786646" y="500042"/>
            <a:ext cx="1357354" cy="1743056"/>
          </a:xfrm>
          <a:prstGeom prst="rect">
            <a:avLst/>
          </a:prstGeom>
          <a:noFill/>
        </p:spPr>
      </p:pic>
      <p:pic>
        <p:nvPicPr>
          <p:cNvPr id="6" name="Picture 4" descr="http://cs10150.vkontakte.ru/u34712711/-14/x_ff7cd040.jpg"/>
          <p:cNvPicPr>
            <a:picLocks noChangeAspect="1" noChangeArrowheads="1"/>
          </p:cNvPicPr>
          <p:nvPr/>
        </p:nvPicPr>
        <p:blipFill>
          <a:blip r:embed="rId2" cstate="print"/>
          <a:srcRect t="80746" r="47515"/>
          <a:stretch>
            <a:fillRect/>
          </a:stretch>
        </p:blipFill>
        <p:spPr bwMode="auto">
          <a:xfrm>
            <a:off x="4786314" y="500042"/>
            <a:ext cx="3000396" cy="174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4C22"/>
                </a:solidFill>
              </a:rPr>
              <a:t>Избирательные системы:</a:t>
            </a:r>
            <a:endParaRPr lang="ru-RU" sz="3200" b="1" dirty="0">
              <a:solidFill>
                <a:srgbClr val="004C22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Мажоритарная</a:t>
            </a:r>
            <a:r>
              <a:rPr lang="ru-RU" sz="2400" dirty="0" smtClean="0">
                <a:solidFill>
                  <a:srgbClr val="006666"/>
                </a:solidFill>
              </a:rPr>
              <a:t>  -  </a:t>
            </a:r>
            <a:r>
              <a:rPr lang="ru-RU" sz="3600" dirty="0" smtClean="0">
                <a:solidFill>
                  <a:srgbClr val="006666"/>
                </a:solidFill>
              </a:rPr>
              <a:t>для избрания кандидату достаточно набрать большинство голосов.</a:t>
            </a:r>
          </a:p>
          <a:p>
            <a:endParaRPr lang="ru-RU" sz="3600" dirty="0">
              <a:solidFill>
                <a:srgbClr val="006666"/>
              </a:solidFill>
            </a:endParaRPr>
          </a:p>
          <a:p>
            <a:pPr>
              <a:buNone/>
            </a:pPr>
            <a:r>
              <a:rPr lang="ru-RU" sz="3600" dirty="0">
                <a:solidFill>
                  <a:srgbClr val="006666"/>
                </a:solidFill>
              </a:rPr>
              <a:t> </a:t>
            </a:r>
            <a:r>
              <a:rPr lang="ru-RU" sz="3600" dirty="0" smtClean="0">
                <a:solidFill>
                  <a:srgbClr val="006666"/>
                </a:solidFill>
              </a:rPr>
              <a:t>    - относительного большинства;</a:t>
            </a:r>
          </a:p>
          <a:p>
            <a:pPr>
              <a:buNone/>
            </a:pPr>
            <a:r>
              <a:rPr lang="ru-RU" sz="3600" dirty="0">
                <a:solidFill>
                  <a:srgbClr val="006666"/>
                </a:solidFill>
              </a:rPr>
              <a:t> </a:t>
            </a:r>
            <a:r>
              <a:rPr lang="ru-RU" sz="3600" dirty="0" smtClean="0">
                <a:solidFill>
                  <a:srgbClr val="006666"/>
                </a:solidFill>
              </a:rPr>
              <a:t>    - абсолютного </a:t>
            </a:r>
            <a:r>
              <a:rPr lang="ru-RU" sz="3600" dirty="0" smtClean="0">
                <a:solidFill>
                  <a:srgbClr val="006666"/>
                </a:solidFill>
              </a:rPr>
              <a:t>большинства;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Смешанная</a:t>
            </a:r>
            <a:r>
              <a:rPr lang="ru-RU" sz="36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endParaRPr lang="ru-RU" sz="3600" dirty="0">
              <a:solidFill>
                <a:srgbClr val="006666"/>
              </a:solidFill>
            </a:endParaRPr>
          </a:p>
        </p:txBody>
      </p:sp>
      <p:sp>
        <p:nvSpPr>
          <p:cNvPr id="7" name="Тройная стрелка влево/вправо/вверх 6"/>
          <p:cNvSpPr/>
          <p:nvPr/>
        </p:nvSpPr>
        <p:spPr>
          <a:xfrm rot="10800000">
            <a:off x="857224" y="2857496"/>
            <a:ext cx="6215106" cy="714380"/>
          </a:xfrm>
          <a:prstGeom prst="leftRightUp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фильм 4">
            <a:hlinkClick r:id="rId2" action="ppaction://hlinkfile" highlightClick="1"/>
          </p:cNvPr>
          <p:cNvSpPr/>
          <p:nvPr/>
        </p:nvSpPr>
        <p:spPr>
          <a:xfrm>
            <a:off x="8358214" y="6072206"/>
            <a:ext cx="500066" cy="35719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</Template>
  <TotalTime>331</TotalTime>
  <Words>258</Words>
  <Application>Microsoft Office PowerPoint</Application>
  <PresentationFormat>Экран (4:3)</PresentationFormat>
  <Paragraphs>77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Учебная</vt:lpstr>
      <vt:lpstr>Адам Мицкевич:</vt:lpstr>
      <vt:lpstr>Выборы.  </vt:lpstr>
      <vt:lpstr>Выборы – форма прямой демократии.</vt:lpstr>
      <vt:lpstr>Принципы избирательного права – это условия, соблюдение которых придает выборам свободный и демократический характер и делает их легитимными, т.е. признаваемыми и одобряемыми народом.</vt:lpstr>
      <vt:lpstr>Слайд 5</vt:lpstr>
      <vt:lpstr>Избирательные системы:</vt:lpstr>
      <vt:lpstr>Слайд 7</vt:lpstr>
      <vt:lpstr>Слайд 8</vt:lpstr>
      <vt:lpstr>Избирательные системы:</vt:lpstr>
      <vt:lpstr>Слайд 10</vt:lpstr>
      <vt:lpstr>Слайд 11</vt:lpstr>
      <vt:lpstr>Абсентеизм – проявление равнодушного отношения населения к политической жизни, уклонение от участия в ней.</vt:lpstr>
      <vt:lpstr>Подсчитайте баллы: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Мицкевич:</dc:title>
  <dc:creator>Valued Acer Customer</dc:creator>
  <cp:lastModifiedBy>Татьяна</cp:lastModifiedBy>
  <cp:revision>106</cp:revision>
  <dcterms:created xsi:type="dcterms:W3CDTF">2008-11-04T18:57:25Z</dcterms:created>
  <dcterms:modified xsi:type="dcterms:W3CDTF">2013-01-15T17:36:35Z</dcterms:modified>
</cp:coreProperties>
</file>