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77" r:id="rId5"/>
    <p:sldId id="270" r:id="rId6"/>
    <p:sldId id="271" r:id="rId7"/>
    <p:sldId id="274" r:id="rId8"/>
    <p:sldId id="275" r:id="rId9"/>
    <p:sldId id="276" r:id="rId10"/>
    <p:sldId id="278" r:id="rId11"/>
    <p:sldId id="279" r:id="rId12"/>
    <p:sldId id="280" r:id="rId13"/>
    <p:sldId id="281" r:id="rId14"/>
    <p:sldId id="282" r:id="rId15"/>
    <p:sldId id="283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3518D3-3342-4E52-B2B0-17AA47BEE9FA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4F5C2A-9A84-4825-8D60-9BF1FAF3DC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518D3-3342-4E52-B2B0-17AA47BEE9FA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4F5C2A-9A84-4825-8D60-9BF1FAF3DC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518D3-3342-4E52-B2B0-17AA47BEE9FA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4F5C2A-9A84-4825-8D60-9BF1FAF3DC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809625" y="2214563"/>
            <a:ext cx="7958138" cy="3881437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09625" y="63738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32138" y="6376988"/>
            <a:ext cx="30861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</p:spPr>
        <p:txBody>
          <a:bodyPr/>
          <a:lstStyle>
            <a:lvl1pPr>
              <a:defRPr/>
            </a:lvl1pPr>
          </a:lstStyle>
          <a:p>
            <a:fld id="{8CB38071-6537-4307-9DC4-75217869948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518D3-3342-4E52-B2B0-17AA47BEE9FA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4F5C2A-9A84-4825-8D60-9BF1FAF3DC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518D3-3342-4E52-B2B0-17AA47BEE9FA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4F5C2A-9A84-4825-8D60-9BF1FAF3DC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518D3-3342-4E52-B2B0-17AA47BEE9FA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4F5C2A-9A84-4825-8D60-9BF1FAF3DC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518D3-3342-4E52-B2B0-17AA47BEE9FA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4F5C2A-9A84-4825-8D60-9BF1FAF3DC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518D3-3342-4E52-B2B0-17AA47BEE9FA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4F5C2A-9A84-4825-8D60-9BF1FAF3DC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518D3-3342-4E52-B2B0-17AA47BEE9FA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4F5C2A-9A84-4825-8D60-9BF1FAF3DC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23518D3-3342-4E52-B2B0-17AA47BEE9FA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4F5C2A-9A84-4825-8D60-9BF1FAF3DC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3518D3-3342-4E52-B2B0-17AA47BEE9FA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4F5C2A-9A84-4825-8D60-9BF1FAF3DC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23518D3-3342-4E52-B2B0-17AA47BEE9FA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14F5C2A-9A84-4825-8D60-9BF1FAF3DC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Компетентностно-ориентированные</a:t>
            </a:r>
            <a:r>
              <a:rPr lang="ru-RU" dirty="0" smtClean="0"/>
              <a:t> задания на уроках русского языка в 5 классе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Бокова Н.В., учитель русского языка и литературы</a:t>
            </a:r>
          </a:p>
          <a:p>
            <a:r>
              <a:rPr lang="ru-RU" dirty="0" smtClean="0"/>
              <a:t>МАОУ «ПРГ»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1. Введение в проблему, стимул  </a:t>
            </a:r>
            <a:r>
              <a:rPr lang="ru-RU" i="1" dirty="0" smtClean="0"/>
              <a:t>(погружает в контекст задания и мотивирует на его выполнение, желательная связь с практикой).</a:t>
            </a:r>
            <a:endParaRPr lang="ru-RU" dirty="0" smtClean="0"/>
          </a:p>
          <a:p>
            <a:r>
              <a:rPr lang="ru-RU" b="1" dirty="0" smtClean="0"/>
              <a:t>2. Формулировка задания:</a:t>
            </a:r>
            <a:endParaRPr lang="ru-RU" dirty="0" smtClean="0"/>
          </a:p>
          <a:p>
            <a:r>
              <a:rPr lang="ru-RU" dirty="0" smtClean="0"/>
              <a:t>– </a:t>
            </a:r>
            <a:r>
              <a:rPr lang="ru-RU" i="1" dirty="0" smtClean="0"/>
              <a:t>текст задания должен начинаться с глагола;</a:t>
            </a:r>
            <a:endParaRPr lang="ru-RU" dirty="0" smtClean="0"/>
          </a:p>
          <a:p>
            <a:r>
              <a:rPr lang="ru-RU" dirty="0" smtClean="0"/>
              <a:t>– </a:t>
            </a:r>
            <a:r>
              <a:rPr lang="ru-RU" i="1" dirty="0" smtClean="0"/>
              <a:t>в тексте задания указано ЧТО делать и  есть указание на то КАК делать (в зависимости от уровня).</a:t>
            </a:r>
            <a:endParaRPr lang="ru-RU" dirty="0" smtClean="0"/>
          </a:p>
          <a:p>
            <a:r>
              <a:rPr lang="ru-RU" b="1" dirty="0" smtClean="0"/>
              <a:t>3. Информация, необходимая для решения данной задачи.</a:t>
            </a:r>
            <a:endParaRPr lang="ru-RU" dirty="0" smtClean="0"/>
          </a:p>
          <a:p>
            <a:r>
              <a:rPr lang="ru-RU" b="1" dirty="0" smtClean="0"/>
              <a:t>4. Форма предъявления результатов КОЗ</a:t>
            </a:r>
            <a:r>
              <a:rPr lang="ru-RU" dirty="0" smtClean="0"/>
              <a:t> </a:t>
            </a:r>
            <a:r>
              <a:rPr lang="ru-RU" i="1" dirty="0" smtClean="0"/>
              <a:t>(задается структура предъявления учащимися результата своей деятельности по выполнению задания).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Структура КОЗ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УМК М.М.Разумовская, С.И.Львова, В.И.Капинос, Г.А.Богданова, </a:t>
            </a:r>
            <a:r>
              <a:rPr lang="ru-RU" sz="3600" dirty="0" err="1" smtClean="0"/>
              <a:t>Т.С.Тронина</a:t>
            </a:r>
            <a:r>
              <a:rPr lang="ru-RU" sz="3600" dirty="0" smtClean="0"/>
              <a:t>, В.В.Львов, Н.Н.Сергеева «Русский язык» - Москва, «Дрофа», 2009г; </a:t>
            </a:r>
          </a:p>
          <a:p>
            <a:r>
              <a:rPr lang="ru-RU" sz="3600" dirty="0" smtClean="0"/>
              <a:t>УМК </a:t>
            </a:r>
            <a:r>
              <a:rPr lang="ru-RU" sz="3600" dirty="0" err="1" smtClean="0"/>
              <a:t>В.В.Репкин</a:t>
            </a:r>
            <a:r>
              <a:rPr lang="ru-RU" sz="3600" dirty="0" smtClean="0"/>
              <a:t>, </a:t>
            </a:r>
            <a:r>
              <a:rPr lang="ru-RU" sz="3600" dirty="0" err="1" smtClean="0"/>
              <a:t>Е.В.Восторгова</a:t>
            </a:r>
            <a:r>
              <a:rPr lang="ru-RU" sz="3600" dirty="0" smtClean="0"/>
              <a:t>, </a:t>
            </a:r>
            <a:r>
              <a:rPr lang="ru-RU" sz="3600" dirty="0" err="1" smtClean="0"/>
              <a:t>И.Г.Маркидонова</a:t>
            </a:r>
            <a:r>
              <a:rPr lang="ru-RU" sz="3600" dirty="0" smtClean="0"/>
              <a:t>, Т.В.Некрасова «Русский язык» - Москва, «Вита-пресс», 2006 г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000" dirty="0" smtClean="0"/>
              <a:t>УМК</a:t>
            </a:r>
            <a:endParaRPr lang="ru-RU" sz="8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1600" b="1" dirty="0" smtClean="0"/>
              <a:t>Тема: Монолог и диалог</a:t>
            </a:r>
          </a:p>
          <a:p>
            <a:pPr>
              <a:buNone/>
            </a:pPr>
            <a:r>
              <a:rPr lang="ru-RU" sz="1600" b="1" dirty="0" smtClean="0"/>
              <a:t>Стимул</a:t>
            </a:r>
          </a:p>
          <a:p>
            <a:r>
              <a:rPr lang="ru-RU" sz="1600" dirty="0" smtClean="0"/>
              <a:t>Умеете ли вы пользоваться словарем?</a:t>
            </a:r>
          </a:p>
          <a:p>
            <a:pPr>
              <a:buNone/>
            </a:pPr>
            <a:r>
              <a:rPr lang="ru-RU" sz="1600" b="1" dirty="0" smtClean="0"/>
              <a:t>Формулировка задания</a:t>
            </a:r>
          </a:p>
          <a:p>
            <a:r>
              <a:rPr lang="ru-RU" sz="1600" dirty="0" smtClean="0"/>
              <a:t>Найдите  слова монолог, диалог в  толковом словаре, следуя инструкции, объясните их значение. Запишите значения слов в тетрадь.</a:t>
            </a:r>
          </a:p>
          <a:p>
            <a:pPr>
              <a:buNone/>
            </a:pPr>
            <a:r>
              <a:rPr lang="ru-RU" sz="1600" b="1" dirty="0" smtClean="0"/>
              <a:t>Источник информации</a:t>
            </a:r>
          </a:p>
          <a:p>
            <a:r>
              <a:rPr lang="ru-RU" sz="1600" dirty="0" smtClean="0"/>
              <a:t>Толковый словарь</a:t>
            </a:r>
          </a:p>
          <a:p>
            <a:r>
              <a:rPr lang="ru-RU" sz="1600" dirty="0" smtClean="0"/>
              <a:t>Алгоритм работы со словарем:</a:t>
            </a:r>
          </a:p>
          <a:p>
            <a:pPr>
              <a:buNone/>
            </a:pPr>
            <a:r>
              <a:rPr lang="ru-RU" sz="1600" dirty="0" smtClean="0"/>
              <a:t>1. Определи, с какой буквы начинается слово.</a:t>
            </a:r>
          </a:p>
          <a:p>
            <a:pPr>
              <a:buNone/>
            </a:pPr>
            <a:r>
              <a:rPr lang="ru-RU" sz="1600" dirty="0" smtClean="0"/>
              <a:t>2. Найди страницу с необходимой буквой в словаре.</a:t>
            </a:r>
          </a:p>
          <a:p>
            <a:pPr>
              <a:buNone/>
            </a:pPr>
            <a:r>
              <a:rPr lang="ru-RU" sz="1600" dirty="0" smtClean="0"/>
              <a:t>3. Обрати внимание на следующие две буквы.</a:t>
            </a:r>
          </a:p>
          <a:p>
            <a:pPr>
              <a:buNone/>
            </a:pPr>
            <a:r>
              <a:rPr lang="ru-RU" sz="1600" dirty="0" smtClean="0"/>
              <a:t>4. Найди нужное слово. </a:t>
            </a:r>
          </a:p>
          <a:p>
            <a:pPr>
              <a:buNone/>
            </a:pPr>
            <a:r>
              <a:rPr lang="ru-RU" sz="1600" b="1" dirty="0" smtClean="0"/>
              <a:t>Форма предъявления </a:t>
            </a:r>
            <a:r>
              <a:rPr lang="ru-RU" sz="1600" dirty="0" smtClean="0"/>
              <a:t>(модельный ответ)</a:t>
            </a:r>
          </a:p>
          <a:p>
            <a:r>
              <a:rPr lang="ru-RU" sz="1600" dirty="0" smtClean="0"/>
              <a:t>Монолог – Речь одного человека, обращенная к самому себе, к зрителям, слушателям. </a:t>
            </a:r>
          </a:p>
          <a:p>
            <a:r>
              <a:rPr lang="ru-RU" sz="1600" dirty="0" smtClean="0"/>
              <a:t>Диалог- Разговор между двумя или несколькими лицами.</a:t>
            </a:r>
          </a:p>
          <a:p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Формирование информационной компетенции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1600" b="1" dirty="0" smtClean="0"/>
              <a:t>Тема: Речевая ситуация</a:t>
            </a:r>
          </a:p>
          <a:p>
            <a:pPr>
              <a:buNone/>
            </a:pPr>
            <a:r>
              <a:rPr lang="ru-RU" sz="1600" b="1" dirty="0" smtClean="0"/>
              <a:t>Стимул</a:t>
            </a:r>
          </a:p>
          <a:p>
            <a:r>
              <a:rPr lang="ru-RU" sz="1600" dirty="0" smtClean="0"/>
              <a:t>Саша Носов пришел на футбольный матч. Рядом с ним сидел сосед-итальянец, который «болел» за ту же команду, что и  он. После окончания матча Саша хотел поделиться впечатлением с ним, но общения не произошло.</a:t>
            </a:r>
          </a:p>
          <a:p>
            <a:pPr>
              <a:buNone/>
            </a:pPr>
            <a:r>
              <a:rPr lang="ru-RU" sz="1600" b="1" dirty="0" smtClean="0"/>
              <a:t>Формулировка задания</a:t>
            </a:r>
          </a:p>
          <a:p>
            <a:r>
              <a:rPr lang="ru-RU" sz="1600" dirty="0" smtClean="0"/>
              <a:t>Какое условие необходимо, чтобы речевое общение Саши состоялось? </a:t>
            </a:r>
          </a:p>
          <a:p>
            <a:pPr>
              <a:buNone/>
            </a:pPr>
            <a:r>
              <a:rPr lang="ru-RU" sz="1600" b="1" dirty="0" smtClean="0"/>
              <a:t>Источник информации</a:t>
            </a:r>
          </a:p>
          <a:p>
            <a:r>
              <a:rPr lang="ru-RU" sz="1600" dirty="0" smtClean="0"/>
              <a:t>Опорная схема</a:t>
            </a:r>
          </a:p>
          <a:p>
            <a:pPr>
              <a:buNone/>
            </a:pPr>
            <a:r>
              <a:rPr lang="ru-RU" sz="1600" dirty="0" smtClean="0"/>
              <a:t>       Условия речевого общения:</a:t>
            </a:r>
          </a:p>
          <a:p>
            <a:pPr>
              <a:buNone/>
            </a:pPr>
            <a:r>
              <a:rPr lang="ru-RU" sz="1600" dirty="0" smtClean="0"/>
              <a:t>- говорящий и слушающий (КТО)</a:t>
            </a:r>
          </a:p>
          <a:p>
            <a:pPr>
              <a:buNone/>
            </a:pPr>
            <a:r>
              <a:rPr lang="ru-RU" sz="1600" dirty="0" smtClean="0"/>
              <a:t>- цель общения(Зачем)</a:t>
            </a:r>
          </a:p>
          <a:p>
            <a:pPr>
              <a:buNone/>
            </a:pPr>
            <a:r>
              <a:rPr lang="ru-RU" sz="1600" dirty="0" smtClean="0"/>
              <a:t>- один язык (С помощью чего)</a:t>
            </a:r>
          </a:p>
          <a:p>
            <a:pPr>
              <a:buNone/>
            </a:pPr>
            <a:r>
              <a:rPr lang="ru-RU" sz="1600" dirty="0" smtClean="0"/>
              <a:t>- обстоятельства общения ( Где, Когда )</a:t>
            </a:r>
          </a:p>
          <a:p>
            <a:pPr>
              <a:buNone/>
            </a:pPr>
            <a:r>
              <a:rPr lang="ru-RU" sz="1600" b="1" dirty="0" smtClean="0"/>
              <a:t>Форма предъявления </a:t>
            </a:r>
            <a:r>
              <a:rPr lang="ru-RU" sz="1600" dirty="0" smtClean="0"/>
              <a:t>(модельный ответ)</a:t>
            </a:r>
          </a:p>
          <a:p>
            <a:pPr>
              <a:buNone/>
            </a:pPr>
            <a:r>
              <a:rPr lang="ru-RU" sz="1600" dirty="0" smtClean="0"/>
              <a:t>Устная коммуникация</a:t>
            </a:r>
          </a:p>
          <a:p>
            <a:pPr>
              <a:buNone/>
            </a:pPr>
            <a:r>
              <a:rPr lang="ru-RU" sz="1600" dirty="0" smtClean="0"/>
              <a:t>- один язык (Саша использует для общения русский язык, а сосед - французский)</a:t>
            </a:r>
          </a:p>
          <a:p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Формирование компетентности разрешения проблем, коммуникативной компетентности.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214422"/>
            <a:ext cx="8229600" cy="535785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6400" b="1" dirty="0" smtClean="0"/>
              <a:t>Тема: Орфография</a:t>
            </a:r>
          </a:p>
          <a:p>
            <a:pPr>
              <a:buNone/>
            </a:pPr>
            <a:r>
              <a:rPr lang="ru-RU" sz="6400" b="1" dirty="0" smtClean="0"/>
              <a:t>Стимул</a:t>
            </a:r>
          </a:p>
          <a:p>
            <a:r>
              <a:rPr lang="ru-RU" sz="6400" dirty="0" smtClean="0"/>
              <a:t>Лена учится в 1 классе. Она умеет писать только те слова, в которых нет слабых позиций. Коля учится в 5 классе. Он уже умеет проверять слабую позицию в корне слова.</a:t>
            </a:r>
          </a:p>
          <a:p>
            <a:pPr>
              <a:buNone/>
            </a:pPr>
            <a:r>
              <a:rPr lang="ru-RU" sz="6400" b="1" dirty="0" smtClean="0"/>
              <a:t>Формулировка задания</a:t>
            </a:r>
          </a:p>
          <a:p>
            <a:r>
              <a:rPr lang="ru-RU" sz="6400" dirty="0" smtClean="0"/>
              <a:t>Какие из слов сможет правильно написать Лена, а какие –Коля. Изобрази свой ответ в форме таблицы.</a:t>
            </a:r>
          </a:p>
          <a:p>
            <a:pPr>
              <a:buNone/>
            </a:pPr>
            <a:r>
              <a:rPr lang="ru-RU" sz="6400" dirty="0" smtClean="0"/>
              <a:t>     Светило, увянуть, спешат, осень, целый, грачами, носит, вечер, летели, волны, загоготали, единый, </a:t>
            </a:r>
          </a:p>
          <a:p>
            <a:pPr>
              <a:buNone/>
            </a:pPr>
            <a:r>
              <a:rPr lang="ru-RU" sz="6400" b="1" dirty="0" smtClean="0"/>
              <a:t>Источник информации</a:t>
            </a:r>
          </a:p>
          <a:p>
            <a:r>
              <a:rPr lang="ru-RU" sz="6400" dirty="0" smtClean="0"/>
              <a:t>Алгоритм проверки слабой позиции</a:t>
            </a:r>
          </a:p>
          <a:p>
            <a:pPr>
              <a:buNone/>
            </a:pPr>
            <a:r>
              <a:rPr lang="ru-RU" sz="6400" b="1" dirty="0" smtClean="0"/>
              <a:t>Форма предъявления</a:t>
            </a:r>
          </a:p>
          <a:p>
            <a:pPr>
              <a:buNone/>
            </a:pPr>
            <a:r>
              <a:rPr lang="ru-RU" sz="6400" dirty="0" smtClean="0"/>
              <a:t>(модельный ответ)</a:t>
            </a:r>
          </a:p>
          <a:p>
            <a:pPr>
              <a:buNone/>
            </a:pPr>
            <a:r>
              <a:rPr lang="ru-RU" sz="6400" dirty="0" smtClean="0"/>
              <a:t>Светило                             целый       </a:t>
            </a:r>
          </a:p>
          <a:p>
            <a:pPr>
              <a:buNone/>
            </a:pPr>
            <a:r>
              <a:rPr lang="ru-RU" sz="6400" dirty="0" smtClean="0"/>
              <a:t>Спешат                              волны</a:t>
            </a:r>
          </a:p>
          <a:p>
            <a:pPr>
              <a:buNone/>
            </a:pPr>
            <a:r>
              <a:rPr lang="ru-RU" sz="6400" dirty="0" smtClean="0"/>
              <a:t>Осень                                 увянуть,</a:t>
            </a:r>
          </a:p>
          <a:p>
            <a:pPr>
              <a:buNone/>
            </a:pPr>
            <a:r>
              <a:rPr lang="ru-RU" sz="6400" dirty="0" smtClean="0"/>
              <a:t>Грачами                             единый </a:t>
            </a:r>
          </a:p>
          <a:p>
            <a:pPr>
              <a:buNone/>
            </a:pPr>
            <a:r>
              <a:rPr lang="ru-RU" sz="6400" dirty="0" smtClean="0"/>
              <a:t>Вечер                                 носит</a:t>
            </a:r>
          </a:p>
          <a:p>
            <a:pPr>
              <a:buNone/>
            </a:pPr>
            <a:r>
              <a:rPr lang="ru-RU" sz="6400" dirty="0" smtClean="0"/>
              <a:t>Летели</a:t>
            </a:r>
          </a:p>
          <a:p>
            <a:pPr>
              <a:buNone/>
            </a:pPr>
            <a:r>
              <a:rPr lang="ru-RU" sz="6400" dirty="0" smtClean="0"/>
              <a:t>Загоготали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Формирование компетентности разрешения проблем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активная познавательная деятельность слабых учеников, </a:t>
            </a:r>
          </a:p>
          <a:p>
            <a:pPr lvl="0"/>
            <a:r>
              <a:rPr lang="ru-RU" dirty="0" smtClean="0"/>
              <a:t>повышение интереса к предмету, </a:t>
            </a:r>
          </a:p>
          <a:p>
            <a:pPr lvl="0"/>
            <a:r>
              <a:rPr lang="ru-RU" dirty="0" smtClean="0"/>
              <a:t>осуществление поэтапного контроля и коррекции знаний учеников, </a:t>
            </a:r>
          </a:p>
          <a:p>
            <a:pPr lvl="0"/>
            <a:r>
              <a:rPr lang="ru-RU" dirty="0" smtClean="0"/>
              <a:t>приучение к самооценке результатов своего труда. </a:t>
            </a:r>
          </a:p>
          <a:p>
            <a:pPr lvl="0"/>
            <a:r>
              <a:rPr lang="ru-RU" b="1" dirty="0" smtClean="0"/>
              <a:t>самостоятельное приобретение конкретных умений, навыков учебной и мыслительной деятельности.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Результат деятельности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000" dirty="0" smtClean="0"/>
              <a:t> Спасибо за</a:t>
            </a:r>
          </a:p>
          <a:p>
            <a:pPr algn="ctr">
              <a:buNone/>
            </a:pPr>
            <a:r>
              <a:rPr lang="ru-RU" sz="8000" dirty="0" smtClean="0"/>
              <a:t>внимание!</a:t>
            </a:r>
            <a:endParaRPr lang="ru-RU" sz="8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dirty="0" smtClean="0"/>
              <a:t>    </a:t>
            </a:r>
          </a:p>
          <a:p>
            <a:pPr algn="ctr">
              <a:buNone/>
            </a:pPr>
            <a:r>
              <a:rPr lang="ru-RU" b="1" dirty="0" smtClean="0"/>
              <a:t>     </a:t>
            </a:r>
            <a:r>
              <a:rPr lang="ru-RU" sz="5000" b="1" dirty="0" smtClean="0"/>
              <a:t>Новый результат образования</a:t>
            </a:r>
          </a:p>
          <a:p>
            <a:pPr algn="ctr">
              <a:buNone/>
            </a:pPr>
            <a:endParaRPr lang="ru-RU" sz="5000" b="1" dirty="0"/>
          </a:p>
          <a:p>
            <a:pPr>
              <a:buNone/>
            </a:pPr>
            <a:r>
              <a:rPr lang="ru-RU" sz="5000" b="1" dirty="0" smtClean="0"/>
              <a:t>     Образование</a:t>
            </a:r>
            <a:r>
              <a:rPr lang="ru-RU" sz="5000" b="1" dirty="0"/>
              <a:t>, ориентированное только на получение знаний, означает в настоящее время ориентацию на прошлое. В меняющемся мире система образования должна формировать такие новые качества выпускника как инициативность, </a:t>
            </a:r>
            <a:r>
              <a:rPr lang="ru-RU" sz="5000" b="1" dirty="0" err="1"/>
              <a:t>инновационность</a:t>
            </a:r>
            <a:r>
              <a:rPr lang="ru-RU" sz="5000" b="1" dirty="0"/>
              <a:t>, мобильность, гибкость, динамизм и конструктивность. Будущий профессионал должен обладать стремлением к самообразованию на протяжении всей жизни, владеть новыми технологиями и понимать возможности их использования, уметь принимать самостоятельные решения, адаптироваться в социальной и будущей профессиональной сфере, разрешать проблемы и работать в команде, быть готовым к перегрузкам, стрессовым ситуациям и уметь быстро из них </a:t>
            </a:r>
            <a:r>
              <a:rPr lang="ru-RU" sz="5000" b="1" dirty="0" smtClean="0"/>
              <a:t>выходить</a:t>
            </a:r>
          </a:p>
          <a:p>
            <a:pPr>
              <a:buNone/>
            </a:pP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Актуальность </a:t>
            </a:r>
            <a:r>
              <a:rPr lang="ru-RU" dirty="0" err="1" smtClean="0"/>
              <a:t>компетентностного</a:t>
            </a:r>
            <a:r>
              <a:rPr lang="ru-RU" dirty="0" smtClean="0"/>
              <a:t> подхода в системе образования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/>
              <a:t> </a:t>
            </a:r>
            <a:r>
              <a:rPr lang="ru-RU" b="1" dirty="0" smtClean="0"/>
              <a:t>   Итак, главная конечная цель образовательного процесса в средней школе- воспитание компетентного человека. Неслучайно государственный образовательный стандарт ориентирует учителя на формирование личности, способной к самореализации и самоопределению на основе полученных знаний и навыков, готовой брать на себя ответственность за свои решения и поступки во всех сферах повседневной деятельности.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Требование новых государственных стандартов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Компетенция  в области языка – способность учащихся использовать языковые знания, умения, навыки в различных жизненных речевых ситуациях.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  В настоящее время в теории и практике преподавания русского языка в школе выделяются следующие компетенции: </a:t>
            </a:r>
            <a:r>
              <a:rPr lang="ru-RU" b="1" i="1" dirty="0" smtClean="0"/>
              <a:t>языковая</a:t>
            </a:r>
            <a:r>
              <a:rPr lang="ru-RU" b="1" dirty="0" smtClean="0"/>
              <a:t> и/или </a:t>
            </a:r>
            <a:r>
              <a:rPr lang="ru-RU" b="1" i="1" dirty="0" smtClean="0"/>
              <a:t>лингвистическая, коммуникативная,  </a:t>
            </a:r>
            <a:r>
              <a:rPr lang="ru-RU" b="1" i="1" dirty="0" err="1" smtClean="0"/>
              <a:t>культуроведческая</a:t>
            </a:r>
            <a:r>
              <a:rPr lang="ru-RU" b="1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Компетенции на уроках русского языка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Определени</a:t>
            </a:r>
            <a:r>
              <a:rPr lang="ru-RU" dirty="0" smtClean="0"/>
              <a:t>я</a:t>
            </a:r>
            <a:r>
              <a:rPr lang="ru-RU" b="1" dirty="0" smtClean="0"/>
              <a:t> </a:t>
            </a:r>
            <a:r>
              <a:rPr lang="ru-RU" b="1" dirty="0"/>
              <a:t>компетенции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600" b="1" i="1">
                <a:solidFill>
                  <a:schemeClr val="hlink"/>
                </a:solidFill>
              </a:rPr>
              <a:t>Компетенция</a:t>
            </a:r>
            <a:r>
              <a:rPr lang="ru-RU" sz="2600"/>
              <a:t> – </a:t>
            </a:r>
            <a:r>
              <a:rPr lang="ru-RU" sz="2600">
                <a:cs typeface="Times New Roman" pitchFamily="18" charset="0"/>
              </a:rPr>
              <a:t>результат образования, выражающийся в готовности </a:t>
            </a:r>
            <a:r>
              <a:rPr lang="ru-RU" sz="2600"/>
              <a:t>человека</a:t>
            </a:r>
            <a:r>
              <a:rPr lang="ru-RU" sz="2600">
                <a:cs typeface="Times New Roman" pitchFamily="18" charset="0"/>
              </a:rPr>
              <a:t> </a:t>
            </a:r>
            <a:r>
              <a:rPr lang="ru-RU" sz="2600"/>
              <a:t>к </a:t>
            </a:r>
            <a:r>
              <a:rPr lang="ru-RU" sz="2600">
                <a:cs typeface="Times New Roman" pitchFamily="18" charset="0"/>
              </a:rPr>
              <a:t>эффективно</a:t>
            </a:r>
            <a:r>
              <a:rPr lang="ru-RU" sz="2600"/>
              <a:t>й деятельности</a:t>
            </a:r>
            <a:r>
              <a:rPr lang="ru-RU" sz="2600">
                <a:cs typeface="Times New Roman" pitchFamily="18" charset="0"/>
              </a:rPr>
              <a:t> для достижения поставленной цели</a:t>
            </a:r>
            <a:endParaRPr lang="ru-RU" sz="2600"/>
          </a:p>
          <a:p>
            <a:r>
              <a:rPr lang="ru-RU" sz="2600" b="1" i="1"/>
              <a:t>Компетенция</a:t>
            </a:r>
            <a:r>
              <a:rPr lang="ru-RU" sz="2600"/>
              <a:t> – это способность установить связь между «знанием-умением» и  ситуацией</a:t>
            </a:r>
            <a:endParaRPr lang="ru-RU" sz="2600" b="1" i="1"/>
          </a:p>
          <a:p>
            <a:r>
              <a:rPr lang="ru-RU" sz="2600" b="1" i="1"/>
              <a:t>Компетенция </a:t>
            </a:r>
            <a:r>
              <a:rPr lang="ru-RU" sz="2600"/>
              <a:t>– готовность к </a:t>
            </a:r>
            <a:r>
              <a:rPr lang="ru-RU" sz="2600">
                <a:solidFill>
                  <a:schemeClr val="folHlink"/>
                </a:solidFill>
              </a:rPr>
              <a:t>мобилизации</a:t>
            </a:r>
            <a:r>
              <a:rPr lang="ru-RU" sz="2600"/>
              <a:t> внешних и внутренних ресурсов для разрешения конкретной жизненной ситуации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Виды компетенций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3489325" y="2251075"/>
            <a:ext cx="336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3286116" y="2143116"/>
            <a:ext cx="2695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Компетенции</a:t>
            </a:r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 flipH="1">
            <a:off x="1828800" y="2819400"/>
            <a:ext cx="1981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74761" name="Line 9"/>
          <p:cNvSpPr>
            <a:spLocks noChangeShapeType="1"/>
          </p:cNvSpPr>
          <p:nvPr/>
        </p:nvSpPr>
        <p:spPr bwMode="auto">
          <a:xfrm>
            <a:off x="5486400" y="2819400"/>
            <a:ext cx="22098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822325" y="3840163"/>
            <a:ext cx="19939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Ключевые</a:t>
            </a: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4860925" y="3840163"/>
            <a:ext cx="35702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Профессиональные</a:t>
            </a:r>
          </a:p>
        </p:txBody>
      </p:sp>
      <p:sp>
        <p:nvSpPr>
          <p:cNvPr id="74765" name="Line 13"/>
          <p:cNvSpPr>
            <a:spLocks noChangeShapeType="1"/>
          </p:cNvSpPr>
          <p:nvPr/>
        </p:nvSpPr>
        <p:spPr bwMode="auto">
          <a:xfrm flipH="1">
            <a:off x="3581400" y="4495800"/>
            <a:ext cx="15240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74766" name="Line 14"/>
          <p:cNvSpPr>
            <a:spLocks noChangeShapeType="1"/>
          </p:cNvSpPr>
          <p:nvPr/>
        </p:nvSpPr>
        <p:spPr bwMode="auto">
          <a:xfrm>
            <a:off x="6705600" y="4495800"/>
            <a:ext cx="990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74767" name="Text Box 15"/>
          <p:cNvSpPr txBox="1">
            <a:spLocks noChangeArrowheads="1"/>
          </p:cNvSpPr>
          <p:nvPr/>
        </p:nvSpPr>
        <p:spPr bwMode="auto">
          <a:xfrm>
            <a:off x="2686050" y="5172075"/>
            <a:ext cx="1428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Базовые</a:t>
            </a:r>
          </a:p>
        </p:txBody>
      </p:sp>
      <p:sp>
        <p:nvSpPr>
          <p:cNvPr id="74768" name="Text Box 16"/>
          <p:cNvSpPr txBox="1">
            <a:spLocks noChangeArrowheads="1"/>
          </p:cNvSpPr>
          <p:nvPr/>
        </p:nvSpPr>
        <p:spPr bwMode="auto">
          <a:xfrm>
            <a:off x="6019800" y="5095875"/>
            <a:ext cx="2840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Функциональные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Ключевые компетенции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3600" b="1" i="1"/>
              <a:t>Ключевые компетенции </a:t>
            </a:r>
            <a:r>
              <a:rPr lang="ru-RU" sz="3600"/>
              <a:t>- </a:t>
            </a:r>
            <a:r>
              <a:rPr lang="ru-RU" sz="3600">
                <a:cs typeface="Times New Roman" pitchFamily="18" charset="0"/>
              </a:rPr>
              <a:t>универсальные компетенции, применимые в различных типах </a:t>
            </a:r>
            <a:r>
              <a:rPr lang="ru-RU" sz="3600"/>
              <a:t>жизненных </a:t>
            </a:r>
            <a:r>
              <a:rPr lang="ru-RU" sz="3600">
                <a:cs typeface="Times New Roman" pitchFamily="18" charset="0"/>
              </a:rPr>
              <a:t>ситуаций и необходимые каждому члену современного общества</a:t>
            </a:r>
            <a:r>
              <a:rPr lang="ru-RU" sz="36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85000"/>
              </a:lnSpc>
            </a:pPr>
            <a:r>
              <a:rPr lang="ru-RU" sz="4400">
                <a:solidFill>
                  <a:schemeClr val="tx2"/>
                </a:solidFill>
              </a:rPr>
              <a:t>Профессиональные компетенции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809625" y="2138363"/>
            <a:ext cx="7958138" cy="243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buClr>
                <a:schemeClr val="accent2"/>
              </a:buClr>
              <a:buFont typeface="Wingdings" pitchFamily="2" charset="2"/>
              <a:buChar char="w"/>
            </a:pPr>
            <a:r>
              <a:rPr lang="ru-RU" sz="3200" b="1" i="1"/>
              <a:t>Базовые компетенции –</a:t>
            </a:r>
          </a:p>
          <a:p>
            <a:pPr marL="342900" indent="-342900" algn="ctr">
              <a:buClr>
                <a:schemeClr val="accent2"/>
              </a:buClr>
              <a:buFont typeface="Wingdings" pitchFamily="2" charset="2"/>
              <a:buNone/>
            </a:pPr>
            <a:r>
              <a:rPr lang="ru-RU" sz="3200">
                <a:cs typeface="Times New Roman" pitchFamily="18" charset="0"/>
              </a:rPr>
              <a:t>компетенции, являющиеся общими для больших групп профессиональной деятельности</a:t>
            </a:r>
            <a:r>
              <a:rPr lang="ru-RU" sz="3200"/>
              <a:t>  </a:t>
            </a:r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809625" y="4500563"/>
            <a:ext cx="7958138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ru-RU" sz="3200" b="1" i="1"/>
              <a:t>Функциональные компетенции - </a:t>
            </a:r>
            <a:r>
              <a:rPr lang="ru-RU" sz="3200">
                <a:cs typeface="Times New Roman" pitchFamily="18" charset="0"/>
              </a:rPr>
              <a:t>компетенции, специфические для той или иной конкретной профессиональной деятельности</a:t>
            </a:r>
            <a:r>
              <a:rPr lang="ru-RU" sz="3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/>
              <a:t>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FontTx/>
              <a:buChar char="-"/>
            </a:pPr>
            <a:r>
              <a:rPr lang="ru-RU" sz="4800" i="1" dirty="0" smtClean="0"/>
              <a:t>Коммуникативная</a:t>
            </a:r>
          </a:p>
          <a:p>
            <a:pPr>
              <a:buFontTx/>
              <a:buChar char="-"/>
            </a:pPr>
            <a:r>
              <a:rPr lang="ru-RU" sz="4800" i="1" dirty="0" smtClean="0"/>
              <a:t>Информационная</a:t>
            </a:r>
          </a:p>
          <a:p>
            <a:pPr>
              <a:buFontTx/>
              <a:buChar char="-"/>
            </a:pPr>
            <a:r>
              <a:rPr lang="ru-RU" sz="4800" i="1" dirty="0" smtClean="0"/>
              <a:t>Кооперативная</a:t>
            </a:r>
          </a:p>
          <a:p>
            <a:pPr>
              <a:buFontTx/>
              <a:buChar char="-"/>
            </a:pPr>
            <a:r>
              <a:rPr lang="ru-RU" sz="4800" i="1" dirty="0" smtClean="0"/>
              <a:t>Проблемная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 Ключевые компетенции</a:t>
            </a:r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3929058" y="1714488"/>
            <a:ext cx="128588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181</TotalTime>
  <Words>789</Words>
  <Application>Microsoft Office PowerPoint</Application>
  <PresentationFormat>Экран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Компетентностно-ориентированные задания на уроках русского языка в 5 классе</vt:lpstr>
      <vt:lpstr>Актуальность компетентностного подхода в системе образования</vt:lpstr>
      <vt:lpstr>Требование новых государственных стандартов</vt:lpstr>
      <vt:lpstr>Компетенции на уроках русского языка </vt:lpstr>
      <vt:lpstr>Определения компетенции</vt:lpstr>
      <vt:lpstr>Виды компетенций</vt:lpstr>
      <vt:lpstr>Ключевые компетенции</vt:lpstr>
      <vt:lpstr>Слайд 8</vt:lpstr>
      <vt:lpstr> Ключевые компетенции</vt:lpstr>
      <vt:lpstr>Структура КОЗ</vt:lpstr>
      <vt:lpstr>УМК</vt:lpstr>
      <vt:lpstr>Формирование информационной компетенции </vt:lpstr>
      <vt:lpstr>Формирование компетентности разрешения проблем, коммуникативной компетентности. </vt:lpstr>
      <vt:lpstr>Формирование компетентности разрешения проблем </vt:lpstr>
      <vt:lpstr>Результат деятельности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Компетентностный подход в образовании</dc:title>
  <dc:creator>-</dc:creator>
  <cp:lastModifiedBy>SamLab.ws</cp:lastModifiedBy>
  <cp:revision>20</cp:revision>
  <dcterms:created xsi:type="dcterms:W3CDTF">2009-04-21T13:47:36Z</dcterms:created>
  <dcterms:modified xsi:type="dcterms:W3CDTF">2010-11-17T19:14:25Z</dcterms:modified>
</cp:coreProperties>
</file>