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4" r:id="rId3"/>
    <p:sldId id="257" r:id="rId4"/>
    <p:sldId id="258" r:id="rId5"/>
    <p:sldId id="265" r:id="rId6"/>
    <p:sldId id="270" r:id="rId7"/>
    <p:sldId id="271" r:id="rId8"/>
    <p:sldId id="274" r:id="rId9"/>
    <p:sldId id="275" r:id="rId10"/>
    <p:sldId id="261" r:id="rId11"/>
    <p:sldId id="276" r:id="rId12"/>
    <p:sldId id="266" r:id="rId13"/>
    <p:sldId id="262" r:id="rId14"/>
    <p:sldId id="263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8CB38071-6537-4307-9DC4-7521786994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3518D3-3342-4E52-B2B0-17AA47BEE9FA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4F5C2A-9A84-4825-8D60-9BF1FAF3D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в образовании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компетенций на уроках русского языка и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Компетенция  в области языка – способность учащихся использовать языковые знания, умения, навыки в различных жизненных речевых ситуациях.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В настоящее время в теории и практике преподавания русского языка в школе выделяются следующие компетенции: </a:t>
            </a:r>
            <a:r>
              <a:rPr lang="ru-RU" b="1" i="1" dirty="0" smtClean="0"/>
              <a:t>языковая</a:t>
            </a:r>
            <a:r>
              <a:rPr lang="ru-RU" b="1" dirty="0" smtClean="0"/>
              <a:t> и/или </a:t>
            </a:r>
            <a:r>
              <a:rPr lang="ru-RU" b="1" i="1" dirty="0" smtClean="0"/>
              <a:t>лингвистическая, коммуникативная,  </a:t>
            </a:r>
            <a:r>
              <a:rPr lang="ru-RU" b="1" i="1" dirty="0" err="1" smtClean="0"/>
              <a:t>культуроведческая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Компетенции на уроках русского языка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Коммуникативная компетенция</a:t>
            </a:r>
            <a:r>
              <a:rPr lang="ru-RU" i="1" dirty="0" smtClean="0"/>
              <a:t> </a:t>
            </a:r>
            <a:r>
              <a:rPr lang="ru-RU" dirty="0" smtClean="0"/>
              <a:t>-  способность  к реальному общению адекватно целям, сферам, ситуациям общения, готовность к речевому взаимодействию и взаимопониманию; это умения и навыки с учетом того, с кем мы говорим, где говорим и с какой целью.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Коммуникативная компетенция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Провести «ревизию» своего педагогического арсенала: соотнести педагогические приемы, техники, методики обучения, образовательные технологии и т.д., которые используются в  повседневной работе , с определенными  результатами образования.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Задание №3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Устная коммуникация</a:t>
            </a:r>
          </a:p>
          <a:p>
            <a:r>
              <a:rPr lang="ru-RU" dirty="0" smtClean="0"/>
              <a:t>Учебный диалог,</a:t>
            </a:r>
          </a:p>
          <a:p>
            <a:r>
              <a:rPr lang="ru-RU" dirty="0" smtClean="0"/>
              <a:t>Доклады, сообщения,</a:t>
            </a:r>
          </a:p>
          <a:p>
            <a:r>
              <a:rPr lang="ru-RU" dirty="0" smtClean="0"/>
              <a:t>Ролевые и деловые игры, предполагающие роли Говорящего, Слушающего, Задающего вопросы и Отвечающего,</a:t>
            </a:r>
          </a:p>
          <a:p>
            <a:r>
              <a:rPr lang="ru-RU" dirty="0" smtClean="0"/>
              <a:t>Исследования, проекты требующие проведения опросов, бесед, интервью</a:t>
            </a:r>
          </a:p>
          <a:p>
            <a:r>
              <a:rPr lang="ru-RU" dirty="0" smtClean="0"/>
              <a:t>Обсуждения, дискуссии, диспуты,</a:t>
            </a:r>
          </a:p>
          <a:p>
            <a:r>
              <a:rPr lang="ru-RU" dirty="0" smtClean="0"/>
              <a:t>Выступления в качестве оппонентов</a:t>
            </a:r>
          </a:p>
          <a:p>
            <a:r>
              <a:rPr lang="ru-RU" dirty="0" smtClean="0"/>
              <a:t>Выступления в качестве ведущих на мероприятиях и т.д.</a:t>
            </a:r>
          </a:p>
          <a:p>
            <a:r>
              <a:rPr lang="ru-RU" dirty="0" smtClean="0"/>
              <a:t>Вовлечение учащихся в работу </a:t>
            </a:r>
            <a:r>
              <a:rPr lang="ru-RU" dirty="0" err="1" smtClean="0"/>
              <a:t>лингвостудий</a:t>
            </a:r>
            <a:r>
              <a:rPr lang="ru-RU" dirty="0" smtClean="0"/>
              <a:t>, театральных студий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формирования коммуникативной компетенции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Письменная коммуникация</a:t>
            </a:r>
          </a:p>
          <a:p>
            <a:r>
              <a:rPr lang="ru-RU" dirty="0" smtClean="0"/>
              <a:t>Ролевые и деловые игры, предполагающие роли Пишущего и Читающего,</a:t>
            </a:r>
          </a:p>
          <a:p>
            <a:r>
              <a:rPr lang="ru-RU" dirty="0" smtClean="0"/>
              <a:t>Исследования , проекты, требующие проведения анкетирования или письменного интервью с предварительной подготовкой вопросов,</a:t>
            </a:r>
          </a:p>
          <a:p>
            <a:r>
              <a:rPr lang="ru-RU" dirty="0" smtClean="0"/>
              <a:t>Телекоммуникационные проекты</a:t>
            </a:r>
          </a:p>
          <a:p>
            <a:r>
              <a:rPr lang="ru-RU" dirty="0" smtClean="0"/>
              <a:t>Подготовка заметок и статей в СМИ с учетом целевой аудитории,</a:t>
            </a:r>
          </a:p>
          <a:p>
            <a:r>
              <a:rPr lang="ru-RU" dirty="0" smtClean="0"/>
              <a:t>Рецензирование учебных исследовательских работ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формирования коммуникативной компетенции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  Определить </a:t>
            </a:r>
            <a:r>
              <a:rPr lang="ru-RU" sz="4000" dirty="0" err="1" smtClean="0"/>
              <a:t>некомпетентностные</a:t>
            </a:r>
            <a:r>
              <a:rPr lang="ru-RU" sz="4000" dirty="0" smtClean="0"/>
              <a:t> методы и формы работы на уроках и во внеурочной деятельности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Задание №4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Монолог учителя,</a:t>
            </a:r>
          </a:p>
          <a:p>
            <a:r>
              <a:rPr lang="ru-RU" dirty="0" smtClean="0"/>
              <a:t>Фронтально-индивидуальный опрос,</a:t>
            </a:r>
          </a:p>
          <a:p>
            <a:r>
              <a:rPr lang="ru-RU" dirty="0" smtClean="0"/>
              <a:t>Информирующая беседа,</a:t>
            </a:r>
          </a:p>
          <a:p>
            <a:r>
              <a:rPr lang="ru-RU" dirty="0" smtClean="0"/>
              <a:t>Самостоятельная  индивидуальная работа учащихся с учебником по заданиям, указанным учителем,</a:t>
            </a:r>
          </a:p>
          <a:p>
            <a:r>
              <a:rPr lang="ru-RU" dirty="0" smtClean="0"/>
              <a:t>Демонстрация видеофильма,</a:t>
            </a:r>
          </a:p>
          <a:p>
            <a:r>
              <a:rPr lang="ru-RU" dirty="0" smtClean="0"/>
              <a:t>Экскурсия,</a:t>
            </a:r>
          </a:p>
          <a:p>
            <a:r>
              <a:rPr lang="ru-RU" dirty="0" smtClean="0"/>
              <a:t>Контрольная работа, проводимая в традиционной форме.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Некомпетентностные</a:t>
            </a:r>
            <a:r>
              <a:rPr lang="ru-RU" dirty="0" smtClean="0"/>
              <a:t> методы и формы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 Спасибо за работу!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Описать результат образования выпускника средней школы с различных ролевых позиций ( руководитель предприятия, руководитель органа управления образования, родитель выпускника, выпускник и др.).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r>
              <a:rPr lang="ru-RU" b="1" dirty="0" smtClean="0"/>
              <a:t>     </a:t>
            </a:r>
            <a:r>
              <a:rPr lang="ru-RU" sz="5000" b="1" dirty="0" smtClean="0"/>
              <a:t>Новый результат образования</a:t>
            </a:r>
          </a:p>
          <a:p>
            <a:pPr algn="ctr">
              <a:buNone/>
            </a:pPr>
            <a:endParaRPr lang="ru-RU" sz="5000" b="1" dirty="0"/>
          </a:p>
          <a:p>
            <a:pPr>
              <a:buNone/>
            </a:pPr>
            <a:r>
              <a:rPr lang="ru-RU" sz="5000" b="1" dirty="0" smtClean="0"/>
              <a:t>     Образование</a:t>
            </a:r>
            <a:r>
              <a:rPr lang="ru-RU" sz="5000" b="1" dirty="0"/>
              <a:t>, ориентированное только на получение знаний, означает в настоящее время ориентацию на прошлое. В меняющемся мире система образования должна формировать такие новые качества выпускника как инициативность, </a:t>
            </a:r>
            <a:r>
              <a:rPr lang="ru-RU" sz="5000" b="1" dirty="0" err="1"/>
              <a:t>инновационность</a:t>
            </a:r>
            <a:r>
              <a:rPr lang="ru-RU" sz="5000" b="1" dirty="0"/>
              <a:t>, мобильность, гибкость, динамизм и конструктивность. Будущий профессионал должен обладать стремлением к самообразованию на протяжении всей жизни, владеть новыми технологиями и понимать возможности их использования, уметь принимать самостоятельные решения, адаптироваться в социальной и будущей профессиональной сфере, разрешать проблемы и работать в команде, быть готовым к перегрузкам, стрессовым ситуациям и уметь быстро из них </a:t>
            </a:r>
            <a:r>
              <a:rPr lang="ru-RU" sz="5000" b="1" dirty="0" smtClean="0"/>
              <a:t>выходить</a:t>
            </a:r>
          </a:p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в системе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Итак, главная конечная цель образовательного процесса в средней школе- воспитание компетентного человека. Неслучайно государственный образовательный стандарт ориентирует учителя на формирование личности, способной к самореализации и самоопределению на основе полученных знаний и навыков, готовой брать на себя ответственность за свои решения и поступки во всех сферах повседневной деятельности.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Требование новых государственных стандартов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Сформулировать определение компетенции  </a:t>
            </a:r>
          </a:p>
          <a:p>
            <a:pPr algn="ctr">
              <a:buNone/>
            </a:pPr>
            <a:r>
              <a:rPr lang="ru-RU" sz="2800" dirty="0" smtClean="0"/>
              <a:t>( интерпретация терминов и понятий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№2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</a:t>
            </a:r>
            <a:r>
              <a:rPr lang="ru-RU" dirty="0" smtClean="0"/>
              <a:t>я</a:t>
            </a:r>
            <a:r>
              <a:rPr lang="ru-RU" b="1" dirty="0" smtClean="0"/>
              <a:t> </a:t>
            </a:r>
            <a:r>
              <a:rPr lang="ru-RU" b="1" dirty="0"/>
              <a:t>компетенции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b="1" i="1">
                <a:solidFill>
                  <a:schemeClr val="hlink"/>
                </a:solidFill>
              </a:rPr>
              <a:t>Компетенция</a:t>
            </a:r>
            <a:r>
              <a:rPr lang="ru-RU" sz="2600"/>
              <a:t> – </a:t>
            </a:r>
            <a:r>
              <a:rPr lang="ru-RU" sz="2600">
                <a:cs typeface="Times New Roman" pitchFamily="18" charset="0"/>
              </a:rPr>
              <a:t>результат образования, выражающийся в готовности </a:t>
            </a:r>
            <a:r>
              <a:rPr lang="ru-RU" sz="2600"/>
              <a:t>человека</a:t>
            </a:r>
            <a:r>
              <a:rPr lang="ru-RU" sz="2600">
                <a:cs typeface="Times New Roman" pitchFamily="18" charset="0"/>
              </a:rPr>
              <a:t> </a:t>
            </a:r>
            <a:r>
              <a:rPr lang="ru-RU" sz="2600"/>
              <a:t>к </a:t>
            </a:r>
            <a:r>
              <a:rPr lang="ru-RU" sz="2600">
                <a:cs typeface="Times New Roman" pitchFamily="18" charset="0"/>
              </a:rPr>
              <a:t>эффективно</a:t>
            </a:r>
            <a:r>
              <a:rPr lang="ru-RU" sz="2600"/>
              <a:t>й деятельности</a:t>
            </a:r>
            <a:r>
              <a:rPr lang="ru-RU" sz="2600">
                <a:cs typeface="Times New Roman" pitchFamily="18" charset="0"/>
              </a:rPr>
              <a:t> для достижения поставленной цели</a:t>
            </a:r>
            <a:endParaRPr lang="ru-RU" sz="2600"/>
          </a:p>
          <a:p>
            <a:r>
              <a:rPr lang="ru-RU" sz="2600" b="1" i="1"/>
              <a:t>Компетенция</a:t>
            </a:r>
            <a:r>
              <a:rPr lang="ru-RU" sz="2600"/>
              <a:t> – это способность установить связь между «знанием-умением» и  ситуацией</a:t>
            </a:r>
            <a:endParaRPr lang="ru-RU" sz="2600" b="1" i="1"/>
          </a:p>
          <a:p>
            <a:r>
              <a:rPr lang="ru-RU" sz="2600" b="1" i="1"/>
              <a:t>Компетенция </a:t>
            </a:r>
            <a:r>
              <a:rPr lang="ru-RU" sz="2600"/>
              <a:t>– готовность к </a:t>
            </a:r>
            <a:r>
              <a:rPr lang="ru-RU" sz="2600">
                <a:solidFill>
                  <a:schemeClr val="folHlink"/>
                </a:solidFill>
              </a:rPr>
              <a:t>мобилизации</a:t>
            </a:r>
            <a:r>
              <a:rPr lang="ru-RU" sz="2600"/>
              <a:t> внешних и внутренних ресурсов для разрешения конкретной жизненной ситуации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компетенций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489325" y="2251075"/>
            <a:ext cx="336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86116" y="2143116"/>
            <a:ext cx="269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Компетенции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>
            <a:off x="1828800" y="2819400"/>
            <a:ext cx="1981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5486400" y="2819400"/>
            <a:ext cx="2209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822325" y="3840163"/>
            <a:ext cx="1993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Ключевые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860925" y="3840163"/>
            <a:ext cx="3570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Профессиональные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>
            <a:off x="3581400" y="4495800"/>
            <a:ext cx="1524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6705600" y="4495800"/>
            <a:ext cx="990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2686050" y="5172075"/>
            <a:ext cx="142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Базовые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6019800" y="5095875"/>
            <a:ext cx="284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Функциональные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Ключевые компетенции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b="1" i="1"/>
              <a:t>Ключевые компетенции </a:t>
            </a:r>
            <a:r>
              <a:rPr lang="ru-RU" sz="3600"/>
              <a:t>- </a:t>
            </a:r>
            <a:r>
              <a:rPr lang="ru-RU" sz="3600">
                <a:cs typeface="Times New Roman" pitchFamily="18" charset="0"/>
              </a:rPr>
              <a:t>универсальные компетенции, применимые в различных типах </a:t>
            </a:r>
            <a:r>
              <a:rPr lang="ru-RU" sz="3600"/>
              <a:t>жизненных </a:t>
            </a:r>
            <a:r>
              <a:rPr lang="ru-RU" sz="3600">
                <a:cs typeface="Times New Roman" pitchFamily="18" charset="0"/>
              </a:rPr>
              <a:t>ситуаций и необходимые каждому члену современного общества</a:t>
            </a:r>
            <a:r>
              <a:rPr lang="ru-RU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4400">
                <a:solidFill>
                  <a:schemeClr val="tx2"/>
                </a:solidFill>
              </a:rPr>
              <a:t>Профессиональные компетенции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809625" y="2138363"/>
            <a:ext cx="7958138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Clr>
                <a:schemeClr val="accent2"/>
              </a:buClr>
              <a:buFont typeface="Wingdings" pitchFamily="2" charset="2"/>
              <a:buChar char="w"/>
            </a:pPr>
            <a:r>
              <a:rPr lang="ru-RU" sz="3200" b="1" i="1"/>
              <a:t>Базовые компетенции –</a:t>
            </a:r>
          </a:p>
          <a:p>
            <a:pPr marL="342900" indent="-342900" algn="ctr">
              <a:buClr>
                <a:schemeClr val="accent2"/>
              </a:buClr>
              <a:buFont typeface="Wingdings" pitchFamily="2" charset="2"/>
              <a:buNone/>
            </a:pPr>
            <a:r>
              <a:rPr lang="ru-RU" sz="3200">
                <a:cs typeface="Times New Roman" pitchFamily="18" charset="0"/>
              </a:rPr>
              <a:t>компетенции, являющиеся общими для больших групп профессиональной деятельности</a:t>
            </a:r>
            <a:r>
              <a:rPr lang="ru-RU" sz="3200"/>
              <a:t>  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809625" y="4500563"/>
            <a:ext cx="79581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ru-RU" sz="3200" b="1" i="1"/>
              <a:t>Функциональные компетенции - </a:t>
            </a:r>
            <a:r>
              <a:rPr lang="ru-RU" sz="3200">
                <a:cs typeface="Times New Roman" pitchFamily="18" charset="0"/>
              </a:rPr>
              <a:t>компетенции, специфические для той или иной конкретной профессиональной деятельности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626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Компетентностный подход в образовании</vt:lpstr>
      <vt:lpstr>Задание №1</vt:lpstr>
      <vt:lpstr>Актуальность компетентностного подхода в системе образования</vt:lpstr>
      <vt:lpstr>Требование новых государственных стандартов</vt:lpstr>
      <vt:lpstr>Задание №2</vt:lpstr>
      <vt:lpstr>Определения компетенции</vt:lpstr>
      <vt:lpstr>Виды компетенций</vt:lpstr>
      <vt:lpstr>Ключевые компетенции</vt:lpstr>
      <vt:lpstr>Слайд 9</vt:lpstr>
      <vt:lpstr>Компетенции на уроках русского языка </vt:lpstr>
      <vt:lpstr> Коммуникативная компетенция</vt:lpstr>
      <vt:lpstr> Задание №3</vt:lpstr>
      <vt:lpstr>Методы формирования коммуникативной компетенции</vt:lpstr>
      <vt:lpstr>Методы формирования коммуникативной компетенции</vt:lpstr>
      <vt:lpstr>                Задание №4</vt:lpstr>
      <vt:lpstr>Некомпетентностные методы и формы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Компетентностный подход в образовании</dc:title>
  <dc:creator>-</dc:creator>
  <cp:lastModifiedBy>SamLab.ws</cp:lastModifiedBy>
  <cp:revision>14</cp:revision>
  <dcterms:created xsi:type="dcterms:W3CDTF">2009-04-21T13:47:36Z</dcterms:created>
  <dcterms:modified xsi:type="dcterms:W3CDTF">2010-12-20T11:11:53Z</dcterms:modified>
</cp:coreProperties>
</file>