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1" r:id="rId8"/>
    <p:sldId id="262" r:id="rId9"/>
    <p:sldId id="290" r:id="rId10"/>
    <p:sldId id="291" r:id="rId11"/>
    <p:sldId id="289" r:id="rId12"/>
    <p:sldId id="283" r:id="rId13"/>
    <p:sldId id="284" r:id="rId14"/>
    <p:sldId id="292" r:id="rId15"/>
    <p:sldId id="293" r:id="rId16"/>
    <p:sldId id="286" r:id="rId17"/>
    <p:sldId id="268" r:id="rId18"/>
    <p:sldId id="270" r:id="rId19"/>
    <p:sldId id="272" r:id="rId20"/>
    <p:sldId id="273" r:id="rId21"/>
    <p:sldId id="287" r:id="rId22"/>
    <p:sldId id="274" r:id="rId23"/>
    <p:sldId id="277" r:id="rId24"/>
    <p:sldId id="278" r:id="rId25"/>
    <p:sldId id="28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F13F2167-FE3E-437E-8D5D-16EB167201F0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6.5.14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0135809-B903-40E5-BBD3-7537FAE84424}" type="slidenum">
              <a:rPr lang="ru-RU" sz="120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6.5.14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2A1C91-443E-4221-8DE7-32C89233F1DD}" type="slidenum">
              <a:rPr lang="ru-RU" sz="120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Calibri"/>
              </a:rPr>
              <a:t>6.5.14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DDFD078-211D-4545-A546-24044D7B9547}" type="slidenum">
              <a:rPr lang="ru-RU" sz="120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9%20&#1084;&#1072;&#1103;\&#1044;&#1077;&#1085;&#1100;%20&#1055;&#1086;&#1073;&#1077;&#1076;&#1099;%20-%20&#1042;%20&#1084;&#1072;&#1088;&#1090;&#1077;%201975%20&#1075;.%20&#1087;&#1086;&#1101;&#1090;%20&#1042;&#1083;&#1072;&#1076;&#1080;&#1084;&#1080;&#1088;%20&#1061;&#1072;&#1088;&#1080;&#1090;&#1086;&#1085;&#1086;&#1074;%20&#1086;&#1073;&#1088;&#1072;&#1090;&#1080;&#1083;&#1089;&#1103;%20&#1082;%20&#1044;&#1072;&#1074;&#1080;&#1076;&#1091;%20&#1058;&#1091;&#1093;&#1084;&#1072;&#1085;&#1086;&#1074;&#1091;%20&#1089;%20&#1087;&#1088;&#1077;&#1076;&#1083;&#1086;&#1078;&#1077;&#1085;&#1080;&#1077;&#1084;%20&#1086;%20&#1089;&#1086;&#1079;&#1076;&#1072;&#1085;&#1080;&#1080;%20&#1087;&#1077;&#1089;&#1085;&#1080;,%20&#1087;&#1086;&#1089;&#1074;&#1103;&#1097;&#1105;&#1085;&#1085;&#1086;&#1081;%20&#1042;&#1077;&#1083;&#1080;&#1082;&#1086;&#1081;%20&#1054;&#1090;&#1077;&#1095;&#1077;&#1089;&#1090;&#1074;&#1077;&#1085;&#1085;&#1086;&#1081;%20&#1074;&#1086;&#1081;&#1085;&#1077;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K:\9%20&#1084;&#1072;&#1103;\Pesni-Voennyh-Let-Svyaschennaya-Voyna(muzofon.com).mp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K:\9%20&#1084;&#1072;&#1103;\Pesni-o-VOV---Georg-Ots-Proschayte-skalistye-gory(mp3tune.net).mp3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deineka.ru/work-oborona_sevastopolya.ph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K:\9%20&#1084;&#1072;&#1103;\voennye_pesni_-_temnaya_noch_(zaycev.net)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K:\9%20&#1084;&#1072;&#1103;\DDShostakovich-Simfoniya-7-quotLeningradskayaquot-1-chast_-razrabotka-tema-nashestviya(muzofon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ень Победы - В марте 1975 г. поэт Владимир Харитонов обратился к Давиду Тухманову с предложением о создании песни, посвящённой Великой Отечественной войн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sni-Voennyh-Let-Svyaschennaya-Voyn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564754"/>
          </a:xfrm>
        </p:spPr>
        <p:txBody>
          <a:bodyPr/>
          <a:lstStyle/>
          <a:p>
            <a:r>
              <a:rPr lang="ru-RU" sz="2800" dirty="0" smtClean="0"/>
              <a:t>                </a:t>
            </a:r>
            <a:r>
              <a:rPr lang="ru-RU" sz="2800" dirty="0" err="1" smtClean="0"/>
              <a:t>Кукрыниксы</a:t>
            </a:r>
            <a:r>
              <a:rPr lang="ru-RU" sz="2800" dirty="0" smtClean="0"/>
              <a:t> и окна </a:t>
            </a:r>
            <a:r>
              <a:rPr lang="ru-RU" sz="2800" dirty="0" err="1" smtClean="0"/>
              <a:t>РОСТа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42910" y="6000768"/>
            <a:ext cx="6500858" cy="857232"/>
          </a:xfrm>
        </p:spPr>
        <p:txBody>
          <a:bodyPr/>
          <a:lstStyle/>
          <a:p>
            <a:r>
              <a:rPr lang="ru-RU" sz="1600" dirty="0" smtClean="0"/>
              <a:t>Псевдоним </a:t>
            </a:r>
            <a:r>
              <a:rPr lang="ru-RU" sz="1600" b="1" i="1" dirty="0" smtClean="0"/>
              <a:t>«</a:t>
            </a:r>
            <a:r>
              <a:rPr lang="ru-RU" sz="1600" b="1" i="1" dirty="0" err="1" smtClean="0"/>
              <a:t>Кукрыниксы</a:t>
            </a:r>
            <a:r>
              <a:rPr lang="ru-RU" sz="1600" b="1" i="1" dirty="0"/>
              <a:t>» </a:t>
            </a:r>
            <a:r>
              <a:rPr lang="ru-RU" sz="1600" dirty="0"/>
              <a:t>составлен из первых слогов фамилий </a:t>
            </a:r>
            <a:endParaRPr lang="ru-RU" sz="1600" dirty="0" smtClean="0"/>
          </a:p>
          <a:p>
            <a:r>
              <a:rPr lang="ru-RU" sz="1600" b="1" i="1" dirty="0" smtClean="0"/>
              <a:t>Ку</a:t>
            </a:r>
            <a:r>
              <a:rPr lang="ru-RU" sz="1600" dirty="0" smtClean="0"/>
              <a:t>приянова </a:t>
            </a:r>
            <a:r>
              <a:rPr lang="ru-RU" sz="1600" dirty="0"/>
              <a:t>и </a:t>
            </a:r>
            <a:r>
              <a:rPr lang="ru-RU" sz="1600" b="1" i="1" dirty="0"/>
              <a:t>Кры</a:t>
            </a:r>
            <a:r>
              <a:rPr lang="ru-RU" sz="1600" dirty="0"/>
              <a:t>лова,  </a:t>
            </a:r>
            <a:r>
              <a:rPr lang="ru-RU" sz="1600" b="1" i="1" dirty="0"/>
              <a:t>Ник</a:t>
            </a:r>
            <a:r>
              <a:rPr lang="ru-RU" sz="1600" dirty="0"/>
              <a:t>олая </a:t>
            </a:r>
            <a:r>
              <a:rPr lang="ru-RU" sz="1600" b="1" i="1" dirty="0"/>
              <a:t>С</a:t>
            </a:r>
            <a:r>
              <a:rPr lang="ru-RU" sz="1600" dirty="0"/>
              <a:t>околова.</a:t>
            </a:r>
          </a:p>
        </p:txBody>
      </p:sp>
      <p:pic>
        <p:nvPicPr>
          <p:cNvPr id="4" name="Рисунок 3" descr="20080922_kukrynik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38407"/>
            <a:ext cx="7000924" cy="5262361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240" cy="857256"/>
          </a:xfrm>
        </p:spPr>
        <p:txBody>
          <a:bodyPr/>
          <a:lstStyle/>
          <a:p>
            <a:r>
              <a:rPr lang="ru-RU" sz="1600" b="1" i="1" dirty="0" smtClean="0"/>
              <a:t>   Плакат</a:t>
            </a:r>
            <a:r>
              <a:rPr lang="ru-RU" sz="1600" dirty="0" smtClean="0"/>
              <a:t> </a:t>
            </a:r>
            <a:r>
              <a:rPr lang="ru-RU" sz="1600" dirty="0"/>
              <a:t>— жанр универсальный. Но плакаты Великой Отечественной Войны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 </a:t>
            </a:r>
            <a:r>
              <a:rPr lang="ru-RU" sz="1600" dirty="0"/>
              <a:t>больше чем жанр, это — летопись, предопределившая Великую </a:t>
            </a:r>
            <a:r>
              <a:rPr lang="ru-RU" sz="1600" dirty="0" smtClean="0"/>
              <a:t>Побед</a:t>
            </a:r>
            <a:br>
              <a:rPr lang="ru-RU" sz="1600" dirty="0" smtClean="0"/>
            </a:br>
            <a:r>
              <a:rPr lang="ru-RU" sz="1600" dirty="0" smtClean="0"/>
              <a:t>у </a:t>
            </a:r>
            <a:r>
              <a:rPr lang="ru-RU" sz="1600" dirty="0"/>
              <a:t>великой нации над фашизмом.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kukryniksy-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90608"/>
            <a:ext cx="5715040" cy="596739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95a8f0f8b9a0cc82bcf7a10a5af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14"/>
            <a:ext cx="7072362" cy="5217015"/>
          </a:xfrm>
          <a:prstGeom prst="rect">
            <a:avLst/>
          </a:prstGeo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01848fx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706632" cy="6858000"/>
          </a:xfrm>
          <a:prstGeom prst="rect">
            <a:avLst/>
          </a:prstGeom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14912"/>
            <a:ext cx="2928958" cy="971278"/>
          </a:xfrm>
        </p:spPr>
        <p:txBody>
          <a:bodyPr/>
          <a:lstStyle/>
          <a:p>
            <a:r>
              <a:rPr lang="ru-RU" i="1" dirty="0" err="1"/>
              <a:t>Тоидзе</a:t>
            </a:r>
            <a:r>
              <a:rPr lang="ru-RU" i="1" dirty="0"/>
              <a:t> И. </a:t>
            </a:r>
            <a:r>
              <a:rPr lang="ru-RU" i="1" dirty="0" smtClean="0"/>
              <a:t>1941 г.</a:t>
            </a:r>
            <a:br>
              <a:rPr lang="ru-RU" i="1" dirty="0" smtClean="0"/>
            </a:br>
            <a:r>
              <a:rPr lang="ru-RU" i="1" dirty="0" smtClean="0"/>
              <a:t>Родина-мать </a:t>
            </a:r>
            <a:r>
              <a:rPr lang="ru-RU" i="1" dirty="0"/>
              <a:t>зовет! </a:t>
            </a:r>
            <a:endParaRPr lang="ru-RU" dirty="0"/>
          </a:p>
        </p:txBody>
      </p:sp>
      <p:pic>
        <p:nvPicPr>
          <p:cNvPr id="4" name="Рисунок 3" descr="27-500x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6200"/>
            <a:ext cx="4762500" cy="6781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4614480" cy="367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30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0" y="214200"/>
            <a:ext cx="7329240" cy="5071680"/>
          </a:xfrm>
          <a:prstGeom prst="rect">
            <a:avLst/>
          </a:prstGeom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35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0" y="0"/>
            <a:ext cx="4817160" cy="7071840"/>
          </a:xfrm>
          <a:prstGeom prst="rect">
            <a:avLst/>
          </a:prstGeom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39" name="Содержимое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760" y="214200"/>
            <a:ext cx="7760880" cy="3928680"/>
          </a:xfrm>
          <a:prstGeom prst="rect">
            <a:avLst/>
          </a:prstGeom>
        </p:spPr>
      </p:pic>
      <p:sp>
        <p:nvSpPr>
          <p:cNvPr id="140" name="TextShape 2"/>
          <p:cNvSpPr txBox="1"/>
          <p:nvPr/>
        </p:nvSpPr>
        <p:spPr>
          <a:xfrm>
            <a:off x="500040" y="4286160"/>
            <a:ext cx="6500520" cy="23569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latin typeface="Calibri"/>
              </a:rPr>
              <a:t>    Александр Александрович Дейнека (1899-     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dirty="0">
                <a:latin typeface="Calibri"/>
              </a:rPr>
              <a:t>Героическое полотно </a:t>
            </a:r>
            <a:r>
              <a:rPr lang="ru-RU" sz="2000" b="1" u="sng" dirty="0">
                <a:latin typeface="Calibri"/>
                <a:hlinkClick r:id="rId4"/>
              </a:rPr>
              <a:t>"Оборона Севастополя"</a:t>
            </a:r>
            <a:r>
              <a:rPr lang="ru-RU" sz="2000" dirty="0">
                <a:latin typeface="Calibri"/>
              </a:rPr>
              <a:t> (1942), страшное и величественное</a:t>
            </a:r>
            <a:r>
              <a:rPr lang="ru-RU" sz="2000" dirty="0">
                <a:solidFill>
                  <a:srgbClr val="8B8B8B"/>
                </a:solidFill>
                <a:latin typeface="Calibri"/>
              </a:rPr>
              <a:t>. 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8B8B8B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6" name="Pesni-o-VOV---Georg-Ots-Proschayte-skalistye-gory(mp3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42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240" y="214200"/>
            <a:ext cx="7000560" cy="4790880"/>
          </a:xfrm>
          <a:prstGeom prst="rect">
            <a:avLst/>
          </a:prstGeom>
        </p:spPr>
      </p:pic>
      <p:sp>
        <p:nvSpPr>
          <p:cNvPr id="143" name="TextShape 2"/>
          <p:cNvSpPr txBox="1"/>
          <p:nvPr/>
        </p:nvSpPr>
        <p:spPr>
          <a:xfrm>
            <a:off x="500040" y="5214960"/>
            <a:ext cx="6000480" cy="9108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636192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               Петр Александрович Кривоногов (1910-1967)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714348" y="5786454"/>
            <a:ext cx="1713132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krivono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4498327" cy="6000768"/>
          </a:xfrm>
          <a:prstGeom prst="rect">
            <a:avLst/>
          </a:prstGeom>
        </p:spPr>
      </p:pic>
      <p:pic>
        <p:nvPicPr>
          <p:cNvPr id="6" name="voennye_pesni_-_temnaya_noch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71472" y="357166"/>
            <a:ext cx="7286676" cy="2571768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Monotype Corsiva"/>
              </a:rPr>
              <a:t>В годы Великой Отечественной Войны деятели искусства, и художники, музыканты и поэты, продолжали творить. В эпоху войны созданы великие произведения , которые превратили искусство в оружие против врага - не менее опасное, чем  настоящее, пробуждая в  советских людях патриотизм и воинский дух.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642918"/>
            <a:ext cx="471462" cy="42844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sz="2800"/>
          </a:p>
        </p:txBody>
      </p:sp>
      <p:pic>
        <p:nvPicPr>
          <p:cNvPr id="145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0" y="500042"/>
            <a:ext cx="7409160" cy="3963600"/>
          </a:xfrm>
          <a:prstGeom prst="rect">
            <a:avLst/>
          </a:prstGeom>
        </p:spPr>
      </p:pic>
      <p:sp>
        <p:nvSpPr>
          <p:cNvPr id="146" name="TextShape 2"/>
          <p:cNvSpPr txBox="1"/>
          <p:nvPr/>
        </p:nvSpPr>
        <p:spPr>
          <a:xfrm>
            <a:off x="571472" y="5286388"/>
            <a:ext cx="6857640" cy="642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Calibri"/>
              </a:rPr>
              <a:t>"Защитники Брестской крепости"</a:t>
            </a:r>
            <a:r>
              <a:rPr lang="ru-RU" sz="2800" dirty="0">
                <a:solidFill>
                  <a:srgbClr val="8B8B8B"/>
                </a:solidFill>
                <a:latin typeface="Calibri"/>
              </a:rPr>
              <a:t> </a:t>
            </a:r>
            <a:endParaRPr/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80" y="56880"/>
            <a:ext cx="5500440" cy="5943600"/>
          </a:xfrm>
          <a:prstGeom prst="rect">
            <a:avLst/>
          </a:prstGeom>
        </p:spPr>
      </p:pic>
      <p:sp>
        <p:nvSpPr>
          <p:cNvPr id="154" name="TextShape 1"/>
          <p:cNvSpPr txBox="1"/>
          <p:nvPr/>
        </p:nvSpPr>
        <p:spPr>
          <a:xfrm>
            <a:off x="785880" y="6143760"/>
            <a:ext cx="6357600" cy="49995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8B8B8B"/>
                </a:solidFill>
                <a:latin typeface="Calibri"/>
              </a:rPr>
              <a:t> </a:t>
            </a:r>
            <a:r>
              <a:rPr lang="ru-RU" sz="2000" dirty="0">
                <a:latin typeface="Calibri"/>
              </a:rPr>
              <a:t>"Корсунь-шевченковское побоище"</a:t>
            </a:r>
            <a:r>
              <a:rPr lang="ru-RU" sz="2800" dirty="0">
                <a:solidFill>
                  <a:srgbClr val="8B8B8B"/>
                </a:solidFill>
                <a:latin typeface="Calibri"/>
              </a:rPr>
              <a:t> </a:t>
            </a:r>
            <a:endParaRPr/>
          </a:p>
        </p:txBody>
      </p:sp>
    </p:spTree>
  </p:cSld>
  <p:clrMapOvr>
    <a:masterClrMapping/>
  </p:clrMapOvr>
  <p:transition advClick="0" advTm="5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20" y="56520"/>
            <a:ext cx="5143320" cy="6015600"/>
          </a:xfrm>
          <a:prstGeom prst="rect">
            <a:avLst/>
          </a:prstGeom>
        </p:spPr>
      </p:pic>
      <p:sp>
        <p:nvSpPr>
          <p:cNvPr id="156" name="TextShape 1"/>
          <p:cNvSpPr txBox="1"/>
          <p:nvPr/>
        </p:nvSpPr>
        <p:spPr>
          <a:xfrm>
            <a:off x="571320" y="6072120"/>
            <a:ext cx="7500600" cy="64302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Calibri"/>
              </a:rPr>
              <a:t>          «</a:t>
            </a:r>
            <a:r>
              <a:rPr lang="ru-RU" sz="2000" dirty="0">
                <a:latin typeface="Calibri"/>
              </a:rPr>
              <a:t>Поединок»</a:t>
            </a:r>
            <a:endParaRPr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779068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                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</a:rPr>
              <a:t>Неменский</a:t>
            </a: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 Б.М. (1922)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714348" y="5429264"/>
            <a:ext cx="857256" cy="696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6715140" y="6215082"/>
            <a:ext cx="500066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неме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6143668" cy="604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0"/>
            <a:ext cx="7615080" cy="785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sz="2800"/>
          </a:p>
        </p:txBody>
      </p:sp>
      <p:pic>
        <p:nvPicPr>
          <p:cNvPr id="158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20" y="142852"/>
            <a:ext cx="5429440" cy="6045908"/>
          </a:xfrm>
          <a:prstGeom prst="rect">
            <a:avLst/>
          </a:prstGeom>
        </p:spPr>
      </p:pic>
      <p:sp>
        <p:nvSpPr>
          <p:cNvPr id="159" name="TextShape 2"/>
          <p:cNvSpPr txBox="1"/>
          <p:nvPr/>
        </p:nvSpPr>
        <p:spPr>
          <a:xfrm>
            <a:off x="785880" y="6286680"/>
            <a:ext cx="7900560" cy="42846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Calibri"/>
              </a:rPr>
              <a:t>   «</a:t>
            </a:r>
            <a:r>
              <a:rPr lang="ru-RU" sz="2000" dirty="0">
                <a:latin typeface="Calibri"/>
              </a:rPr>
              <a:t>Дыхание весны»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20" y="142920"/>
            <a:ext cx="7185600" cy="4857480"/>
          </a:xfrm>
          <a:prstGeom prst="rect">
            <a:avLst/>
          </a:prstGeom>
        </p:spPr>
      </p:pic>
      <p:sp>
        <p:nvSpPr>
          <p:cNvPr id="161" name="TextShape 1"/>
          <p:cNvSpPr txBox="1"/>
          <p:nvPr/>
        </p:nvSpPr>
        <p:spPr>
          <a:xfrm>
            <a:off x="571320" y="5214950"/>
            <a:ext cx="8115120" cy="50001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Calibri"/>
              </a:rPr>
              <a:t> "Земля опаленная"</a:t>
            </a:r>
            <a:r>
              <a:rPr lang="ru-RU" sz="2800" dirty="0">
                <a:solidFill>
                  <a:srgbClr val="8B8B8B"/>
                </a:solidFill>
                <a:latin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14240" y="142920"/>
            <a:ext cx="6643440" cy="999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0000"/>
                </a:solidFill>
                <a:latin typeface="Calibri"/>
              </a:rPr>
              <a:t>Дмитрий Дмитриевич Шостакович (1915 – 1975)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286248" y="1142984"/>
            <a:ext cx="3571472" cy="47863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Calibri"/>
              </a:rPr>
              <a:t>  Шостакович – уникальное явление в истории мировой музыкальной культуры. Мало кто из композиторов был так признан и прославлен при жизни, как он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Calibri"/>
              </a:rPr>
              <a:t>   Основные жанры творчества Шостаковича – симфония, инструментальный концерт и музыка для камерных ансамблей.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Calibri"/>
              </a:rPr>
              <a:t>   Седьмая симфония, носящая подзаголовок «Ленинградская», имеет особую историю. Композитор создавал ее во время Второй мировой войны и блокады немецкими войсками Ленинграда, в сентябре – декабре 1941г. Одно из первых исполнений симфонии состоялось в Ленинграде 9 августа 1942 г – день выбранный немецким командованием для выезда в город.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0" name="Рисунок 1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60" y="1142984"/>
            <a:ext cx="3711688" cy="5118136"/>
          </a:xfrm>
          <a:prstGeom prst="rect">
            <a:avLst/>
          </a:prstGeom>
        </p:spPr>
      </p:pic>
      <p:pic>
        <p:nvPicPr>
          <p:cNvPr id="5" name="DDShostakovich-Simfoniya-7-quotLeningradskayaquot-1-chast_-razrabotka-tema-nashestv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90680" y="0"/>
            <a:ext cx="8229240" cy="5714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Ленинградская блокада в живописи</a:t>
            </a:r>
            <a:endParaRPr sz="2800"/>
          </a:p>
        </p:txBody>
      </p:sp>
      <p:pic>
        <p:nvPicPr>
          <p:cNvPr id="3" name="Рисунок 2" descr="19271714_00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702" y="642950"/>
            <a:ext cx="6381752" cy="4786314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0"/>
            <a:ext cx="8229240" cy="57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3200" dirty="0"/>
              <a:t>      </a:t>
            </a:r>
            <a:r>
              <a:rPr lang="ru-RU" sz="2800" dirty="0"/>
              <a:t>Фото блокадного Ленинграда</a:t>
            </a:r>
            <a:endParaRPr sz="2800"/>
          </a:p>
        </p:txBody>
      </p:sp>
      <p:pic>
        <p:nvPicPr>
          <p:cNvPr id="3" name="Рисунок 2" descr="1923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52768"/>
            <a:ext cx="5111757" cy="3833818"/>
          </a:xfrm>
          <a:prstGeom prst="rect">
            <a:avLst/>
          </a:prstGeom>
        </p:spPr>
      </p:pic>
      <p:pic>
        <p:nvPicPr>
          <p:cNvPr id="4" name="Рисунок 3" descr="570138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4125293" cy="292895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061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7185457" cy="5429287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1B33E27FEF4BBAA4DF4841A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14"/>
            <a:ext cx="7620000" cy="4953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14"/>
            <a:ext cx="8217112" cy="5143536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240" cy="500066"/>
          </a:xfrm>
        </p:spPr>
        <p:txBody>
          <a:bodyPr/>
          <a:lstStyle/>
          <a:p>
            <a:r>
              <a:rPr lang="ru-RU" dirty="0" smtClean="0"/>
              <a:t>                       Дорога жизни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14348" y="6572272"/>
            <a:ext cx="4572032" cy="285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.Боим. Ладога - дорога жизни. 1943. Собрание Картинной галереи г.Красноармейска Моск. обл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7429500" cy="535305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240</Words>
  <Application>Microsoft Office PowerPoint</Application>
  <PresentationFormat>Экран (4:3)</PresentationFormat>
  <Paragraphs>25</Paragraphs>
  <Slides>25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Дорога жизни </vt:lpstr>
      <vt:lpstr>                Кукрыниксы и окна РОСТа</vt:lpstr>
      <vt:lpstr>   Плакат — жанр универсальный. Но плакаты Великой Отечественной Войны  это больше чем жанр, это — летопись, предопределившая Великую Побед у великой нации над фашизмом. </vt:lpstr>
      <vt:lpstr>Слайд 12</vt:lpstr>
      <vt:lpstr>Слайд 13</vt:lpstr>
      <vt:lpstr>Тоидзе И. 1941 г. Родина-мать зовет! </vt:lpstr>
      <vt:lpstr>Слайд 15</vt:lpstr>
      <vt:lpstr>Слайд 16</vt:lpstr>
      <vt:lpstr>Слайд 17</vt:lpstr>
      <vt:lpstr>Слайд 18</vt:lpstr>
      <vt:lpstr>                Петр Александрович Кривоногов (1910-1967)  </vt:lpstr>
      <vt:lpstr>Слайд 20</vt:lpstr>
      <vt:lpstr>Слайд 21</vt:lpstr>
      <vt:lpstr>Слайд 22</vt:lpstr>
      <vt:lpstr>                  Неменский Б.М. (1922)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5</cp:revision>
  <dcterms:modified xsi:type="dcterms:W3CDTF">2014-05-26T01:55:12Z</dcterms:modified>
</cp:coreProperties>
</file>