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</p:sldMasterIdLst>
  <p:notesMasterIdLst>
    <p:notesMasterId r:id="rId13"/>
  </p:notesMasterIdLst>
  <p:sldIdLst>
    <p:sldId id="307" r:id="rId2"/>
    <p:sldId id="30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66FF66"/>
    <a:srgbClr val="008000"/>
    <a:srgbClr val="CCFFFF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2" autoAdjust="0"/>
    <p:restoredTop sz="99149" autoAdjust="0"/>
  </p:normalViewPr>
  <p:slideViewPr>
    <p:cSldViewPr>
      <p:cViewPr varScale="1">
        <p:scale>
          <a:sx n="116" d="100"/>
          <a:sy n="116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843E61-0B6F-4EEA-BE55-1361A530D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44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4849E320-DF56-4DC4-BA91-65D11B548EA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B23E11AF-1A89-47B3-8F25-CC38A4B05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116B-D304-41CF-9AD8-DA95639A0925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27DF-E39C-464C-BD71-6E1696A4D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5002-F235-4AB3-9207-A11635067D67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EDBA-1D86-472F-84AA-7FFF594D8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D615-FD86-4FAB-89ED-3B813B109BBC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FD0F-EE40-42FC-87D0-997FA9EA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B1E5-A66B-4868-AA75-4C3FA531833F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EEB1-B0CB-4E96-A95E-00723215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4E97-A089-4EA9-B70A-860EBCF9CCA1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142E-B845-4F9A-929E-A01BFF57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2249-86F9-436E-ADAD-9613C7F5C67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5830-0EAA-4D65-ABAE-55C840D81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FC71-890A-4907-94CB-FB49C65EEC8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07E9-EAF6-4E70-9DBC-7E079E18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A69B-EB14-40B8-94FF-9FBC7F3067C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3009-A795-4D1A-AECC-BB75C717E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BB0F-594A-42D8-9BD4-2051EE890562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563F-F323-4FE1-94FD-3C6C39AF9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6F65-16F0-47AA-96B1-235267AB0FA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596E-8D49-48ED-B4AC-86EA44C61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F0D7-36CF-468D-9657-64EEBB7C88D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564B-C23F-4AA5-88C1-E6DBAF2B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rgbClr val="0070C0">
                <a:alpha val="0"/>
              </a:srgbClr>
            </a:gs>
            <a:gs pos="50000">
              <a:schemeClr val="bg1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71683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5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6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7" name="Freeform 1031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8" name="Freeform 1032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9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0" name="Freeform 1034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2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E123413-7FA5-483E-9A10-BDC1FEA85A3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71693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4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3D87D330-2AD3-47C1-AF9E-149586655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143008"/>
          </a:xfrm>
        </p:spPr>
        <p:txBody>
          <a:bodyPr/>
          <a:lstStyle/>
          <a:p>
            <a:r>
              <a:rPr lang="ru-RU" sz="5400" b="1" i="1" dirty="0" err="1" smtClean="0"/>
              <a:t>Классици́зм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8786842" cy="178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u="sng" dirty="0" smtClean="0"/>
              <a:t>     </a:t>
            </a:r>
            <a:r>
              <a:rPr lang="ru-RU" u="sng" dirty="0" err="1" smtClean="0"/>
              <a:t>Классици́зм</a:t>
            </a:r>
            <a:r>
              <a:rPr lang="ru-RU" dirty="0" smtClean="0"/>
              <a:t> </a:t>
            </a:r>
            <a:r>
              <a:rPr lang="ru-RU" sz="2400" dirty="0" smtClean="0"/>
              <a:t>(фр. </a:t>
            </a:r>
            <a:r>
              <a:rPr lang="ru-RU" sz="2400" i="1" dirty="0" err="1" smtClean="0"/>
              <a:t>classicisme</a:t>
            </a:r>
            <a:r>
              <a:rPr lang="ru-RU" sz="2400" dirty="0" smtClean="0"/>
              <a:t>, от лат. </a:t>
            </a:r>
            <a:r>
              <a:rPr lang="ru-RU" sz="2400" i="1" dirty="0" err="1" smtClean="0"/>
              <a:t>classicus</a:t>
            </a:r>
            <a:r>
              <a:rPr lang="ru-RU" dirty="0" smtClean="0"/>
              <a:t> — </a:t>
            </a:r>
            <a:r>
              <a:rPr lang="ru-RU" sz="2400" dirty="0" smtClean="0"/>
              <a:t>образцовый)</a:t>
            </a:r>
            <a:r>
              <a:rPr lang="ru-RU" dirty="0" smtClean="0"/>
              <a:t> — художественный стиль и эстетическое направление в европейском искусстве XVII—XIX вв.</a:t>
            </a:r>
          </a:p>
          <a:p>
            <a:pPr>
              <a:buFont typeface="Arial" charset="0"/>
              <a:buNone/>
            </a:pPr>
            <a:r>
              <a:rPr lang="ru-RU" dirty="0" smtClean="0"/>
              <a:t>	В основе классицизма лежат идеи рационализма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2857496"/>
            <a:ext cx="6667500" cy="3633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742011" y="5572140"/>
            <a:ext cx="2401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FF00"/>
                </a:solidFill>
              </a:rPr>
              <a:t>Большой театр в Варшаве.</a:t>
            </a:r>
          </a:p>
        </p:txBody>
      </p:sp>
    </p:spTree>
    <p:extLst>
      <p:ext uri="{BB962C8B-B14F-4D97-AF65-F5344CB8AC3E}">
        <p14:creationId xmlns:p14="http://schemas.microsoft.com/office/powerpoint/2010/main" val="33504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4495800" cy="5738834"/>
          </a:xfrm>
        </p:spPr>
        <p:txBody>
          <a:bodyPr/>
          <a:lstStyle/>
          <a:p>
            <a:r>
              <a:rPr lang="ru-RU" sz="2400" dirty="0" smtClean="0"/>
              <a:t>Функциональный метод — есть теоретическая концепция конструктивизма, основанная на научном анализе особенностей функционирования зданий, сооружений, градостроительных комплексов.</a:t>
            </a:r>
          </a:p>
          <a:p>
            <a:r>
              <a:rPr lang="ru-RU" sz="2400" dirty="0" smtClean="0"/>
              <a:t>Каждой функции отвечает наиболее рациональная объёмно-планировочная структура (форма соответствует функции)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38604" y="1000108"/>
            <a:ext cx="473276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857232"/>
          </a:xfrm>
        </p:spPr>
        <p:txBody>
          <a:bodyPr/>
          <a:lstStyle/>
          <a:p>
            <a:r>
              <a:rPr lang="ru-RU" i="1" dirty="0" smtClean="0"/>
              <a:t>Вывод: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8172480" cy="5500726"/>
          </a:xfrm>
        </p:spPr>
        <p:txBody>
          <a:bodyPr/>
          <a:lstStyle/>
          <a:p>
            <a:pPr algn="just"/>
            <a:r>
              <a:rPr lang="ru-RU" sz="2400" b="1" i="1" dirty="0" smtClean="0"/>
              <a:t>Архитектурный стиль </a:t>
            </a:r>
            <a:r>
              <a:rPr lang="ru-RU" sz="2400" dirty="0" smtClean="0"/>
              <a:t>— совокупность основных черт и признаков архитектуры определённого времени и места, проявляющихся в особенностях её функциональной, конструктивной и художественной сторон (приёмы построения планов и объёмов композиций зданий, строительные материалы и конструкции, формы и отделка фасадов, декоративное оформление интерьеров; входит в общее понятие стиля как художественного мировоззрения, охватывающего все стороны искусства и культуры общества в определённых условиях его социального и экономического развития; совокупность главных идейно-художественных особенностей творчества мастера.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096000"/>
          </a:xfrm>
        </p:spPr>
        <p:txBody>
          <a:bodyPr/>
          <a:lstStyle/>
          <a:p>
            <a:r>
              <a:rPr lang="ru-RU" sz="2000" dirty="0" smtClean="0"/>
              <a:t>Главной чертой архитектуры классицизма - обращение к формам античного зодчества как к эталону гармонии, простоты, строгости, логической ясности </a:t>
            </a:r>
            <a:r>
              <a:rPr lang="ru-RU" sz="2000" b="1" dirty="0" smtClean="0"/>
              <a:t>и </a:t>
            </a:r>
            <a:r>
              <a:rPr lang="ru-RU" sz="2000" dirty="0" smtClean="0"/>
              <a:t>монументальности. </a:t>
            </a:r>
          </a:p>
          <a:p>
            <a:pPr>
              <a:buNone/>
            </a:pPr>
            <a:r>
              <a:rPr lang="ru-RU" sz="2000" dirty="0" smtClean="0"/>
              <a:t>Архитектуре классицизма  присуща регулярность планировки и четкость объемной формы. </a:t>
            </a:r>
          </a:p>
          <a:p>
            <a:pPr>
              <a:buNone/>
            </a:pPr>
            <a:r>
              <a:rPr lang="ru-RU" sz="2000" dirty="0" smtClean="0"/>
              <a:t>Основой архитектурного языка классицизма стал ордер,</a:t>
            </a:r>
          </a:p>
          <a:p>
            <a:pPr>
              <a:buNone/>
            </a:pPr>
            <a:r>
              <a:rPr lang="ru-RU" sz="2000" dirty="0" smtClean="0"/>
              <a:t>        близкий к античности. </a:t>
            </a:r>
          </a:p>
          <a:p>
            <a:pPr>
              <a:buNone/>
            </a:pPr>
            <a:r>
              <a:rPr lang="ru-RU" sz="2000" b="1" i="1" dirty="0" smtClean="0"/>
              <a:t>Для классицизма свойственны :</a:t>
            </a:r>
          </a:p>
          <a:p>
            <a:r>
              <a:rPr lang="ru-RU" sz="2000" dirty="0" smtClean="0"/>
              <a:t>симметрично-осевые композиции</a:t>
            </a:r>
          </a:p>
          <a:p>
            <a:r>
              <a:rPr lang="ru-RU" sz="2000" dirty="0" smtClean="0"/>
              <a:t>сдержанность декоративного убранства</a:t>
            </a:r>
          </a:p>
          <a:p>
            <a:r>
              <a:rPr lang="ru-RU" sz="2000" dirty="0" smtClean="0"/>
              <a:t>регулярная система планировки городов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714884"/>
            <a:ext cx="4049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Малый Трианон. </a:t>
            </a:r>
            <a:r>
              <a:rPr lang="ru-RU" sz="2000" i="1" dirty="0" err="1" smtClean="0">
                <a:solidFill>
                  <a:srgbClr val="FFFF00"/>
                </a:solidFill>
              </a:rPr>
              <a:t>Габриэль.Франция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4"/>
            <a:ext cx="467594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41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642942"/>
          </a:xfrm>
        </p:spPr>
        <p:txBody>
          <a:bodyPr/>
          <a:lstStyle/>
          <a:p>
            <a:r>
              <a:rPr lang="ru-RU" i="1" dirty="0" smtClean="0"/>
              <a:t>Ампир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1428760"/>
          </a:xfrm>
        </p:spPr>
        <p:txBody>
          <a:bodyPr/>
          <a:lstStyle/>
          <a:p>
            <a:r>
              <a:rPr lang="ru-RU" sz="2400" u="sng" dirty="0" err="1" smtClean="0"/>
              <a:t>Ампи́р</a:t>
            </a:r>
            <a:r>
              <a:rPr lang="ru-RU" sz="2400" dirty="0" smtClean="0"/>
              <a:t> (от фр. </a:t>
            </a:r>
            <a:r>
              <a:rPr lang="ru-RU" sz="2400" i="1" dirty="0" err="1" smtClean="0"/>
              <a:t>empire</a:t>
            </a:r>
            <a:r>
              <a:rPr lang="ru-RU" sz="2400" i="1" dirty="0" smtClean="0"/>
              <a:t> — империя</a:t>
            </a:r>
            <a:r>
              <a:rPr lang="ru-RU" sz="2400" dirty="0" smtClean="0"/>
              <a:t>) — стиль в архитектуре и искусстве (главным образом декоративном) трёх первых десятилетий XIX века, завершающий эволюцию классицизма.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8072438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6072206"/>
            <a:ext cx="2469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Казанский собор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3643306" cy="5667396"/>
          </a:xfrm>
        </p:spPr>
        <p:txBody>
          <a:bodyPr/>
          <a:lstStyle/>
          <a:p>
            <a:r>
              <a:rPr lang="ru-RU" dirty="0" smtClean="0"/>
              <a:t>Ампир сложился в недрах классицизма, в котором поиски изящной простоты форм и декора постепенно сменяются стремлением к их предельной лапидарности и монументальной выразительности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857620" y="857232"/>
            <a:ext cx="4929188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6143644"/>
            <a:ext cx="317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Триумфальные ворота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000132"/>
          </a:xfrm>
        </p:spPr>
        <p:txBody>
          <a:bodyPr/>
          <a:lstStyle/>
          <a:p>
            <a:r>
              <a:rPr lang="ru-RU" i="1" dirty="0" smtClean="0"/>
              <a:t>Эклектика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8858280" cy="2000264"/>
          </a:xfrm>
        </p:spPr>
        <p:txBody>
          <a:bodyPr/>
          <a:lstStyle/>
          <a:p>
            <a:r>
              <a:rPr lang="ru-RU" sz="2000" u="sng" dirty="0" err="1" smtClean="0"/>
              <a:t>Экле́ктика</a:t>
            </a:r>
            <a:r>
              <a:rPr lang="ru-RU" sz="2000" dirty="0" smtClean="0"/>
              <a:t> (</a:t>
            </a:r>
            <a:r>
              <a:rPr lang="ru-RU" sz="2000" i="1" dirty="0" smtClean="0"/>
              <a:t>эклектизм</a:t>
            </a:r>
            <a:r>
              <a:rPr lang="ru-RU" sz="2000" dirty="0" smtClean="0"/>
              <a:t>, </a:t>
            </a:r>
            <a:r>
              <a:rPr lang="ru-RU" sz="2000" i="1" dirty="0" smtClean="0"/>
              <a:t>историзм</a:t>
            </a:r>
            <a:r>
              <a:rPr lang="ru-RU" sz="2000" dirty="0" smtClean="0"/>
              <a:t>) в архитектуре — направление </a:t>
            </a:r>
            <a:r>
              <a:rPr lang="ru-RU" sz="2000" b="1" dirty="0" smtClean="0"/>
              <a:t>в </a:t>
            </a:r>
            <a:r>
              <a:rPr lang="ru-RU" sz="2000" dirty="0" smtClean="0"/>
              <a:t>архитектуре, доминировавшее в Европе и России в 1830-е-1890-е гг. Эклектике присущи черты европейской архитектуры XV—XVIII веков.</a:t>
            </a:r>
          </a:p>
          <a:p>
            <a:r>
              <a:rPr lang="ru-RU" sz="2000" dirty="0" smtClean="0"/>
              <a:t> Эклектика сохраняет архитектурный ордер, но в ней он утратил свою исключительность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2714620"/>
            <a:ext cx="6096000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00826" y="4572008"/>
            <a:ext cx="2428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Частный дом-дворец Белосельских-Белозерских в Санкт-Петербурге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4714884"/>
            <a:ext cx="8572560" cy="1714512"/>
          </a:xfrm>
        </p:spPr>
        <p:txBody>
          <a:bodyPr/>
          <a:lstStyle/>
          <a:p>
            <a:r>
              <a:rPr lang="ru-RU" sz="2000" dirty="0" smtClean="0"/>
              <a:t>Разнообразная архитектура исторических стилизаций, </a:t>
            </a:r>
            <a:r>
              <a:rPr lang="ru-RU" sz="2000" dirty="0" err="1" smtClean="0"/>
              <a:t>распостранённая</a:t>
            </a:r>
            <a:r>
              <a:rPr lang="ru-RU" sz="2000" dirty="0" smtClean="0"/>
              <a:t> с сер.</a:t>
            </a:r>
            <a:r>
              <a:rPr lang="en-US" sz="2000" dirty="0" smtClean="0"/>
              <a:t>XIX</a:t>
            </a:r>
            <a:r>
              <a:rPr lang="ru-RU" sz="2000" dirty="0" smtClean="0"/>
              <a:t> до конца </a:t>
            </a:r>
            <a:r>
              <a:rPr lang="en-US" sz="2000" dirty="0" smtClean="0"/>
              <a:t>XX </a:t>
            </a:r>
            <a:r>
              <a:rPr lang="ru-RU" sz="2000" dirty="0" smtClean="0"/>
              <a:t>века, известна как архитектура «периода историзма».</a:t>
            </a:r>
          </a:p>
          <a:p>
            <a:r>
              <a:rPr lang="ru-RU" sz="2000" dirty="0" smtClean="0"/>
              <a:t>Стилизации по выбору заказчика под классику, ренессанс, барокко, рококо, готику и т.д., а так же под национальные стили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6350000" cy="42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ru-RU" i="1" dirty="0" smtClean="0"/>
              <a:t>Модерн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81518" cy="5167330"/>
          </a:xfrm>
        </p:spPr>
        <p:txBody>
          <a:bodyPr/>
          <a:lstStyle/>
          <a:p>
            <a:r>
              <a:rPr lang="ru-RU" sz="2400" u="sng" dirty="0" err="1" smtClean="0"/>
              <a:t>Моде́рн</a:t>
            </a:r>
            <a:r>
              <a:rPr lang="ru-RU" sz="2400" u="sng" dirty="0" smtClean="0"/>
              <a:t> </a:t>
            </a:r>
            <a:r>
              <a:rPr lang="ru-RU" sz="2400" dirty="0" smtClean="0"/>
              <a:t>(</a:t>
            </a:r>
            <a:r>
              <a:rPr lang="ru-RU" sz="2000" dirty="0" smtClean="0"/>
              <a:t>от фр. </a:t>
            </a:r>
            <a:r>
              <a:rPr lang="ru-RU" sz="2000" i="1" dirty="0" err="1" smtClean="0"/>
              <a:t>moderne</a:t>
            </a:r>
            <a:r>
              <a:rPr lang="ru-RU" sz="2000" dirty="0" smtClean="0"/>
              <a:t> </a:t>
            </a:r>
            <a:r>
              <a:rPr lang="ru-RU" sz="2400" dirty="0" smtClean="0"/>
              <a:t>— </a:t>
            </a:r>
            <a:r>
              <a:rPr lang="ru-RU" sz="2000" dirty="0" smtClean="0"/>
              <a:t>современный)- </a:t>
            </a:r>
            <a:r>
              <a:rPr lang="ru-RU" sz="2400" dirty="0" smtClean="0"/>
              <a:t>один из архитектурных стилей, больше популярный во второй половине XIX — начале XX века. Его отличительными особенностями являются: отказ от прямых линий и углов в пользу более естественных, «природных» линий, интерес к новым технологиям при строительстве зданий.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6314" y="1142984"/>
            <a:ext cx="3786214" cy="504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9144000" cy="2571768"/>
          </a:xfrm>
        </p:spPr>
        <p:txBody>
          <a:bodyPr/>
          <a:lstStyle/>
          <a:p>
            <a:r>
              <a:rPr lang="ru-RU" sz="2400" dirty="0" smtClean="0"/>
              <a:t>Архитектуру модерна отличает также стремление к созданию одновременно и эстетически красивых, и функциональных зданий. Большое внимание уделялось не только внешнему виду зданий, но и интерьеру, который тщательно прорабатывался. Все конструктивные элементы: лестницы, двери, столбы, балконы — художественно обрабатывались.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6143668" cy="411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r>
              <a:rPr lang="ru-RU" i="1" dirty="0" smtClean="0"/>
              <a:t>Конструктивизм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214422"/>
            <a:ext cx="7886728" cy="1590676"/>
          </a:xfrm>
        </p:spPr>
        <p:txBody>
          <a:bodyPr/>
          <a:lstStyle/>
          <a:p>
            <a:r>
              <a:rPr lang="ru-RU" u="sng" dirty="0" smtClean="0"/>
              <a:t>Конструктивизм </a:t>
            </a:r>
            <a:r>
              <a:rPr lang="ru-RU" dirty="0" smtClean="0"/>
              <a:t>— советский авангардистский стиль, направление, получившее развитие в 1920 — </a:t>
            </a:r>
            <a:r>
              <a:rPr lang="ru-RU" dirty="0" err="1" smtClean="0"/>
              <a:t>нач</a:t>
            </a:r>
            <a:r>
              <a:rPr lang="ru-RU" dirty="0" smtClean="0"/>
              <a:t>. 1930 годов.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635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1706</TotalTime>
  <Words>449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Ленты</vt:lpstr>
      <vt:lpstr>Классици́зм</vt:lpstr>
      <vt:lpstr>Презентация PowerPoint</vt:lpstr>
      <vt:lpstr>Ампир</vt:lpstr>
      <vt:lpstr>Презентация PowerPoint</vt:lpstr>
      <vt:lpstr>Эклектика</vt:lpstr>
      <vt:lpstr>Презентация PowerPoint</vt:lpstr>
      <vt:lpstr>Модерн</vt:lpstr>
      <vt:lpstr>Презентация PowerPoint</vt:lpstr>
      <vt:lpstr>Конструктивизм</vt:lpstr>
      <vt:lpstr>Презентация PowerPoint</vt:lpstr>
      <vt:lpstr>Вывод: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стандарты общего образования</dc:title>
  <dc:creator>sivozhelezova</dc:creator>
  <cp:lastModifiedBy>Домашний</cp:lastModifiedBy>
  <cp:revision>202</cp:revision>
  <dcterms:created xsi:type="dcterms:W3CDTF">2007-08-07T13:13:33Z</dcterms:created>
  <dcterms:modified xsi:type="dcterms:W3CDTF">2014-03-13T14:56:23Z</dcterms:modified>
</cp:coreProperties>
</file>