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0" r:id="rId1"/>
  </p:sldMasterIdLst>
  <p:notesMasterIdLst>
    <p:notesMasterId r:id="rId9"/>
  </p:notesMasterIdLst>
  <p:sldIdLst>
    <p:sldId id="288" r:id="rId2"/>
    <p:sldId id="289" r:id="rId3"/>
    <p:sldId id="290" r:id="rId4"/>
    <p:sldId id="291" r:id="rId5"/>
    <p:sldId id="292" r:id="rId6"/>
    <p:sldId id="294" r:id="rId7"/>
    <p:sldId id="295" r:id="rId8"/>
  </p:sldIdLst>
  <p:sldSz cx="9144000" cy="6858000" type="screen4x3"/>
  <p:notesSz cx="6858000" cy="9144000"/>
  <p:embeddedFontLst>
    <p:embeddedFont>
      <p:font typeface="Palatino Linotype" panose="02040502050505030304" pitchFamily="18" charset="0"/>
      <p:regular r:id="rId10"/>
      <p:bold r:id="rId11"/>
      <p:italic r:id="rId12"/>
      <p:boldItalic r:id="rId13"/>
    </p:embeddedFont>
    <p:embeddedFont>
      <p:font typeface="Book Antiqua" panose="02040602050305030304" pitchFamily="18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33"/>
    <a:srgbClr val="66FF66"/>
    <a:srgbClr val="008000"/>
    <a:srgbClr val="CCFFFF"/>
    <a:srgbClr val="00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2" autoAdjust="0"/>
    <p:restoredTop sz="99149" autoAdjust="0"/>
  </p:normalViewPr>
  <p:slideViewPr>
    <p:cSldViewPr>
      <p:cViewPr varScale="1">
        <p:scale>
          <a:sx n="116" d="100"/>
          <a:sy n="116" d="100"/>
        </p:scale>
        <p:origin x="-15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2843E61-0B6F-4EEA-BE55-1361A530D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53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7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4849E320-DF56-4DC4-BA91-65D11B548EAE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B23E11AF-1A89-47B3-8F25-CC38A4B05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E116B-D304-41CF-9AD8-DA95639A0925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A27DF-E39C-464C-BD71-6E1696A4D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55002-F235-4AB3-9207-A11635067D67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3EDBA-1D86-472F-84AA-7FFF594D8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D615-FD86-4FAB-89ED-3B813B109BBC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FD0F-EE40-42FC-87D0-997FA9EA0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8B1E5-A66B-4868-AA75-4C3FA531833F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5EEB1-B0CB-4E96-A95E-00723215D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4E97-A089-4EA9-B70A-860EBCF9CCA1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142E-B845-4F9A-929E-A01BFF57E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92249-86F9-436E-ADAD-9613C7F5C670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25830-0EAA-4D65-ABAE-55C840D81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4FC71-890A-4907-94CB-FB49C65EEC8E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8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207E9-EAF6-4E70-9DBC-7E079E18F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A69B-EB14-40B8-94FF-9FBC7F3067CE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3009-A795-4D1A-AECC-BB75C717E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BB0F-594A-42D8-9BD4-2051EE890562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563F-F323-4FE1-94FD-3C6C39AF9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6F65-16F0-47AA-96B1-235267AB0FA9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1596E-8D49-48ED-B4AC-86EA44C61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9F0D7-36CF-468D-9657-64EEBB7C88D8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564B-C23F-4AA5-88C1-E6DBAF2BD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flip="none" rotWithShape="1">
          <a:gsLst>
            <a:gs pos="0">
              <a:srgbClr val="0070C0">
                <a:alpha val="0"/>
              </a:srgbClr>
            </a:gs>
            <a:gs pos="50000">
              <a:schemeClr val="bg1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71683" name="Rectangle 1027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4" name="Freeform 1028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5" name="Freeform 1029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6" name="Freeform 1030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7" name="Freeform 1031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8" name="Freeform 1032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9" name="Freeform 1033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0" name="Freeform 1034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92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1E123413-7FA5-483E-9A10-BDC1FEA85A30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71693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94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3D87D330-2AD3-47C1-AF9E-149586655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538310"/>
          </a:xfrm>
        </p:spPr>
        <p:txBody>
          <a:bodyPr/>
          <a:lstStyle/>
          <a:p>
            <a:r>
              <a:rPr lang="ru-RU" b="1" dirty="0" smtClean="0">
                <a:latin typeface="Palatino Linotype" pitchFamily="18" charset="0"/>
              </a:rPr>
              <a:t>Архитектура эпохи Возрождения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981200"/>
            <a:ext cx="8101042" cy="4114800"/>
          </a:xfrm>
        </p:spPr>
        <p:txBody>
          <a:bodyPr/>
          <a:lstStyle/>
          <a:p>
            <a:r>
              <a:rPr lang="ru-RU" b="1" u="sng" dirty="0" err="1" smtClean="0"/>
              <a:t>Возрожде́ние</a:t>
            </a:r>
            <a:r>
              <a:rPr lang="ru-RU" b="1" u="sng" dirty="0" smtClean="0"/>
              <a:t>, или </a:t>
            </a:r>
            <a:r>
              <a:rPr lang="ru-RU" b="1" u="sng" dirty="0" err="1" smtClean="0"/>
              <a:t>Ренесса́нс</a:t>
            </a:r>
            <a:r>
              <a:rPr lang="ru-RU" b="1" u="sng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( фр. </a:t>
            </a:r>
            <a:r>
              <a:rPr lang="ru-RU" i="1" dirty="0" err="1" smtClean="0"/>
              <a:t>Renaissance</a:t>
            </a:r>
            <a:r>
              <a:rPr lang="ru-RU" dirty="0" smtClean="0"/>
              <a:t>, </a:t>
            </a:r>
            <a:r>
              <a:rPr lang="ru-RU" dirty="0" err="1" smtClean="0"/>
              <a:t>итал</a:t>
            </a:r>
            <a:r>
              <a:rPr lang="ru-RU" dirty="0" smtClean="0"/>
              <a:t>. </a:t>
            </a:r>
            <a:r>
              <a:rPr lang="ru-RU" i="1" dirty="0" err="1" smtClean="0"/>
              <a:t>Rinascimento</a:t>
            </a:r>
            <a:r>
              <a:rPr lang="ru-RU" b="1" dirty="0" smtClean="0"/>
              <a:t>)</a:t>
            </a:r>
          </a:p>
          <a:p>
            <a:pPr>
              <a:buNone/>
            </a:pPr>
            <a:r>
              <a:rPr lang="ru-RU" b="1" dirty="0" smtClean="0"/>
              <a:t> — </a:t>
            </a:r>
            <a:r>
              <a:rPr lang="ru-RU" sz="3600" dirty="0" smtClean="0"/>
              <a:t>эпоха в истории культуры Европы, пришедшая на смену культуре Средних веков и предшествующая культуре нового времени с XIV по XVI 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357166"/>
            <a:ext cx="4495800" cy="5738834"/>
          </a:xfrm>
        </p:spPr>
        <p:txBody>
          <a:bodyPr/>
          <a:lstStyle/>
          <a:p>
            <a:r>
              <a:rPr lang="ru-RU" sz="2400" dirty="0" smtClean="0">
                <a:latin typeface="Book Antiqua" pitchFamily="18" charset="0"/>
              </a:rPr>
              <a:t>Архитекторы Возрождения в соответствии с гуманистическим мировоззрением своей эпохи создали новый стиль –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ренессанс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,</a:t>
            </a:r>
            <a:r>
              <a:rPr lang="ru-RU" sz="2400" dirty="0" smtClean="0">
                <a:latin typeface="Book Antiqua" pitchFamily="18" charset="0"/>
              </a:rPr>
              <a:t> в котором использовали наследие античного искусства, греческие архитектурные ордеры. </a:t>
            </a:r>
          </a:p>
          <a:p>
            <a:r>
              <a:rPr lang="ru-RU" sz="2400" dirty="0" smtClean="0">
                <a:latin typeface="Book Antiqua" pitchFamily="18" charset="0"/>
              </a:rPr>
              <a:t>  применялись они более свободно, с отступлением от античных канонов, в других пропорциях и размерах, в сочетании с другими архитектурными элементами.</a:t>
            </a:r>
          </a:p>
          <a:p>
            <a:endParaRPr lang="ru-RU" dirty="0"/>
          </a:p>
        </p:txBody>
      </p:sp>
      <p:pic>
        <p:nvPicPr>
          <p:cNvPr id="7" name="Picture 7" descr="%D0%A1%D0%B0%D0%BD%D1%82%D0%B0_%D0%9A%D1%80%D0%BE%D1%87%D0%B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642918"/>
            <a:ext cx="4420228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3438" y="5143512"/>
            <a:ext cx="428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rgbClr val="FFFF00"/>
                </a:solidFill>
                <a:latin typeface="+mn-lt"/>
              </a:rPr>
              <a:t>Базилика Санта -</a:t>
            </a:r>
            <a:r>
              <a:rPr lang="ru-RU" i="1" dirty="0" err="1" smtClean="0">
                <a:solidFill>
                  <a:srgbClr val="FFFF00"/>
                </a:solidFill>
                <a:latin typeface="+mn-lt"/>
              </a:rPr>
              <a:t>Кроче</a:t>
            </a:r>
            <a:r>
              <a:rPr lang="ru-RU" i="1" dirty="0" smtClean="0">
                <a:solidFill>
                  <a:srgbClr val="FFFF00"/>
                </a:solidFill>
                <a:latin typeface="+mn-lt"/>
              </a:rPr>
              <a:t>, Флоренция</a:t>
            </a:r>
            <a:endParaRPr lang="ru-RU" i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4286256"/>
            <a:ext cx="8429684" cy="1809744"/>
          </a:xfrm>
        </p:spPr>
        <p:txBody>
          <a:bodyPr/>
          <a:lstStyle/>
          <a:p>
            <a:r>
              <a:rPr lang="ru-RU" sz="2200" dirty="0" smtClean="0"/>
              <a:t>Особенное значение  придаётся симметрии, пропорции, геометрии и порядку составных частей, о чём наглядно свидетельствуют уцелевшие образцы римской архитектуры. </a:t>
            </a:r>
          </a:p>
          <a:p>
            <a:r>
              <a:rPr lang="ru-RU" sz="2200" dirty="0" smtClean="0"/>
              <a:t>Сложная пропорция средневековых зданий сменяется упорядоченным расположением колонн, пилястр и притолок, на смену несимметричным очертаниям приходит полукруг арки, полусфера купола, ниши.</a:t>
            </a:r>
          </a:p>
          <a:p>
            <a:pPr>
              <a:buFont typeface="Arial" charset="0"/>
              <a:buNone/>
            </a:pPr>
            <a:r>
              <a:rPr lang="ru-RU" sz="2200" dirty="0" smtClean="0"/>
              <a:t>	</a:t>
            </a:r>
          </a:p>
          <a:p>
            <a:endParaRPr lang="ru-RU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5194317" cy="3895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969733" y="1357298"/>
            <a:ext cx="3253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Собор святого Петра .</a:t>
            </a:r>
          </a:p>
          <a:p>
            <a:r>
              <a:rPr lang="ru-RU" b="1" dirty="0" smtClean="0"/>
              <a:t> </a:t>
            </a:r>
            <a:r>
              <a:rPr lang="ru-RU" i="1" dirty="0" smtClean="0">
                <a:solidFill>
                  <a:srgbClr val="FFFF00"/>
                </a:solidFill>
              </a:rPr>
              <a:t>Рим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5800" y="0"/>
            <a:ext cx="4386266" cy="1071546"/>
          </a:xfrm>
        </p:spPr>
        <p:txBody>
          <a:bodyPr/>
          <a:lstStyle/>
          <a:p>
            <a:r>
              <a:rPr lang="ru-RU" dirty="0" smtClean="0"/>
              <a:t>Барокко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281518" cy="5357850"/>
          </a:xfrm>
        </p:spPr>
        <p:txBody>
          <a:bodyPr/>
          <a:lstStyle/>
          <a:p>
            <a:r>
              <a:rPr lang="ru-RU" u="sng" dirty="0" smtClean="0"/>
              <a:t>Барокко</a:t>
            </a:r>
            <a:r>
              <a:rPr lang="ru-RU" dirty="0" smtClean="0"/>
              <a:t> (</a:t>
            </a:r>
            <a:r>
              <a:rPr lang="ru-RU" dirty="0" err="1" smtClean="0"/>
              <a:t>итал</a:t>
            </a:r>
            <a:r>
              <a:rPr lang="ru-RU" dirty="0" smtClean="0"/>
              <a:t>. </a:t>
            </a:r>
            <a:r>
              <a:rPr lang="en-US" i="1" dirty="0" err="1" smtClean="0"/>
              <a:t>barocco</a:t>
            </a:r>
            <a:r>
              <a:rPr lang="en-US" dirty="0" smtClean="0"/>
              <a:t> — «</a:t>
            </a:r>
            <a:r>
              <a:rPr lang="ru-RU" dirty="0" smtClean="0"/>
              <a:t>странный»)- стиль европейского искусства и архитектуры 17-18 в. Рождается в Италии и распространяется в большинстве европейских стран, приобретая в каждой свои особые национальные черты.</a:t>
            </a:r>
          </a:p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5072066" y="5572140"/>
            <a:ext cx="3386134" cy="1000132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Церковь святой Сусанны в Риме</a:t>
            </a:r>
          </a:p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4290"/>
            <a:ext cx="3357562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28604"/>
            <a:ext cx="3810000" cy="475774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здания в стиле ренессанс были строгими по форме, с чёткими прямыми линиями, то сооружения в стиле 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барокко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пришедшем на смену ренессансу 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отличаются обилием криволинейных форм.</a:t>
            </a:r>
          </a:p>
          <a:p>
            <a:endParaRPr lang="ru-RU" dirty="0"/>
          </a:p>
        </p:txBody>
      </p:sp>
      <p:pic>
        <p:nvPicPr>
          <p:cNvPr id="1026" name="Picture 2" descr="C:\Мои документы\Мои рисунки\p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1897" y="548680"/>
            <a:ext cx="4754913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86380" y="5643578"/>
            <a:ext cx="3500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solidFill>
                  <a:srgbClr val="FFFF00"/>
                </a:solidFill>
              </a:rPr>
              <a:t>Цвингер</a:t>
            </a:r>
            <a:r>
              <a:rPr lang="ru-RU" sz="2000" i="1" dirty="0" smtClean="0">
                <a:solidFill>
                  <a:srgbClr val="FFFF00"/>
                </a:solidFill>
              </a:rPr>
              <a:t/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err="1" smtClean="0">
                <a:solidFill>
                  <a:srgbClr val="FFFF00"/>
                </a:solidFill>
              </a:rPr>
              <a:t>Пеппельманн</a:t>
            </a:r>
            <a:r>
              <a:rPr lang="ru-RU" sz="2000" i="1" dirty="0" smtClean="0">
                <a:solidFill>
                  <a:srgbClr val="FFFF00"/>
                </a:solidFill>
              </a:rPr>
              <a:t>, </a:t>
            </a:r>
            <a:r>
              <a:rPr lang="ru-RU" sz="2000" i="1" dirty="0" err="1" smtClean="0">
                <a:solidFill>
                  <a:srgbClr val="FFFF00"/>
                </a:solidFill>
              </a:rPr>
              <a:t>Пермозер</a:t>
            </a:r>
            <a:r>
              <a:rPr lang="ru-RU" sz="2000" i="1" dirty="0" smtClean="0">
                <a:solidFill>
                  <a:srgbClr val="FFFF00"/>
                </a:solidFill>
              </a:rPr>
              <a:t>, </a:t>
            </a:r>
          </a:p>
          <a:p>
            <a:r>
              <a:rPr lang="ru-RU" sz="2000" i="1" dirty="0" err="1" smtClean="0">
                <a:solidFill>
                  <a:srgbClr val="FFFF00"/>
                </a:solidFill>
              </a:rPr>
              <a:t>нач</a:t>
            </a:r>
            <a:r>
              <a:rPr lang="ru-RU" sz="2000" i="1" dirty="0" smtClean="0">
                <a:solidFill>
                  <a:srgbClr val="FFFF00"/>
                </a:solidFill>
              </a:rPr>
              <a:t>. </a:t>
            </a:r>
            <a:r>
              <a:rPr lang="ru-RU" sz="2000" i="1" dirty="0" err="1" smtClean="0">
                <a:solidFill>
                  <a:srgbClr val="FFFF00"/>
                </a:solidFill>
              </a:rPr>
              <a:t>XVIIIв</a:t>
            </a:r>
            <a:r>
              <a:rPr lang="ru-RU" sz="2000" i="1" dirty="0" smtClean="0">
                <a:solidFill>
                  <a:srgbClr val="FFFF00"/>
                </a:solidFill>
              </a:rPr>
              <a:t>. Германия, Дрезден</a:t>
            </a:r>
            <a:endParaRPr lang="ru-RU" sz="2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90"/>
            <a:ext cx="4495800" cy="6643710"/>
          </a:xfrm>
        </p:spPr>
        <p:txBody>
          <a:bodyPr/>
          <a:lstStyle/>
          <a:p>
            <a:endParaRPr lang="ru-RU" sz="2000" dirty="0" smtClean="0">
              <a:solidFill>
                <a:schemeClr val="accent4">
                  <a:lumMod val="20000"/>
                  <a:lumOff val="80000"/>
                </a:schemeClr>
              </a:solidFill>
              <a:latin typeface="Book Antiqua" pitchFamily="18" charset="0"/>
            </a:endParaRPr>
          </a:p>
          <a:p>
            <a:endParaRPr lang="ru-RU" sz="2000" dirty="0" smtClean="0">
              <a:solidFill>
                <a:schemeClr val="accent4">
                  <a:lumMod val="20000"/>
                  <a:lumOff val="80000"/>
                </a:schemeClr>
              </a:solidFill>
              <a:latin typeface="Book Antiqua" pitchFamily="18" charset="0"/>
            </a:endParaRPr>
          </a:p>
          <a:p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 Antiqua" pitchFamily="18" charset="0"/>
              </a:rPr>
              <a:t>Прямые линии почти отсутствуют. Архитектурные формы изгибаются, громоздятся одна на другую и переплетаются со скульптурой. </a:t>
            </a:r>
          </a:p>
          <a:p>
            <a:endParaRPr lang="ru-RU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Book Antiqua" pitchFamily="18" charset="0"/>
            </a:endParaRPr>
          </a:p>
          <a:p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 Antiqua" pitchFamily="18" charset="0"/>
              </a:rPr>
              <a:t>От этого создаётся впечатление постоянной подвижности форм.</a:t>
            </a:r>
          </a:p>
          <a:p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868" y="642918"/>
            <a:ext cx="4015746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32"/>
          </a:xfrm>
        </p:spPr>
        <p:txBody>
          <a:bodyPr/>
          <a:lstStyle/>
          <a:p>
            <a:r>
              <a:rPr lang="ru-RU" dirty="0" smtClean="0"/>
              <a:t>Рококо (1715 г. - XVIII в.)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167330"/>
          </a:xfrm>
        </p:spPr>
        <p:txBody>
          <a:bodyPr/>
          <a:lstStyle/>
          <a:p>
            <a:r>
              <a:rPr lang="ru-RU" sz="2400" dirty="0" smtClean="0"/>
              <a:t>Стиль </a:t>
            </a:r>
            <a:r>
              <a:rPr lang="ru-RU" sz="2400" b="1" dirty="0" smtClean="0"/>
              <a:t>рококо</a:t>
            </a:r>
            <a:r>
              <a:rPr lang="ru-RU" sz="2400" dirty="0" smtClean="0"/>
              <a:t> (французское </a:t>
            </a:r>
            <a:r>
              <a:rPr lang="ru-RU" sz="2400" dirty="0" err="1" smtClean="0"/>
              <a:t>rococo</a:t>
            </a:r>
            <a:r>
              <a:rPr lang="ru-RU" sz="2400" dirty="0" smtClean="0"/>
              <a:t>, </a:t>
            </a:r>
            <a:r>
              <a:rPr lang="ru-RU" sz="2400" dirty="0" err="1" smtClean="0"/>
              <a:t>rocaille</a:t>
            </a:r>
            <a:r>
              <a:rPr lang="en-US" sz="2400" dirty="0" smtClean="0"/>
              <a:t> </a:t>
            </a:r>
            <a:r>
              <a:rPr lang="ru-RU" sz="2400" dirty="0" smtClean="0"/>
              <a:t>— раковина, поскольку наиболее заметным внешним проявлением данного стиля были декоративные мотивы в виде раковины</a:t>
            </a:r>
            <a:r>
              <a:rPr lang="en-US" sz="2400" dirty="0" smtClean="0"/>
              <a:t>) -</a:t>
            </a:r>
            <a:endParaRPr lang="ru-RU" sz="2400" dirty="0" smtClean="0"/>
          </a:p>
          <a:p>
            <a:r>
              <a:rPr lang="ru-RU" sz="2400" dirty="0" smtClean="0"/>
              <a:t> изобилует причудливыми украшениями, </a:t>
            </a:r>
            <a:r>
              <a:rPr lang="ru-RU" sz="2400" dirty="0" err="1" smtClean="0"/>
              <a:t>криволинейностью</a:t>
            </a:r>
            <a:r>
              <a:rPr lang="ru-RU" sz="2400" dirty="0" smtClean="0"/>
              <a:t> линий, завитками, словно напудренный парик знатной дамы или ее кавалера</a:t>
            </a:r>
            <a:r>
              <a:rPr lang="en-US" sz="2400" dirty="0" smtClean="0"/>
              <a:t>/</a:t>
            </a:r>
            <a:endParaRPr lang="ru-RU" sz="2400" dirty="0"/>
          </a:p>
        </p:txBody>
      </p:sp>
      <p:pic>
        <p:nvPicPr>
          <p:cNvPr id="2050" name="Picture 2" descr="C:\Мои документы\1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14356"/>
            <a:ext cx="3571900" cy="4464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143504" y="5572140"/>
            <a:ext cx="3500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Павильон "Катальная горка"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Ринальди</a:t>
            </a:r>
            <a:r>
              <a:rPr lang="ru-RU" sz="2000" b="1" i="1" dirty="0" smtClean="0">
                <a:solidFill>
                  <a:srgbClr val="FFFF00"/>
                </a:solidFill>
              </a:rPr>
              <a:t/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1762-1774гг.</a:t>
            </a:r>
            <a:r>
              <a:rPr lang="en-US" sz="2000" b="1" i="1" dirty="0" smtClean="0">
                <a:solidFill>
                  <a:srgbClr val="FFFF00"/>
                </a:solidFill>
              </a:rPr>
              <a:t>  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Оранниенбаум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4" grpId="1" build="p"/>
      <p:bldP spid="8" grpId="0"/>
      <p:bldP spid="8" grpId="1"/>
    </p:bldLst>
  </p:timing>
</p:sld>
</file>

<file path=ppt/theme/theme1.xml><?xml version="1.0" encoding="utf-8"?>
<a:theme xmlns:a="http://schemas.openxmlformats.org/drawingml/2006/main" name="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Designs\Ленты.pot</Template>
  <TotalTime>1710</TotalTime>
  <Words>309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Palatino Linotype</vt:lpstr>
      <vt:lpstr>Times New Roman</vt:lpstr>
      <vt:lpstr>Book Antiqua</vt:lpstr>
      <vt:lpstr>Ленты</vt:lpstr>
      <vt:lpstr>Архитектура эпохи Возрождения</vt:lpstr>
      <vt:lpstr>Презентация PowerPoint</vt:lpstr>
      <vt:lpstr>Презентация PowerPoint</vt:lpstr>
      <vt:lpstr>Барокко</vt:lpstr>
      <vt:lpstr>Презентация PowerPoint</vt:lpstr>
      <vt:lpstr>Презентация PowerPoint</vt:lpstr>
      <vt:lpstr>Рококо (1715 г. - XVIII в.)</vt:lpstr>
    </vt:vector>
  </TitlesOfParts>
  <Company>Prosv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стандарты общего образования</dc:title>
  <dc:creator>sivozhelezova</dc:creator>
  <cp:lastModifiedBy>Домашний</cp:lastModifiedBy>
  <cp:revision>206</cp:revision>
  <dcterms:created xsi:type="dcterms:W3CDTF">2007-08-07T13:13:33Z</dcterms:created>
  <dcterms:modified xsi:type="dcterms:W3CDTF">2014-03-13T14:56:51Z</dcterms:modified>
</cp:coreProperties>
</file>