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7" r:id="rId13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66FF66"/>
    <a:srgbClr val="008000"/>
    <a:srgbClr val="CCFFFF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9149" autoAdjust="0"/>
  </p:normalViewPr>
  <p:slideViewPr>
    <p:cSldViewPr>
      <p:cViewPr varScale="1">
        <p:scale>
          <a:sx n="116" d="100"/>
          <a:sy n="116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843E61-0B6F-4EEA-BE55-1361A530D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4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4849E320-DF56-4DC4-BA91-65D11B548EA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B23E11AF-1A89-47B3-8F25-CC38A4B05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116B-D304-41CF-9AD8-DA95639A0925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27DF-E39C-464C-BD71-6E1696A4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5002-F235-4AB3-9207-A11635067D67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EDBA-1D86-472F-84AA-7FFF594D8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D615-FD86-4FAB-89ED-3B813B109BBC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FD0F-EE40-42FC-87D0-997FA9EA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B1E5-A66B-4868-AA75-4C3FA531833F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EEB1-B0CB-4E96-A95E-00723215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4E97-A089-4EA9-B70A-860EBCF9CCA1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142E-B845-4F9A-929E-A01BFF57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2249-86F9-436E-ADAD-9613C7F5C67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5830-0EAA-4D65-ABAE-55C840D81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FC71-890A-4907-94CB-FB49C65EEC8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07E9-EAF6-4E70-9DBC-7E079E18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A69B-EB14-40B8-94FF-9FBC7F3067C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3009-A795-4D1A-AECC-BB75C717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BB0F-594A-42D8-9BD4-2051EE890562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563F-F323-4FE1-94FD-3C6C39AF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6F65-16F0-47AA-96B1-235267AB0FA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596E-8D49-48ED-B4AC-86EA44C61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F0D7-36CF-468D-9657-64EEBB7C88D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564B-C23F-4AA5-88C1-E6DBAF2B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rgbClr val="0070C0">
                <a:alpha val="0"/>
              </a:srgbClr>
            </a:gs>
            <a:gs pos="50000">
              <a:schemeClr val="bg1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71683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1031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1032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34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2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E123413-7FA5-483E-9A10-BDC1FEA85A3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71693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4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3D87D330-2AD3-47C1-AF9E-149586655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357312"/>
          </a:xfrm>
        </p:spPr>
        <p:txBody>
          <a:bodyPr/>
          <a:lstStyle/>
          <a:p>
            <a:r>
              <a:rPr lang="ru-RU" sz="3600" dirty="0" smtClean="0"/>
              <a:t>Парфенон.</a:t>
            </a:r>
            <a:br>
              <a:rPr lang="ru-RU" sz="3600" dirty="0" smtClean="0"/>
            </a:br>
            <a:r>
              <a:rPr lang="ru-RU" sz="3600" dirty="0" smtClean="0"/>
              <a:t>Афинский Акрополь  </a:t>
            </a:r>
            <a:r>
              <a:rPr lang="en-US" sz="3600" dirty="0" smtClean="0"/>
              <a:t>V </a:t>
            </a:r>
            <a:r>
              <a:rPr lang="ru-RU" sz="3600" dirty="0" smtClean="0"/>
              <a:t>век до н.э.</a:t>
            </a:r>
          </a:p>
        </p:txBody>
      </p:sp>
      <p:pic>
        <p:nvPicPr>
          <p:cNvPr id="30723" name="Picture 3" descr="C:\мама\елена\Планирование\МХК\7чудес\иллюстрации\х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616" y="2285993"/>
            <a:ext cx="6056979" cy="3500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32"/>
          </a:xfrm>
        </p:spPr>
        <p:txBody>
          <a:bodyPr/>
          <a:lstStyle/>
          <a:p>
            <a:r>
              <a:rPr lang="ru-RU" dirty="0" smtClean="0"/>
              <a:t>Готика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4071966" cy="5095892"/>
          </a:xfrm>
        </p:spPr>
        <p:txBody>
          <a:bodyPr/>
          <a:lstStyle/>
          <a:p>
            <a:r>
              <a:rPr lang="ru-RU" u="sng" dirty="0" err="1" smtClean="0">
                <a:solidFill>
                  <a:srgbClr val="FFFF00"/>
                </a:solidFill>
              </a:rPr>
              <a:t>Го́тика</a:t>
            </a:r>
            <a:r>
              <a:rPr lang="ru-RU" u="sng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>— период в развитии средневекового искусства с XII по XV век, пришедший на смену романскому стилю, постепенно вытесняя его. Готика зародилась в XII веке на севере Франции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06811"/>
            <a:ext cx="3604940" cy="467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3968" y="55172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Готический собор в </a:t>
            </a:r>
            <a:r>
              <a:rPr lang="ru-RU" sz="2000" i="1" dirty="0" err="1" smtClean="0">
                <a:solidFill>
                  <a:srgbClr val="FFFF00"/>
                </a:solidFill>
              </a:rPr>
              <a:t>Кутансе</a:t>
            </a:r>
            <a:r>
              <a:rPr lang="ru-RU" sz="2000" i="1" dirty="0" smtClean="0">
                <a:solidFill>
                  <a:srgbClr val="FFFF00"/>
                </a:solidFill>
              </a:rPr>
              <a:t>, Франция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357718" cy="588171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Для готики характерны :</a:t>
            </a:r>
          </a:p>
          <a:p>
            <a:r>
              <a:rPr lang="ru-RU" sz="2400" dirty="0" smtClean="0"/>
              <a:t>арки с заострённым верхом</a:t>
            </a:r>
          </a:p>
          <a:p>
            <a:endParaRPr lang="ru-RU" sz="2400" dirty="0" smtClean="0"/>
          </a:p>
          <a:p>
            <a:r>
              <a:rPr lang="ru-RU" sz="2400" dirty="0" smtClean="0"/>
              <a:t>узкие и высокие башни и колонны</a:t>
            </a:r>
          </a:p>
          <a:p>
            <a:endParaRPr lang="ru-RU" sz="2400" dirty="0" smtClean="0"/>
          </a:p>
          <a:p>
            <a:r>
              <a:rPr lang="ru-RU" sz="2400" dirty="0" smtClean="0"/>
              <a:t>богато украшенный фасад с резными деталями и многоцветные витражные стрельчатые окна</a:t>
            </a:r>
          </a:p>
          <a:p>
            <a:endParaRPr lang="ru-RU" sz="2400" dirty="0" smtClean="0"/>
          </a:p>
          <a:p>
            <a:r>
              <a:rPr lang="ru-RU" sz="2400" dirty="0" smtClean="0"/>
              <a:t> все элементы стиля подчёркивают вертикаль.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	</a:t>
            </a:r>
            <a:endParaRPr lang="ru-RU" dirty="0"/>
          </a:p>
        </p:txBody>
      </p:sp>
      <p:pic>
        <p:nvPicPr>
          <p:cNvPr id="7" name="Picture 6" descr="451px-Paris-notre-dame-fac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818892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39462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FFFF00"/>
                </a:solidFill>
              </a:rPr>
              <a:t>Собор Парижской Богоматери, Париж, Франция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501122" cy="58817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 готической архитектуре выделяют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3 этапа развития: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ранний,  зрелый (высокая готика) , поздний.</a:t>
            </a:r>
          </a:p>
          <a:p>
            <a:endParaRPr lang="ru-RU" dirty="0" smtClean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Book Antiqua" pitchFamily="18" charset="0"/>
              </a:rPr>
              <a:t>Готические здания отличаются обилием ажурных, как кружева, украшений, скульптур, орнаментов, поэтому и снаружи, и внутри они производят впечатления лёгкости и воздушности. Окна, порталы, своды имеют характерную стрельчатую форму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1071562"/>
          </a:xfrm>
        </p:spPr>
        <p:txBody>
          <a:bodyPr/>
          <a:lstStyle/>
          <a:p>
            <a:r>
              <a:rPr lang="ru-RU" sz="4000" dirty="0" smtClean="0"/>
              <a:t>Единый архитектурный язык – ордерная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r>
              <a:rPr lang="ru-RU" sz="2000" dirty="0" smtClean="0">
                <a:latin typeface="Book Antiqua" pitchFamily="18" charset="0"/>
              </a:rPr>
              <a:t>Греческие зодчие впервые в истории строительства создали </a:t>
            </a:r>
            <a:r>
              <a:rPr lang="ru-RU" sz="2000" b="1" dirty="0" smtClean="0">
                <a:latin typeface="Book Antiqua" pitchFamily="18" charset="0"/>
              </a:rPr>
              <a:t>архитектурный ордер</a:t>
            </a:r>
            <a:r>
              <a:rPr lang="ru-RU" sz="2000" dirty="0" smtClean="0">
                <a:latin typeface="Book Antiqua" pitchFamily="18" charset="0"/>
              </a:rPr>
              <a:t>, т.е. установили чёткие правила художественной обработки внешней формы конструкций, определили порядок размещения деталей и их размеры. </a:t>
            </a:r>
          </a:p>
          <a:p>
            <a:r>
              <a:rPr lang="ru-RU" sz="2000" dirty="0" smtClean="0">
                <a:latin typeface="Book Antiqua" pitchFamily="18" charset="0"/>
              </a:rPr>
              <a:t>В разное время в разных местах Древней Греции были созданы три ордера: дорический, ионический и коринфский.</a:t>
            </a:r>
          </a:p>
          <a:p>
            <a:pPr>
              <a:buFontTx/>
              <a:buNone/>
            </a:pPr>
            <a:endParaRPr lang="ru-RU" sz="2000" dirty="0" smtClean="0">
              <a:latin typeface="Book Antiqua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Book Antiqua" pitchFamily="18" charset="0"/>
              </a:rPr>
              <a:t>Все три ордера имеют одинаковые основные элементы, но отличаются друг от друга пропорциями и декоративной обработкой.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85725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Book Antiqua" pitchFamily="18" charset="0"/>
              </a:rPr>
              <a:t>Дорический ордер 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связан с мужественным, тяжёлым стилем ( «мужественный»)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571500"/>
            <a:ext cx="9001125" cy="3071813"/>
          </a:xfrm>
        </p:spPr>
        <p:txBody>
          <a:bodyPr/>
          <a:lstStyle/>
          <a:p>
            <a:r>
              <a:rPr lang="ru-RU" sz="2000" dirty="0" smtClean="0">
                <a:latin typeface="Book Antiqua" pitchFamily="18" charset="0"/>
              </a:rPr>
              <a:t>Строгая и мощная дорическая колонна, стоящая прямо на платформе, без всякой подкладки, может быть сравнена с торсом атлета, держащего на голове великую тяжесть. Сверху донизу колонна протесана вертикальными желобками — каннелюрами. При свете солнца они порождают игру света и теней, оживляя тем самым каменный ствол.</a:t>
            </a:r>
          </a:p>
          <a:p>
            <a:r>
              <a:rPr lang="ru-RU" sz="2000" dirty="0" smtClean="0">
                <a:latin typeface="Book Antiqua" pitchFamily="18" charset="0"/>
              </a:rPr>
              <a:t>Чтобы подчеркнуть устремленность самой колонны и всего здания ввысь, верх ствола уже, чем основание. Он как бы стянут у самой вершины горизонтальными желобками.</a:t>
            </a:r>
          </a:p>
          <a:p>
            <a:endParaRPr lang="ru-RU" dirty="0" smtClean="0"/>
          </a:p>
        </p:txBody>
      </p:sp>
      <p:pic>
        <p:nvPicPr>
          <p:cNvPr id="4" name="Picture 6" descr="att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824412" cy="2897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14938" y="5786438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1" dirty="0">
                <a:latin typeface="Book Antiqua" pitchFamily="18" charset="0"/>
              </a:rPr>
              <a:t>Олимпия, развалины Храма Геры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43825" cy="1000125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Ионический ордер </a:t>
            </a:r>
            <a:r>
              <a:rPr lang="ru-RU" sz="2400" dirty="0" smtClean="0">
                <a:solidFill>
                  <a:srgbClr val="FFFF00"/>
                </a:solidFill>
              </a:rPr>
              <a:t>– связан с мягким и изнеженным стилем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 ( «женственный»)</a:t>
            </a:r>
            <a:b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</a:b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3929062" cy="5310187"/>
          </a:xfrm>
        </p:spPr>
        <p:txBody>
          <a:bodyPr/>
          <a:lstStyle/>
          <a:p>
            <a:r>
              <a:rPr lang="ru-RU" sz="2400" dirty="0" smtClean="0"/>
              <a:t>Ионическая колонна родилась в греческих городах малоазиатского побережья Средиземного моря. Пышность и роскошь востока оказали на нее свое влияние. Сама колонна стала стройней, каннелюры глубже, у нее появилось круглое основание — база, а эхин (сплющенная подушка на верху колонны) получил на краях спиральные завитки.</a:t>
            </a:r>
          </a:p>
          <a:p>
            <a:endParaRPr lang="ru-RU" sz="2400" dirty="0" smtClean="0"/>
          </a:p>
        </p:txBody>
      </p:sp>
      <p:pic>
        <p:nvPicPr>
          <p:cNvPr id="4" name="Picture 6" descr="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4643470" cy="33650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7688" y="4714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solidFill>
                  <a:srgbClr val="FFFF00"/>
                </a:solidFill>
                <a:latin typeface="Book Antiqua" pitchFamily="18" charset="0"/>
              </a:rPr>
              <a:t>храм Ники </a:t>
            </a:r>
            <a:r>
              <a:rPr lang="ru-RU" i="1" dirty="0" err="1">
                <a:solidFill>
                  <a:srgbClr val="FFFF00"/>
                </a:solidFill>
                <a:latin typeface="Book Antiqua" pitchFamily="18" charset="0"/>
              </a:rPr>
              <a:t>Аптерос</a:t>
            </a:r>
            <a:r>
              <a:rPr lang="ru-RU" i="1" dirty="0">
                <a:solidFill>
                  <a:srgbClr val="FFFF00"/>
                </a:solidFill>
                <a:latin typeface="Book Antiqua" pitchFamily="18" charset="0"/>
              </a:rPr>
              <a:t> (443-420, архитектор </a:t>
            </a:r>
            <a:r>
              <a:rPr lang="ru-RU" i="1" dirty="0" err="1">
                <a:solidFill>
                  <a:srgbClr val="FFFF00"/>
                </a:solidFill>
                <a:latin typeface="Book Antiqua" pitchFamily="18" charset="0"/>
              </a:rPr>
              <a:t>Калликрат</a:t>
            </a:r>
            <a:r>
              <a:rPr lang="ru-RU" i="1" dirty="0">
                <a:solidFill>
                  <a:srgbClr val="FFFF00"/>
                </a:solidFill>
                <a:latin typeface="Book Antiqua" pitchFamily="18" charset="0"/>
              </a:rPr>
              <a:t>)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2858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Коринфский ордер – </a:t>
            </a:r>
            <a:r>
              <a:rPr lang="ru-RU" sz="2000" dirty="0" smtClean="0">
                <a:solidFill>
                  <a:srgbClr val="FFFF00"/>
                </a:solidFill>
              </a:rPr>
              <a:t>появился в 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ru-RU" sz="2000" dirty="0" smtClean="0">
                <a:solidFill>
                  <a:srgbClr val="FFFF00"/>
                </a:solidFill>
              </a:rPr>
              <a:t> века до н.э. пропорции уподоблялись девическому телу («девический»)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571625"/>
            <a:ext cx="3500437" cy="4686300"/>
          </a:xfrm>
        </p:spPr>
        <p:txBody>
          <a:bodyPr/>
          <a:lstStyle/>
          <a:p>
            <a:r>
              <a:rPr lang="ru-RU" sz="2400" dirty="0" smtClean="0"/>
              <a:t>Представляет вариант ионического ордера, более насыщенный декором. </a:t>
            </a:r>
          </a:p>
          <a:p>
            <a:r>
              <a:rPr lang="ru-RU" sz="2400" dirty="0" smtClean="0"/>
              <a:t>Отличается </a:t>
            </a:r>
            <a:r>
              <a:rPr lang="ru-RU" sz="2400" dirty="0" err="1" smtClean="0"/>
              <a:t>колоколообразной</a:t>
            </a:r>
            <a:r>
              <a:rPr lang="ru-RU" sz="2400" dirty="0" smtClean="0"/>
              <a:t> капителью, покрытой стилизованными листьями аканта.</a:t>
            </a:r>
          </a:p>
          <a:p>
            <a:endParaRPr lang="ru-RU" sz="2400" dirty="0" smtClean="0"/>
          </a:p>
        </p:txBody>
      </p:sp>
      <p:pic>
        <p:nvPicPr>
          <p:cNvPr id="4" name="Picture 6" descr="205788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52513"/>
            <a:ext cx="37433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57625" y="5572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>
                <a:solidFill>
                  <a:srgbClr val="FFFF00"/>
                </a:solidFill>
                <a:latin typeface="Book Antiqua" pitchFamily="18" charset="0"/>
              </a:rPr>
              <a:t>Развалины храма Зевса Олимпийского в Афинах. Начат в 175—164 до н. э., закончен в 129—132 н. 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63" y="785813"/>
            <a:ext cx="3957637" cy="1714500"/>
          </a:xfrm>
        </p:spPr>
        <p:txBody>
          <a:bodyPr/>
          <a:lstStyle/>
          <a:p>
            <a:pPr marL="514350" indent="-51435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Ордера:</a:t>
            </a:r>
            <a:br>
              <a:rPr lang="ru-RU" sz="2800" dirty="0" smtClean="0"/>
            </a:br>
            <a:r>
              <a:rPr lang="ru-RU" sz="2800" dirty="0" smtClean="0"/>
              <a:t>1- дорический</a:t>
            </a:r>
            <a:br>
              <a:rPr lang="ru-RU" sz="2800" dirty="0" smtClean="0"/>
            </a:br>
            <a:r>
              <a:rPr lang="ru-RU" sz="2800" dirty="0" smtClean="0"/>
              <a:t> 2 - ионический</a:t>
            </a:r>
            <a:br>
              <a:rPr lang="ru-RU" sz="2800" dirty="0" smtClean="0"/>
            </a:br>
            <a:r>
              <a:rPr lang="ru-RU" sz="2800" dirty="0" smtClean="0"/>
              <a:t> 3 - </a:t>
            </a:r>
            <a:r>
              <a:rPr lang="ru-RU" sz="2800" dirty="0" err="1" smtClean="0"/>
              <a:t>корифский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828731" cy="628654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Средние века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endParaRPr lang="ru-RU" i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281518" cy="4595826"/>
          </a:xfrm>
        </p:spPr>
        <p:txBody>
          <a:bodyPr/>
          <a:lstStyle/>
          <a:p>
            <a:r>
              <a:rPr lang="ru-RU" sz="2400" u="sng" dirty="0" smtClean="0">
                <a:solidFill>
                  <a:srgbClr val="FFFF00"/>
                </a:solidFill>
              </a:rPr>
              <a:t>Романский стиль </a:t>
            </a:r>
            <a:r>
              <a:rPr lang="ru-RU" sz="2400" dirty="0" smtClean="0"/>
              <a:t>(от лат. </a:t>
            </a:r>
            <a:r>
              <a:rPr lang="ru-RU" sz="2400" i="1" dirty="0" err="1" smtClean="0"/>
              <a:t>romanus</a:t>
            </a:r>
            <a:r>
              <a:rPr lang="ru-RU" sz="2400" dirty="0" smtClean="0"/>
              <a:t> — римский) развивался в западноевропейском искусстве X—XII веков.</a:t>
            </a:r>
          </a:p>
          <a:p>
            <a:r>
              <a:rPr lang="ru-RU" sz="2400" dirty="0" smtClean="0"/>
              <a:t>Этот художественный стиль один из важнейших этапов развития средневекового европейского искусства.</a:t>
            </a: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5572140"/>
            <a:ext cx="428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52483"/>
            <a:ext cx="3661183" cy="488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14942" y="6072206"/>
            <a:ext cx="2762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Бамбергский</a:t>
            </a:r>
            <a:r>
              <a:rPr lang="ru-RU" i="1" dirty="0" smtClean="0">
                <a:solidFill>
                  <a:srgbClr val="FFFF00"/>
                </a:solidFill>
              </a:rPr>
              <a:t> собор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71480"/>
            <a:ext cx="4495800" cy="552452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Романскому стилю присущи стремление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завершённой целостности, строгости и простоте, отсутствие украшений и орнамента. Её характерный элемент – арочная форма дверных и оконных проёмов. В очертаниях преобладают вертикальные и горизонтальные линии. Сложная структура внешне выглядит чёткой и ясной. Каменные храмы созданы простыми объёмами и формами.</a:t>
            </a:r>
          </a:p>
          <a:p>
            <a:endParaRPr lang="ru-RU" sz="2400" dirty="0"/>
          </a:p>
        </p:txBody>
      </p:sp>
      <p:pic>
        <p:nvPicPr>
          <p:cNvPr id="6" name="Picture 7" descr="788px-Beaulieu-sur-Dordogn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983" y="1643050"/>
            <a:ext cx="4655763" cy="353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38" y="5572140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FFFF00"/>
                </a:solidFill>
                <a:latin typeface="+mn-lt"/>
              </a:rPr>
              <a:t>Капелла кающихся грешников, Франция</a:t>
            </a:r>
            <a:endParaRPr lang="ru-RU" i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214290"/>
            <a:ext cx="8315356" cy="588171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Таким образом для романских построек характерно:</a:t>
            </a:r>
          </a:p>
          <a:p>
            <a:pPr>
              <a:buFont typeface="Arial" charset="0"/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сочетание ясного архитектурного силуэта и лаконичности наружной отделки — здание всегда тщательно вписывалось в окружающую природу 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 массивные гладкие стены с узкими проёмами окон и ступенчато-углубленными порталами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наличие каменного свода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 толстые стены, прорезанные маленькими окнами, преобладание горизонтальных членений над вертикальными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циркульные и полуциркульные арки.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1708</TotalTime>
  <Words>485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Times New Roman</vt:lpstr>
      <vt:lpstr>Ленты</vt:lpstr>
      <vt:lpstr>Парфенон. Афинский Акрополь  V век до н.э.</vt:lpstr>
      <vt:lpstr>Единый архитектурный язык – ордерная система</vt:lpstr>
      <vt:lpstr>Дорический ордер связан с мужественным, тяжёлым стилем ( «мужественный») </vt:lpstr>
      <vt:lpstr>Ионический ордер – связан с мягким и изнеженным стилем  ( «женственный») </vt:lpstr>
      <vt:lpstr>Коринфский ордер – появился в V века до н.э. пропорции уподоблялись девическому телу («девический»)  </vt:lpstr>
      <vt:lpstr> Ордера: 1- дорический  2 - ионический  3 - корифский </vt:lpstr>
      <vt:lpstr> Средние века   </vt:lpstr>
      <vt:lpstr>Презентация PowerPoint</vt:lpstr>
      <vt:lpstr>Презентация PowerPoint</vt:lpstr>
      <vt:lpstr>Готика</vt:lpstr>
      <vt:lpstr>Презентация PowerPoint</vt:lpstr>
      <vt:lpstr>Презентация PowerPoint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стандарты общего образования</dc:title>
  <dc:creator>sivozhelezova</dc:creator>
  <cp:lastModifiedBy>Домашний</cp:lastModifiedBy>
  <cp:revision>204</cp:revision>
  <dcterms:created xsi:type="dcterms:W3CDTF">2007-08-07T13:13:33Z</dcterms:created>
  <dcterms:modified xsi:type="dcterms:W3CDTF">2014-03-13T14:32:18Z</dcterms:modified>
</cp:coreProperties>
</file>