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1"/>
  </p:sldMasterIdLst>
  <p:notesMasterIdLst>
    <p:notesMasterId r:id="rId17"/>
  </p:notesMasterIdLst>
  <p:sldIdLst>
    <p:sldId id="256" r:id="rId2"/>
    <p:sldId id="261" r:id="rId3"/>
    <p:sldId id="260" r:id="rId4"/>
    <p:sldId id="259" r:id="rId5"/>
    <p:sldId id="258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Lucida Sans Unicode" panose="020B0602030504020204" pitchFamily="34" charset="0"/>
      <p:regular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  <p:embeddedFont>
      <p:font typeface="Monotype Corsiva" panose="03010101010201010101" pitchFamily="66" charset="0"/>
      <p: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66FF66"/>
    <a:srgbClr val="008000"/>
    <a:srgbClr val="CCFFFF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2" autoAdjust="0"/>
    <p:restoredTop sz="99149" autoAdjust="0"/>
  </p:normalViewPr>
  <p:slideViewPr>
    <p:cSldViewPr>
      <p:cViewPr varScale="1">
        <p:scale>
          <a:sx n="116" d="100"/>
          <a:sy n="116" d="100"/>
        </p:scale>
        <p:origin x="-15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843E61-0B6F-4EEA-BE55-1361A530D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31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DB760-F79D-444F-BCF5-A1B6195C420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4849E320-DF56-4DC4-BA91-65D11B548EA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B23E11AF-1A89-47B3-8F25-CC38A4B05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116B-D304-41CF-9AD8-DA95639A0925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27DF-E39C-464C-BD71-6E1696A4D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5002-F235-4AB3-9207-A11635067D67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EDBA-1D86-472F-84AA-7FFF594D8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D615-FD86-4FAB-89ED-3B813B109BBC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FD0F-EE40-42FC-87D0-997FA9EA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B1E5-A66B-4868-AA75-4C3FA531833F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EEB1-B0CB-4E96-A95E-00723215D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4E97-A089-4EA9-B70A-860EBCF9CCA1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142E-B845-4F9A-929E-A01BFF57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2249-86F9-436E-ADAD-9613C7F5C67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5830-0EAA-4D65-ABAE-55C840D81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FC71-890A-4907-94CB-FB49C65EEC8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07E9-EAF6-4E70-9DBC-7E079E18F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A69B-EB14-40B8-94FF-9FBC7F3067C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3009-A795-4D1A-AECC-BB75C717E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BB0F-594A-42D8-9BD4-2051EE890562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563F-F323-4FE1-94FD-3C6C39AF9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6F65-16F0-47AA-96B1-235267AB0FA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596E-8D49-48ED-B4AC-86EA44C61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F0D7-36CF-468D-9657-64EEBB7C88D8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564B-C23F-4AA5-88C1-E6DBAF2BD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rgbClr val="0070C0">
                <a:alpha val="0"/>
              </a:srgbClr>
            </a:gs>
            <a:gs pos="50000">
              <a:schemeClr val="bg1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71683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5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6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7" name="Freeform 1031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8" name="Freeform 1032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9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0" name="Freeform 1034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92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E123413-7FA5-483E-9A10-BDC1FEA85A3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71693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4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3D87D330-2AD3-47C1-AF9E-149586655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latin typeface="Arial" charset="0"/>
            </a:endParaRPr>
          </a:p>
        </p:txBody>
      </p:sp>
      <p:sp>
        <p:nvSpPr>
          <p:cNvPr id="3075" name="Заголовок 3"/>
          <p:cNvSpPr>
            <a:spLocks noGrp="1"/>
          </p:cNvSpPr>
          <p:nvPr>
            <p:ph type="title"/>
          </p:nvPr>
        </p:nvSpPr>
        <p:spPr>
          <a:xfrm>
            <a:off x="541338" y="517525"/>
            <a:ext cx="7772400" cy="5268913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Архитектурные стили</a:t>
            </a:r>
            <a:b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ru-RU" sz="4000" dirty="0" smtClean="0">
                <a:latin typeface="Palatino Linotype" pitchFamily="18" charset="0"/>
              </a:rPr>
              <a:t/>
            </a:r>
            <a:br>
              <a:rPr lang="ru-RU" sz="4000" dirty="0" smtClean="0">
                <a:latin typeface="Palatino Linotype" pitchFamily="18" charset="0"/>
              </a:rPr>
            </a:br>
            <a:endParaRPr lang="ru-RU" sz="40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4071938"/>
            <a:ext cx="8358187" cy="202406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тяжелых балок перекрытия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несли стены, пилоны и колонны. Египтяне не использовали сводов, хотя и знали эту конструкцию. На балки укладывали каменные плиты перекрытия. </a:t>
            </a:r>
          </a:p>
          <a:p>
            <a:pPr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Опоры были самые разнообразные; иногда это монолитные каменные столбы простого квадратного сечения, в других случаях — колонны, состоявшие из базы, ствола и капители. </a:t>
            </a:r>
          </a:p>
          <a:p>
            <a:pPr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 стволы имели квадратное сечение, более сложные представляли собой многогранники и часто изображали связки стеблей папируса, иногда имели каннелюры (вертикальные желобки). 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7651" name="Picture 3" descr="C:\мама\ИМК\Египет\фотогалерея\Луксор\1249504425_3775029026_df8039dee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000759" cy="40005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3" y="142875"/>
            <a:ext cx="3100387" cy="6357938"/>
          </a:xfrm>
        </p:spPr>
        <p:txBody>
          <a:bodyPr/>
          <a:lstStyle/>
          <a:p>
            <a:pPr algn="l"/>
            <a:r>
              <a:rPr lang="ru-RU" sz="2800" dirty="0" smtClean="0"/>
              <a:t>Для египетской архитектуры была характерна своеобразная форма капителей, изображавших цветок папируса, лотоса или листья пальмы..</a:t>
            </a:r>
          </a:p>
        </p:txBody>
      </p:sp>
      <p:pic>
        <p:nvPicPr>
          <p:cNvPr id="28674" name="Picture 2" descr="C:\Мои документы\Мои результаты сканировани\2010-02 (фев)\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3182936" cy="64595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В отдельных случаях на капители высекали изображение головы богини плодородия Хатор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>
          <a:xfrm>
            <a:off x="857250" y="2214563"/>
            <a:ext cx="7215188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Древнеегипетский храм .Разрез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57158" y="2071678"/>
            <a:ext cx="8353013" cy="41935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857250"/>
          </a:xfrm>
        </p:spPr>
        <p:txBody>
          <a:bodyPr/>
          <a:lstStyle/>
          <a:p>
            <a:r>
              <a:rPr lang="ru-RU" b="1" smtClean="0">
                <a:latin typeface="Palatino Linotype" pitchFamily="18" charset="0"/>
              </a:rPr>
              <a:t>Античное искусство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00125"/>
            <a:ext cx="7772400" cy="5095875"/>
          </a:xfrm>
        </p:spPr>
        <p:txBody>
          <a:bodyPr/>
          <a:lstStyle/>
          <a:p>
            <a:r>
              <a:rPr lang="ru-RU" sz="2000" b="1" dirty="0" smtClean="0"/>
              <a:t>Шедевры, созданные талантливыми мастерами античного мира, на протяжении нескольких столетий вдохновляли поэтов, композиторов, драматургов и художников всех стран Европы, и сегодня продолжает доставлять нам художественное наслаждение и служить нормой и недосягаемым образцом.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	Художественное наследие Древней Греции и Древнего Рима — архитектура, скульптура, живопись, декоративно-прикладное и ювелирное искусство — поражает своим богатством и многообразием. В нем ярко выразились эстетические представления, нравственные идеалы и вкусы, характерные для античной цивилизации, завершившей многовековую историю древнего мира. Творцами античной культуры были древние греки.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57250"/>
          </a:xfrm>
        </p:spPr>
        <p:txBody>
          <a:bodyPr/>
          <a:lstStyle/>
          <a:p>
            <a:r>
              <a:rPr lang="ru-RU" sz="4000" dirty="0" smtClean="0"/>
              <a:t>Архаический период – до </a:t>
            </a:r>
            <a:r>
              <a:rPr lang="en-US" sz="4000" dirty="0" smtClean="0"/>
              <a:t>V </a:t>
            </a:r>
            <a:r>
              <a:rPr lang="ru-RU" sz="4000" dirty="0" smtClean="0"/>
              <a:t>н.э.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00125"/>
            <a:ext cx="7772400" cy="5095875"/>
          </a:xfrm>
        </p:spPr>
        <p:txBody>
          <a:bodyPr/>
          <a:lstStyle/>
          <a:p>
            <a:r>
              <a:rPr lang="ru-RU" sz="2000" b="1" dirty="0" smtClean="0"/>
              <a:t> </a:t>
            </a:r>
            <a:r>
              <a:rPr lang="ru-RU" sz="2400" dirty="0" smtClean="0"/>
              <a:t>На руинах микенских городов, уничтоженных дорическими племенами-завоевателями, возникала новая культура.</a:t>
            </a:r>
          </a:p>
          <a:p>
            <a:r>
              <a:rPr lang="ru-RU" sz="2400" dirty="0" smtClean="0"/>
              <a:t> .На смену дворцам и крепостям пришли многочисленные храмовые сооружения. Прекрасным статуям олимпийских богов воздвигнуты более величественные и роскошные жилища, чем старым примитивным идолам.</a:t>
            </a:r>
          </a:p>
          <a:p>
            <a:endParaRPr lang="ru-RU" sz="2400" dirty="0" smtClean="0"/>
          </a:p>
          <a:p>
            <a:r>
              <a:rPr lang="ru-RU" sz="2400" dirty="0" smtClean="0"/>
              <a:t> Светское строительство отступило на второй план. В этот период формируется планировочная схема, которая легла в основу последующей архитектуры греческих храмов  для которой характерно окружение основного объема храма колоннадой. </a:t>
            </a:r>
          </a:p>
          <a:p>
            <a:endParaRPr lang="ru-RU" sz="24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8688"/>
          </a:xfrm>
        </p:spPr>
        <p:txBody>
          <a:bodyPr/>
          <a:lstStyle/>
          <a:p>
            <a:r>
              <a:rPr lang="ru-RU" i="1" dirty="0" smtClean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8101012" cy="5310187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1. Единство функционального содержания и художественного образа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 Рождение архитектурных стилей и их последовательная смена в истории человечества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2.1 Канонический стиль Древнего Египта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2.2 Классический стиль архитектуры Древних Греции и Рима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2.3 Романский стиль западноевропейской архитектуры средних веков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2.4 Готический стиль архитектуры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2.5 Архитектурный стиль эпохи Возрождения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2.6 Стиль барокко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2.7Стиль рококо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2.7 Стиль классицизма в архитектуре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2.8 Ампир как стиль империи Наполеона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2.9 Эклектика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2.10 Стиль модерн- качественно новая ступень в развитии архитектуры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2.11 Архитектурный конструктивизм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685800" y="0"/>
            <a:ext cx="8101013" cy="2286000"/>
          </a:xfrm>
        </p:spPr>
        <p:txBody>
          <a:bodyPr/>
          <a:lstStyle/>
          <a:p>
            <a:r>
              <a:rPr lang="ru-RU" sz="2800" smtClean="0"/>
              <a:t>Строительство относится к наиболее древним видам человеческой деятельности, а это значит, что уже много тысячелетий тому назад закладывались основы всего дальнейшего развития архитектуры.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6358964" cy="41304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6"/>
          <p:cNvSpPr>
            <a:spLocks noGrp="1"/>
          </p:cNvSpPr>
          <p:nvPr>
            <p:ph idx="1"/>
          </p:nvPr>
        </p:nvSpPr>
        <p:spPr>
          <a:xfrm>
            <a:off x="214313" y="0"/>
            <a:ext cx="8786812" cy="2857500"/>
          </a:xfrm>
        </p:spPr>
        <p:txBody>
          <a:bodyPr/>
          <a:lstStyle/>
          <a:p>
            <a:r>
              <a:rPr lang="ru-RU" sz="2400" smtClean="0"/>
              <a:t>Приезжая в любой город мы видим дворцы, ратуши, частные коттеджи, построенные в самых различных архитектурных стилях. И именно по этим стилям мы и определяем эпоху их строительства, социально-экономический уровень страны, нравы, традиции и обычаи того или иного народа, его культуру, историю, национальную и духовную наследственность, даже темпераменты и характеры людей этой страны.</a:t>
            </a:r>
          </a:p>
          <a:p>
            <a:endParaRPr lang="ru-RU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496"/>
            <a:ext cx="6466502" cy="378174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72500" cy="1538287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cs typeface="Lucida Sans Unicode" pitchFamily="34" charset="0"/>
              </a:rPr>
              <a:t>Архитектурный стиль-единство содержания и художественного образа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717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Архитектура — искусство, неотделимое от повседневной жизни человека. Оно обслуживает наши бытовые нужды, разнообразные общественные потребности. И одновременно доставляет нам радость, создает настроение, воздействует на чувства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85750"/>
            <a:ext cx="7900988" cy="1857375"/>
          </a:xfrm>
        </p:spPr>
        <p:txBody>
          <a:bodyPr/>
          <a:lstStyle/>
          <a:p>
            <a:r>
              <a:rPr lang="ru-RU" sz="2800" b="1" u="sng" smtClean="0">
                <a:solidFill>
                  <a:srgbClr val="FFFF00"/>
                </a:solidFill>
              </a:rPr>
              <a:t>Архитекту́ра </a:t>
            </a:r>
            <a:r>
              <a:rPr lang="ru-RU" sz="2800" smtClean="0"/>
              <a:t>— одна из наиболее всеобъемлющих областей человеческой деятельности, занимающаяся организацией пространства и решающая любые пространственные задачи.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2562225"/>
            <a:ext cx="6143625" cy="4097338"/>
          </a:xfrm>
          <a:ln w="38100" cap="sq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428625"/>
            <a:ext cx="4500563" cy="6215063"/>
          </a:xfrm>
        </p:spPr>
        <p:txBody>
          <a:bodyPr/>
          <a:lstStyle/>
          <a:p>
            <a:r>
              <a:rPr lang="ru-RU" sz="2400" smtClean="0"/>
              <a:t>По словам древнеримского архитектора Витрувия, архитектура основывается на трёх началах: </a:t>
            </a:r>
          </a:p>
          <a:p>
            <a:pPr>
              <a:buFontTx/>
              <a:buChar char="•"/>
            </a:pPr>
            <a:r>
              <a:rPr lang="ru-RU" sz="2800" smtClean="0"/>
              <a:t>лат. </a:t>
            </a:r>
            <a:r>
              <a:rPr lang="ru-RU" sz="2800" i="1" smtClean="0"/>
              <a:t>firmitas</a:t>
            </a:r>
            <a:r>
              <a:rPr lang="ru-RU" sz="2800" smtClean="0"/>
              <a:t> - </a:t>
            </a:r>
            <a:r>
              <a:rPr lang="ru-RU" sz="2800" b="1" i="1" smtClean="0">
                <a:solidFill>
                  <a:srgbClr val="FF0000"/>
                </a:solidFill>
              </a:rPr>
              <a:t>прочность</a:t>
            </a:r>
            <a:endParaRPr lang="ru-RU" sz="2800" smtClean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ru-RU" sz="2800" smtClean="0"/>
              <a:t>лат. </a:t>
            </a:r>
            <a:r>
              <a:rPr lang="ru-RU" sz="2800" i="1" smtClean="0"/>
              <a:t>utilitas</a:t>
            </a:r>
            <a:r>
              <a:rPr lang="ru-RU" sz="2800" smtClean="0"/>
              <a:t> - </a:t>
            </a:r>
            <a:r>
              <a:rPr lang="ru-RU" sz="2800" b="1" i="1" smtClean="0">
                <a:solidFill>
                  <a:srgbClr val="FF0000"/>
                </a:solidFill>
              </a:rPr>
              <a:t>польза</a:t>
            </a:r>
            <a:r>
              <a:rPr lang="ru-RU" sz="2800" b="1" smtClean="0"/>
              <a:t> </a:t>
            </a:r>
            <a:endParaRPr lang="ru-RU" sz="2800" smtClean="0"/>
          </a:p>
          <a:p>
            <a:pPr>
              <a:buFontTx/>
              <a:buChar char="•"/>
            </a:pPr>
            <a:r>
              <a:rPr lang="ru-RU" sz="2800" smtClean="0"/>
              <a:t>лат. </a:t>
            </a:r>
            <a:r>
              <a:rPr lang="ru-RU" sz="2800" i="1" smtClean="0"/>
              <a:t>venustas</a:t>
            </a:r>
            <a:r>
              <a:rPr lang="ru-RU" sz="2800" smtClean="0"/>
              <a:t> - </a:t>
            </a:r>
            <a:r>
              <a:rPr lang="ru-RU" sz="2800" b="1" i="1" smtClean="0">
                <a:solidFill>
                  <a:srgbClr val="FF0000"/>
                </a:solidFill>
              </a:rPr>
              <a:t>красота</a:t>
            </a:r>
            <a:r>
              <a:rPr lang="ru-RU" sz="2800" smtClean="0"/>
              <a:t> </a:t>
            </a:r>
          </a:p>
          <a:p>
            <a:r>
              <a:rPr lang="ru-RU" sz="2400" smtClean="0"/>
              <a:t>— и лежит в определённом гармоническом отношении к пропорциям человеческого тела</a:t>
            </a:r>
            <a:r>
              <a:rPr lang="ru-RU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50"/>
            <a:ext cx="4286250" cy="63150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8688"/>
          </a:xfrm>
        </p:spPr>
        <p:txBody>
          <a:bodyPr/>
          <a:lstStyle/>
          <a:p>
            <a:r>
              <a:rPr lang="ru-RU" b="1" smtClean="0">
                <a:latin typeface="Palatino Linotype" pitchFamily="18" charset="0"/>
              </a:rPr>
              <a:t>Древний Египет</a:t>
            </a:r>
            <a:endParaRPr lang="ru-RU" smtClean="0"/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>
          <a:xfrm>
            <a:off x="685800" y="857250"/>
            <a:ext cx="8029575" cy="1785938"/>
          </a:xfrm>
        </p:spPr>
        <p:txBody>
          <a:bodyPr/>
          <a:lstStyle/>
          <a:p>
            <a:r>
              <a:rPr lang="ru-RU" sz="2000" b="1" dirty="0" smtClean="0">
                <a:cs typeface="Times New Roman" pitchFamily="18" charset="0"/>
              </a:rPr>
              <a:t>История Древнего Египта охватывает несколько тысячелетий — с конца V тысячелетия до н. э. до IV в. н. э. За столь значительное время в Древнем Египте было создано огромное количество великолепных построек, скульптур, произведений живописи, декоративно-прикладного искусства. </a:t>
            </a:r>
            <a:endParaRPr lang="ru-RU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6357982" cy="39737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3429000" cy="559593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/>
              <a:t>Основной строительный материал в Египте —  камень. </a:t>
            </a:r>
          </a:p>
          <a:p>
            <a:r>
              <a:rPr lang="ru-RU" sz="2000" dirty="0" smtClean="0"/>
              <a:t>     Из камня египтяне высекали высокие стройные каменные глыбы в виде обелисков, которые были символами солнца — великого Ра, а также огромные столбы и колонны. Отдельные тщательно отесанные каменные блоки пригонялись друг к другу идеально, насухо, без раствора. </a:t>
            </a:r>
          </a:p>
          <a:p>
            <a:r>
              <a:rPr lang="ru-RU" sz="2000" dirty="0" smtClean="0"/>
              <a:t>	</a:t>
            </a:r>
          </a:p>
        </p:txBody>
      </p:sp>
      <p:pic>
        <p:nvPicPr>
          <p:cNvPr id="26628" name="Picture 4" descr="C:\мама\ИМК\Египет\фотогалерея\Луксор\lux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879" y="714356"/>
            <a:ext cx="4950653" cy="47149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Designs\Ленты.pot</Template>
  <TotalTime>1706</TotalTime>
  <Words>582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Lucida Sans Unicode</vt:lpstr>
      <vt:lpstr>Palatino Linotype</vt:lpstr>
      <vt:lpstr>Monotype Corsiva</vt:lpstr>
      <vt:lpstr>Minion Pro Med</vt:lpstr>
      <vt:lpstr>Times New Roman</vt:lpstr>
      <vt:lpstr>Ленты</vt:lpstr>
      <vt:lpstr>Архитектурные стили  </vt:lpstr>
      <vt:lpstr>Содержание</vt:lpstr>
      <vt:lpstr>Презентация PowerPoint</vt:lpstr>
      <vt:lpstr>Презентация PowerPoint</vt:lpstr>
      <vt:lpstr>Архитектурный стиль-единство содержания и художественного образа</vt:lpstr>
      <vt:lpstr>Презентация PowerPoint</vt:lpstr>
      <vt:lpstr>Презентация PowerPoint</vt:lpstr>
      <vt:lpstr>Древний Египет</vt:lpstr>
      <vt:lpstr>Презентация PowerPoint</vt:lpstr>
      <vt:lpstr>Презентация PowerPoint</vt:lpstr>
      <vt:lpstr>Для египетской архитектуры была характерна своеобразная форма капителей, изображавших цветок папируса, лотоса или листья пальмы..</vt:lpstr>
      <vt:lpstr>В отдельных случаях на капители высекали изображение головы богини плодородия Хатор</vt:lpstr>
      <vt:lpstr>Древнеегипетский храм .Разрез</vt:lpstr>
      <vt:lpstr>Античное искусство</vt:lpstr>
      <vt:lpstr>Архаический период – до V н.э.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стандарты общего образования</dc:title>
  <dc:creator>sivozhelezova</dc:creator>
  <cp:lastModifiedBy>Домашний</cp:lastModifiedBy>
  <cp:revision>201</cp:revision>
  <dcterms:created xsi:type="dcterms:W3CDTF">2007-08-07T13:13:33Z</dcterms:created>
  <dcterms:modified xsi:type="dcterms:W3CDTF">2014-03-13T14:27:58Z</dcterms:modified>
</cp:coreProperties>
</file>