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64" r:id="rId6"/>
    <p:sldId id="273" r:id="rId7"/>
    <p:sldId id="268" r:id="rId8"/>
    <p:sldId id="260" r:id="rId9"/>
    <p:sldId id="265" r:id="rId10"/>
    <p:sldId id="263" r:id="rId11"/>
    <p:sldId id="267" r:id="rId12"/>
    <p:sldId id="266" r:id="rId13"/>
    <p:sldId id="262" r:id="rId14"/>
    <p:sldId id="274" r:id="rId15"/>
    <p:sldId id="270" r:id="rId16"/>
    <p:sldId id="271" r:id="rId17"/>
    <p:sldId id="275" r:id="rId18"/>
    <p:sldId id="272" r:id="rId19"/>
    <p:sldId id="276" r:id="rId20"/>
    <p:sldId id="277" r:id="rId21"/>
    <p:sldId id="278" r:id="rId22"/>
    <p:sldId id="269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459453-E0B2-40E9-9A4B-CE553C47E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://www.google.ru/url?sa=i&amp;source=images&amp;cd=&amp;cad=rja&amp;docid=MQ6J0C6cYub1pM&amp;tbnid=VAo2w7q-suNrlM:&amp;ved=0CAgQjRwwAA&amp;url=http://avivas.ru/photo_view/6533.html&amp;ei=u2MJUaWkB6nV4QTeqoDwBA&amp;psig=AFQjCNFDtwda8MRPPxalAZoAyVq10yEX5Q&amp;ust=1359656251196611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Гендер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Различия в поведении мальчиков и </a:t>
            </a:r>
            <a:r>
              <a:rPr lang="ru-RU" dirty="0" smtClean="0"/>
              <a:t>девочек.</a:t>
            </a:r>
          </a:p>
          <a:p>
            <a:r>
              <a:rPr lang="ru-RU" dirty="0" smtClean="0"/>
              <a:t>Презентация учителя истории и обществознания </a:t>
            </a:r>
          </a:p>
          <a:p>
            <a:r>
              <a:rPr lang="ru-RU" dirty="0" smtClean="0"/>
              <a:t>Табашниковой Ю.В.</a:t>
            </a:r>
          </a:p>
          <a:p>
            <a:r>
              <a:rPr lang="ru-RU" dirty="0" smtClean="0"/>
              <a:t>МБОУ гимназия №10. </a:t>
            </a:r>
          </a:p>
          <a:p>
            <a:r>
              <a:rPr lang="ru-RU" smtClean="0"/>
              <a:t>г.Челябинск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Современная женщина </a:t>
            </a:r>
            <a:endParaRPr lang="en-US"/>
          </a:p>
        </p:txBody>
      </p:sp>
      <p:pic>
        <p:nvPicPr>
          <p:cNvPr id="26630" name="Picture 6" descr="TodzubaevaKh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484313"/>
            <a:ext cx="3313112" cy="2665412"/>
          </a:xfrm>
          <a:noFill/>
          <a:ln/>
        </p:spPr>
      </p:pic>
      <p:pic>
        <p:nvPicPr>
          <p:cNvPr id="26634" name="Picture 10" descr="min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44675"/>
            <a:ext cx="3052763" cy="2187575"/>
          </a:xfrm>
          <a:noFill/>
          <a:ln/>
        </p:spPr>
      </p:pic>
      <p:pic>
        <p:nvPicPr>
          <p:cNvPr id="26640" name="Picture 16" descr="деловая женщ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429000"/>
            <a:ext cx="2614612" cy="321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solidFill>
                  <a:srgbClr val="0070C0"/>
                </a:solidFill>
              </a:rPr>
              <a:t>Мальчики</a:t>
            </a:r>
            <a:r>
              <a:rPr lang="ru-RU" smtClean="0"/>
              <a:t> </a:t>
            </a:r>
          </a:p>
        </p:txBody>
      </p:sp>
      <p:pic>
        <p:nvPicPr>
          <p:cNvPr id="17410" name="Picture 2" descr="C:\Documents and Settings\Даша\Рабочий стол\Картинки\816924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2844355" cy="4389437"/>
          </a:xfrm>
          <a:effectLst>
            <a:softEdge rad="112500"/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2286000"/>
            <a:ext cx="4572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0070C0"/>
                </a:solidFill>
                <a:latin typeface="Constantia" pitchFamily="18" charset="0"/>
              </a:rPr>
              <a:t>Из чего же, из чего же, из чего же</a:t>
            </a:r>
            <a:br>
              <a:rPr lang="ru-RU" sz="2000" i="1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0070C0"/>
                </a:solidFill>
                <a:latin typeface="Constantia" pitchFamily="18" charset="0"/>
              </a:rPr>
              <a:t>Сделаны наши мальчишки?</a:t>
            </a:r>
            <a:br>
              <a:rPr lang="ru-RU" sz="2000" i="1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0070C0"/>
                </a:solidFill>
                <a:latin typeface="Constantia" pitchFamily="18" charset="0"/>
              </a:rPr>
              <a:t>Из пружинок</a:t>
            </a:r>
            <a:br>
              <a:rPr lang="ru-RU" sz="2000" i="1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0070C0"/>
                </a:solidFill>
                <a:latin typeface="Constantia" pitchFamily="18" charset="0"/>
              </a:rPr>
              <a:t>И картинок,</a:t>
            </a:r>
            <a:br>
              <a:rPr lang="ru-RU" sz="2000" i="1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0070C0"/>
                </a:solidFill>
                <a:latin typeface="Constantia" pitchFamily="18" charset="0"/>
              </a:rPr>
              <a:t>Из стекляшек</a:t>
            </a:r>
            <a:br>
              <a:rPr lang="ru-RU" sz="2000" i="1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0070C0"/>
                </a:solidFill>
                <a:latin typeface="Constantia" pitchFamily="18" charset="0"/>
              </a:rPr>
              <a:t>И промокашек</a:t>
            </a:r>
            <a:br>
              <a:rPr lang="ru-RU" sz="2000" i="1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0070C0"/>
                </a:solidFill>
                <a:latin typeface="Constantia" pitchFamily="18" charset="0"/>
              </a:rPr>
              <a:t>Сделаны наши мальчишки!</a:t>
            </a:r>
            <a:r>
              <a:rPr lang="ru-RU" i="1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ru-RU" i="1">
                <a:solidFill>
                  <a:srgbClr val="0070C0"/>
                </a:solidFill>
                <a:latin typeface="Constantia" pitchFamily="18" charset="0"/>
              </a:rPr>
            </a:br>
            <a:endParaRPr lang="ru-RU" i="1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ожина М,Д,\484gentl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2163762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Рожина М,Д,\5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285750"/>
            <a:ext cx="22494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:\Рожина М,Д,\1250167351_normal_fan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14313"/>
            <a:ext cx="2814637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:\Рожина М,Д,\136574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929063"/>
            <a:ext cx="400050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F:\Рожина М,Д,\horoshee-vpechatlen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3929063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Современный </a:t>
            </a:r>
            <a:r>
              <a:rPr lang="ru-RU" dirty="0" smtClean="0"/>
              <a:t>мужчина…</a:t>
            </a:r>
            <a:endParaRPr lang="en-US" dirty="0"/>
          </a:p>
        </p:txBody>
      </p:sp>
      <p:pic>
        <p:nvPicPr>
          <p:cNvPr id="30724" name="Picture 4" descr="2203_2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65400"/>
            <a:ext cx="3001963" cy="3959225"/>
          </a:xfrm>
          <a:noFill/>
          <a:ln/>
        </p:spPr>
      </p:pic>
      <p:pic>
        <p:nvPicPr>
          <p:cNvPr id="30726" name="Picture 6" descr="25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2143116"/>
            <a:ext cx="3816350" cy="2655887"/>
          </a:xfrm>
          <a:noFill/>
          <a:ln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143248"/>
            <a:ext cx="24463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Несоответствие </a:t>
            </a:r>
            <a:r>
              <a:rPr lang="ru-RU" dirty="0" err="1" smtClean="0"/>
              <a:t>гендерных</a:t>
            </a:r>
            <a:r>
              <a:rPr lang="ru-RU" dirty="0" smtClean="0"/>
              <a:t> ролей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t3.gstatic.com/images?q=tbn:ANd9GcRd0c23H2y5fEtcV65CDe0DPrTqz6kfPAVLXo6HRez2HVnkFf8c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85992"/>
            <a:ext cx="2619375" cy="1743076"/>
          </a:xfrm>
          <a:prstGeom prst="rect">
            <a:avLst/>
          </a:prstGeom>
          <a:noFill/>
        </p:spPr>
      </p:pic>
      <p:pic>
        <p:nvPicPr>
          <p:cNvPr id="6" name="Picture 2" descr="http://t0.gstatic.com/images?q=tbn:ANd9GcTgBPt6DwJ6442kVlmcGNm10xyQF2ooW2XpyuxvkpJQTWC9Qwpv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357694"/>
            <a:ext cx="2338388" cy="2073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Несоответствие </a:t>
            </a:r>
            <a:r>
              <a:rPr lang="ru-RU" dirty="0" err="1" smtClean="0"/>
              <a:t>гендерных</a:t>
            </a:r>
            <a:r>
              <a:rPr lang="ru-RU" dirty="0" smtClean="0"/>
              <a:t> ролей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://t2.gstatic.com/images?q=tbn:ANd9GcT-SWHbh8CwqibweV4Y8qeLGL2HCBvtnP0OmolLqcTteIALA3BR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1"/>
            <a:ext cx="3357554" cy="2158429"/>
          </a:xfrm>
          <a:prstGeom prst="rect">
            <a:avLst/>
          </a:prstGeom>
          <a:noFill/>
        </p:spPr>
      </p:pic>
      <p:pic>
        <p:nvPicPr>
          <p:cNvPr id="28680" name="Picture 8" descr="http://t1.gstatic.com/images?q=tbn:ANd9GcSfDh_ygxYIX6eC5VHHs1YIVDT9902v2_11BBXXgxoeNMq4tf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429132"/>
            <a:ext cx="2181225" cy="2095500"/>
          </a:xfrm>
          <a:prstGeom prst="rect">
            <a:avLst/>
          </a:prstGeom>
          <a:noFill/>
        </p:spPr>
      </p:pic>
      <p:pic>
        <p:nvPicPr>
          <p:cNvPr id="28682" name="Picture 10" descr="http://t2.gstatic.com/images?q=tbn:ANd9GcSQcvnwr9bxVrvUbJ99RdjUyAhuE3sdThf5O0O491c7dJUcUGSl5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946" y="4357694"/>
            <a:ext cx="3005859" cy="2000264"/>
          </a:xfrm>
          <a:prstGeom prst="rect">
            <a:avLst/>
          </a:prstGeom>
          <a:noFill/>
        </p:spPr>
      </p:pic>
      <p:pic>
        <p:nvPicPr>
          <p:cNvPr id="28686" name="Picture 14" descr="http://t0.gstatic.com/images?q=tbn:ANd9GcQL7jgkvV7lyZzj9VV9KqdzshXTwvFLlYLYTVEVaCuLbPz3KfDbu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428736"/>
            <a:ext cx="2857488" cy="2094037"/>
          </a:xfrm>
          <a:prstGeom prst="rect">
            <a:avLst/>
          </a:prstGeom>
          <a:noFill/>
        </p:spPr>
      </p:pic>
      <p:pic>
        <p:nvPicPr>
          <p:cNvPr id="28688" name="Picture 16" descr="http://t3.gstatic.com/images?q=tbn:ANd9GcTVtM_qLKJB320EEzK6zo27gnoTtW1h_iltMkEu0xuORoQMuZ9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428736"/>
            <a:ext cx="1752600" cy="2609851"/>
          </a:xfrm>
          <a:prstGeom prst="rect">
            <a:avLst/>
          </a:prstGeom>
          <a:noFill/>
        </p:spPr>
      </p:pic>
      <p:pic>
        <p:nvPicPr>
          <p:cNvPr id="28690" name="Picture 18" descr="http://t3.gstatic.com/images?q=tbn:ANd9GcRcwcCZKlN8e4o6Ry7Qkxwbg9dfwPyoA11wC7fYGRmT4eWpKFB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286256"/>
            <a:ext cx="20574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Несоответствие </a:t>
            </a:r>
            <a:r>
              <a:rPr lang="ru-RU" dirty="0" err="1" smtClean="0"/>
              <a:t>гендерных</a:t>
            </a:r>
            <a:r>
              <a:rPr lang="ru-RU" dirty="0" smtClean="0"/>
              <a:t> ролей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t3.gstatic.com/images?q=tbn:ANd9GcTSejeKIwGUajzcRMFIyBmTtPaYKpasc__afRPRlyvAJN6mfVu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2628900" cy="1743076"/>
          </a:xfrm>
          <a:prstGeom prst="rect">
            <a:avLst/>
          </a:prstGeom>
          <a:noFill/>
        </p:spPr>
      </p:pic>
      <p:pic>
        <p:nvPicPr>
          <p:cNvPr id="8" name="Picture 6" descr="http://t2.gstatic.com/images?q=tbn:ANd9GcQl8A2G0BejmppcGFH2OuKuEKDhytfuhPvkAl9lQNkddGtSbdYq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439" y="1285860"/>
            <a:ext cx="2424561" cy="2000264"/>
          </a:xfrm>
          <a:prstGeom prst="rect">
            <a:avLst/>
          </a:prstGeom>
          <a:noFill/>
        </p:spPr>
      </p:pic>
      <p:pic>
        <p:nvPicPr>
          <p:cNvPr id="9" name="Picture 12" descr="http://t0.gstatic.com/images?q=tbn:ANd9GcRl2iw-4NUZFlLLJk6X1rpM75l2nQzFZ3DZJAgThCZwhaYILjq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500306"/>
            <a:ext cx="2295525" cy="1990725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hQSERQUEhQUFBQUFRQVFRQUFBQUFBQUFBUVFBQVFRQXHCYeFxkjGRQVHy8gIycpLC0sFR4xNTAqNSYrLCkBCQoKDgwOGg8PGikkHxwpLCkpLCkpKSwpLCkpLCwsKSkpLCktKSksLCwsKSwsKSkpKSkpLCksLCkpKSwpLCwpKf/AABEIALUBFwMBIgACEQEDEQH/xAAcAAABBQEBAQAAAAAAAAAAAAAFAAIDBAYBBwj/xAA9EAABAwIEAwUGBQIGAwEBAAABAAIRAwQFITFBElFhInGBkaEGEzKxwfBCUmLR4YKSBxQVI3KiU8LxskP/xAAbAQACAwEBAQAAAAAAAAAAAAAAAwECBAUGB//EACsRAAICAQMCBQQCAwAAAAAAAAABAhEDEiExBEEFEyJRkTJScaFhgRQVQv/aAAwDAQACEQMRAD8A8iwq74XBb7CbziavMKT4K13s9f6IAO4zaSCsBidDhcV6bVHGxYj2hs4JKAMyknOGaagBJJLoQBbs9QtbhNaIWUtBmtBYPiEAbe2qcTUBx201RDDLhTYlQ4moA81u6UFQNcjGK2sFBnBAFujVV+hcIK16I4VZ1bio2lRY573aNHqSdABzKACttavruDKTS9x2EZDmScgOpW89mv8ACRri19ZpqEZ8HF/tz+o8A4s9hIy3Wv8AYX/D1tpSHvSH1TDqkTw8Wwk5kAGBkNzGa2znQIaEmUmxiQMtMBp0WgHhY0CAGiAByk/IKY3dBmkE+ajrPBP5nDrkMueyo3LGiJAc4xwt6n9I1036pLlXCGJXydxDHyWngaY2M5eqyF9jTgdxOkz5Sl7T461pLQ4cW/Ech0AH36LLCtUeZJO+ZiD0ERzGWUb7Km8uRqSQXd7RuaMycjBHNpyB7wQPNEcLv3OdD3BrWjc77EzkNSYJ5ZIDYWLyYggnLMiecffhqthgdgGRxB3FzIBjuMwmRSIlsFbWn2dYHWZcdySYkqrehw0MDlpCO0qTQNp6g5+qo39p+U+ESFGRbbFIvczNa5OhOnPVRuuJEESDz08wrl5Zk6ED/lPD3A7feSGXDHU5JDonYcQid+mevoslM0JpkOJYTTqiHNkOEZ6Eba7jmsPi+AvtXSATSJydrwk/gd9Dv3r0KncNIjJvyOm/NcqMDwWuEtcCHNdm1wOybjyuDKTxqSPNah4gs5iVKCtnjmDGg88I/wBonsmZiR8LpzB9Dz2GZxOlK6MZKStGJpp0zPuCapKoUakgmo1ISUQKSAOIphN1wuCFqWg+CgD07C7jiah3tBaSCq3s/e6I5iFPiagDzG6pwSoEXxi2hyEkIA4nMTVLTCALtkxGaGSH2VJEQ1ABfDriCtC08TVjaFaCtLhl1IQAGxq01WSuqcFei4rbyCsRitCCUAQYFgVW8rto0Wy92+jWNHxPedmj6gZkgL6L9h/YijYU+FnaeY97WIhzzyA2GsNzjqZKB/4W+yRtbUOe3hrV4e+R2mMiWNdy5xtxc16JTbwjoPU/v97JLlbGJUh3vIHIDbfx6nl9itUqFxAGU7aE5fiOw6DPmnOknMdw013PL5/SehbcA5vcMzyGwA2CXdlivXbA4WQI1PX7+9Vl8VunPLqVvkId7ytOehyB6mBtvsIWnxXJnA3InU/lG7vms9idv7m3LGDt1DAmZBdmAeWucc+iTN0NhuYWvaNY19QDiYw8M/iq1Bw8xIbLxv3a5XsLwcvdT4iO0MhJgAl/DE66HyRO6wUCi9mraLWNBAzc8Bwe6B+IlxOW5RC6wI+7a0ZPbRa1pbsaTi8cMdQWiOihSGMZb4J7t4EQH9kGSC17RoZzzI7xM55o3QpOp9mpL26Au+IRp2tZzjXyTqbW16TXEToXAfheMuJsHIjTuMHcJ1vdh0036jIO5/zp3ymp0KabGXruGHMzG7TvO466/wAqkL3iPh3EHX6p91U4Za6ec6ggxn06jnmg11WEzIB0z0MbTseh8Ccwlye5aKCVYeMwIO/0mEOeS3qPP/54qt/rwA7fw/CebZ04hsNROndon1anFLmEcUdoHR7dBPoJH7JTLpDKliHAlp4ZHwbE7R959FSp1eF3CcnflOh7jupmXMGQDGhadQdMiPuVLXptqgyM9nDLMc+RVeSxDd0GVWkFocCILTlPMHk7Q+AXm/tDhRovLcy05sJ3HI9RoV6Fxua4g6jfY9/fzVHHsPFxRcAO2JLefENvHTxTsWTS6YvJDUrR47c04JVVE76mhzwuiYhqSSSAEugriSADuBXUGFubepxMXmljVhwW7wa6loQAIx601WWqMzW/xi3kLF3tGCgChCnotzCZwq1a080AFrKlkrVQQuWrMly5dCAKzqsFF8Jvc1m69ZTWV5BQBvqj+Jqi9lfZptzd8VQTSoxUeDo90/7bDzBIJPRpG6o2F7LV6F7F24ZbcW9R7neAhrfkqZJVEtBWzaWHM75k/wAqw+uNcv0j7+9Osi6txwtA5iTzj/581WurwnhA+JxDWgdcsunymVlcqVGhRs0VlnLichlnuVPSdJny/f72HVDqlYBrKYMTqRqGgSXd/wBSn/5uW5ZcRgdG7eQUqVFXFse/tOk75x+gHsj+ojyCG1wKlw0a8J165knxj1CsuugATtE+GjB9UPsKmb3bw493L5JM3bobCNbkJpcdOt+px9TU/hX3uhgI/Dl5VMx80OsavxDqfofqrFOrLC3qT5w791WL2LyiVrG5FF5bo0kRy7UkeGceSsXtPlvmOv5mnkevchV8yYPMQfA/t81ZtMQyh22XUEfY+wo1FnDuKrXLhwu1/C7nlof5WdxFpBg75EaZiR4aBHL6luM/l3dyG3bRWbBycNznI/dV1dgSAd1xQDoToYGcTkR1EeSrUa/AJZJAniZu2fxMnMjIiDt0Ai1c0njJxByI1+IScwOaoVbJxIObSPxkkDoT3cxnp0ibsKCbbk1B2T2tRBydGxHd6ZZZES0apbE9ni0B2IgkeuSp2ZaHEmWBuZJyaTtA2M/cZnmJXJqmW5Ob8Lc4IH4YPz69FVolBmoA8DODtuMtvFCjX4HTtJkco5/vyMqLCcWHwu067fwpcTpQeIZgyD1jc9dUBVGH9tcNDanG34aoLu5w+IeoPisdVC9Lxqnx0X0zq0e8Yf8AiMx8x4rzq6pwV0sEtUfwYc0dMimkukJJwoIHCf1eiY7C3bQfFFCksvmSPSy8OwPtX9glthUB+EnugrT4CHiOw7+0qlTcjWE14KZHI2UfhGNq1J/oLV7F7m/C7yj5rM4jgNQn4QO8hehWjuJqH4jbq2pkQ8LxX6m/0eeD2efzb6/siFn7On8zfIo463zU9GnCjUzS/DOnXZ/JSZgxA+If2n90Ov8ADHbOb5ELQ1qkBBLyvmjUwXhvTvt+2Z2vhlT9J7j+6gbZ1AfhPhmjL3poeo1sXLwrC+G0Ow2u4atd5FezYLLLWk07BoPeACfqvHadxC9bwi446QPceQMg6dMkvNJuJzs/SR6eSp3Ybvaw4iD+keGp9AFWwyv7yu52zBwjkJMGPBriu3jp7Q3Ij+0woMI7NJzt3Fx+g9SVkctyiXpCz7gnjdpIDB4wTHhA8VLUuI6CI8/4Q41YEf1esfQJterLZ7h6R9Uag0klzey3vM+DRACVpW7DvLzQ+rUny+qfQrZeP1/lKvcdp2JbOrmeufzU9GsYPMD5fwhtKpDiOqnY8h3Qj7HzURYSiOrumRyMjxVE1YyPny/hTl2fh8lVuRv9FfkslsWad/Bg/f7j7zSuac5szHqEFfXI/n7+S5/q/BnnHnz8VWvYrKI+9uC3PTrqGnqOR5odcXZz4ojUZRHODoidLHadSZYHZRIPoYj6qKq1gYRTZzMEznt2joApvsyjRnK9V4Ez7xg25dzfwldtMQDhAlpGnMbgRy+xyXK9AtcSAaZ5n4Tzif5EofcUw7MiHbPYRB/5DT6JlWRZeu3EHjb/AFZ5Hr/PmitniQeyJnISNCCBsdiCNVl24i6keGoZGzsp5eKkN81p4m5dQRB6QhxZOzDd9TyaZBh0aRIIyy0GgEdVh8RwZ8kCDBO/XJbFl8C0/leAORGc+YIHqhTgTIOoyPeE/A62JhhhllpkYuphtSfhPoktJWZBXFpc2bP9Tif/AE/0VHLie9qjWY6khzVfsqsEIeFYoOVovcvBm9wetICu3tCQgOBXGi1DmS1NFy2Zm6lKEzRXrulBVCqgbyUryqgtd6J3hQmshluxAXLkpOTZSGxbY4OXo/8Ah1fOfRqNM/7ZAB2IIMDvEEd3CvN0X9nvaeraF3BDmvjia7pMEO1aczzHTlZ+qNGLqsbyR25R6jTuyMipLW8AmltAc07EcWfzCHW+LMuKYqMgcQEjLUagjYgptpexUazUFwgHPMmMuSyNU6OSjQuZL+HSWEDvB4vvuVOvUgOHWfA6+s+iI3lPhhwGbcyOY3HkheJsD+0zcT9/srSg0THchNTOdvvL1U9Ix3bKjRtyNcumytNEJOl8jjr2xn5/Qp7Kmx8D1UT6mWeSHVb4N1OSnS0AXq+u/ioXtkIdRxwb5wrjcTpukSQTzQiKoo3FNC7iIIOf3mjd00HTND30QfFXRJkL+k5rpnuI5Ks3H6tPI9oczkO9H8Qsi2dxuNu9Z3EbSM26fLonRp8iZprgmPtYXQHNGfImPVRnETq3MfpMEdC0jL7zQSprEA9+XyXWUyO0JHjPzTfLiIthSvwvaQBB/L16DQOVChUg8JORiDtn8JTTd5idemh7uRULncU8xn65/urKPYLNDZ1+yByImfvXIIhXpggPG/ZPUjQ+IWf952O/P5hGcNql9IDlPy4h6tKVVOx0JVJMq3VLNJXatKUlpPQQn6QHWbmoCr13Tgqk4JMkMmjkqSmVGnMVe5WL3NBgteCtzZPlq84w6pDgt5g1aQE8nKu5y/pIPXatFfMyQK4agIPYD3TEJrMR6uxC7qkgYCntTFPVaoSEmSFyRwLq4lKEynIe9mMUNN5YTDX6cg7+R6gLT21ctrUnTLS9mUTnxDfZeeNdGi12H3hcGn8LoPLhcDn6gqMi31HJ6rFpepdz03EL6CYzjVA34vL4DfA5ei57a4w63aylTaXVaroEA5j/AJHIZ8zoCshi+EVqLBUqlo4j8DS8nQkku4QJy5JnluRh1xjyb+lT4hKrXcszWd9ivab3lSmziLmvPCA4RUYZ4R/yZMCdROa2mNWXZS5RaQ6MjJ3OIE5TCEXTxPacYGZjYdSmYq5zX9nnoFJb2RfAeCRxS4QZcRz6KkFZd/wUv9dtx2eMjrBI8wrtlesObXteOhBH8J/tVgLX0x7uRDSIADYz1EwOiyzMDqtILB2gdRp3ToT0CfLFGtmZo5Z3TRu7e6GyuChOekIJhdCuY4mmeYb+5AR5tB7WgFhB1Eupk98F0T1PF4LI40aLKFzS5rPXlhmeEweWxWiqg5zI7yCT4j6IZXAJg+aiLLtbGVrYO+dAB6eQyTm2UtIIy2O3gjlWiWA5769J1QimHNJkmOqem2J0pGevacN5FrvRR0R8X/F3yRTH6YiRuBPg5D6JgE88vNaE7iIkqkWLapkAeX8o57POlj/05+Wf/sVnGOg5o/gjoZV7gPVoS5IvDeSQZp0pCSsWjJCScdyPACxKhBQioFqcXt9Vm67UuS2Nr3RWTmrhSCUJ4ZctnQVtMBr6LDUXLUYDX0TY8DZbxNjcNlqA3bM0eYZahF8zNWFQBFVqoXFJFKgVSqxA4BV6SqPai1zSQ2qxQ1YPcrpLpC4kCWKVrfY5jatN7Dqx3F3NdGfdxD1CyKv4FiTqFdj26EhrhsWOIDgfn3gK9WqMvUw1wdHtWO+z7KzuPhAdrxTrpodQqN67iZwVMxzHBPWDwnPXbdbC4w8v0Oh1nvGkEeYQ9ns2QZMTzMk+GaZclwcRaXyZf2b9kaTa7aoa4ODgRLydOa2GN0ex3q/aWAZoP3UWNUZA8vNTJejclP1bHnxwsZujOcufU9ye2yPLLaNPUIpf3DKfZJjRWMOuaTx2XAxyKyR5o0P3M7WweofgYw8pYT9E619kqzzNV0ZRAG3JbOmm16qa492Ut9gZRwynREDI+XyQ7EK0A6fT+oaHvGau3b9ZKzl/cwdeizyYyMQbc1czkPJValRWiJVatRVRg5kFkHqPAoP/AJdzxAyE5k8uiIe94RzUtpEQBA5K90V0mYxy3gNaOYA8MyUKYyTlo36Zn6eSK+0t4PekN1GQjYnXx0Q73fCzh/E7X9I5LTH6TJk3kMtqHEZ6lHLbstDeZnwH8/JVLNg4gwaCOI81Pb1OJ87bdw0++qsvU/waOlx6p2ajD9F1Mw92SSudlRJcUoZFZG9pwSt5dUSRoT4FZfEcLqE5U3n+kj5pcpxXLQyGWFbtGdcFxEDglb8kd7mj6pf6HU/R/d/Czebj+5CZZ8afJTplG8Gqw5URgtX8oPc5v1hXbGwqtImm/wABPylMhmx/cvkdDNja5N7h75aq1+xOwjigS1w72uH0U19SJ2PkU7UvcUpxUuUZ+qFXe1EKto/Zj/7H/soXYfU/8b/7SPmqvLBctfI55Ie6BFxTQqvTWnfhFU/gPiWj5lU63s7VOzR3u/YFLfU4VzJfJXz8a7mYeFGj9T2afu9n/Y/QKu72dd+dvk5JfU4nxITLqMfuB01yKPwF40LD4kfRVqmF1B+Ge4g/VMhlg+6FvNBrk+lMCvveW1Gp/wCSlTf4vY1x9Slf4oKYJKy/sHivFhtuDk6m11Jw0INNxA/6cB8VUx6+JJErRLJS2ORCFyNf7PYkarH1HZN4uFv9Iz+Y8iu4tfNA1CzeAVago8IOXacBv2kExp9R8wZjr81Dm9CJWNamFg6i57nvIOwnRZd7R/m3OtzDYBIGk5yhVT3gPafH6W5Dx3PiVfwUGXHPPU81nRpqjZ2WKyM9Uy6xBZ+7uTTMhRVMR4x1UtlKRbvMT6oFd3HEY55dM9j0Kju6plRUm8Qk8yI6bpRdFy2dsU+q2QmTl6SumrkqgwNimIe6LeyTMzCHXXtLlDAZ5nKPDdWcaEvHQILWpgLTCKrcTKbXBWpuLXSc3O8+rinAS7qMz37BRvug2YEk7kqCi5zjGk9fmVoruZGw3ShtJ5BzPZncudr6cSdYqk6gZ1bAyEvaNOhKv4fSLjDeFx5CpTJ8uJUUopW2dXpJ44LdqzQ2L8l1OscNq/lA73N+hK4lf5OH7l8nQ87H7nokyEFxOki1F0hVcQpZLzc1cTjLkyVyxU3BFLymh1QIxytFmcpojZuzQ1ivWzlGRbAjY4RVyCLV9Fn8HqLQu0VsTuBR8gmuFUeFeuAqbwkS5Lld4VOsxXnBQVWqjQAiuxUarUWr00PrMTccgZRcFDUCsvCheFrRVhX2Nxc0qppH4a2nSoBDf7h2f7UWxSuBUaHaOdE9+k+KxdQEEEZEEEEbEZghbjhbeUG1RAJHaA2e3Jw6Z5joQunhnqjXsVi6Zo8Bqgs2+9UKx2wEkggHkTqhlsypm1j3MOro0PeOvRDnXdRj6guWGB8L6TXOb3OGZzOh6rdF3ElR3siu6bR8RaE+li1GmPi8gVXr3FAulra7wR/4qmR1hxIAHLVCLuye4nhDaLJnif2qgGUw1sjzPkquLL3fCZaxX2rpREnwGfkpMGuTVEljmjYuGoPdoq9lg1Mdrh4v1PA4nnmQMgOi0VShwMHPU96o6rYHForYhQDGtnWFWo0+zOmc/wDWVZxR3E9hPwuEeMKK8fAcBzj0hKZZEDqsBRf5hVqlVRGrAQkQ2R3ebpVWtbBwIUj6up5fMrtUw2N9T3pqsUwKMHl2uSq1aBaXAkNIBiZg8iIGavXeJBh5nl+/JBbq8c8y4z8gOQWuEZPd8GLJKK2RCGc0TwZ5FamQYAe2Y5Tn80LlPpVSDIyI0T5R1Ra9zKnTs9hsK6SCezmJ+9ph2+jhycNf38Ul4jLicJuL7HXjJNWegWr1LctkKjaPRE5hTjdxLPZmYxClmhNZq0WJUkBrtVIbOi3JVCt25VaFPRKbLgEaTCH5hain8KyGFuzC1tseyq4OGisyldBUXojdBD3hUnyWRC4KJ4U5UTlQCjXYh9diL1mofXYqx2YAqo1QOCuVmKq8LbBkFao1FPZXFfc1fdvMU6pAn8r9Gu7j8J8Dsh7goalNacWTQ7FyR6TbWvDVJ5j1BT7nDw7MZO+feg/sl7Qe84aVU/7jRDXH/wDo0f8AsB5gTzWsNvJJ5rs4mpK4kKbTMbdYc8nOPNU34SCc8+gyC2r8H4uia7AgN1dwbHecZKjbQc/AK3XoEtk7otVwxsqpjDw0Acklqgu+DPYlkxg5VWf/AKVS5dJJ2Jd6EqHELzicAPzA+MqW6qQ0dBH1KXQWCa71Ur1krmuhN3e5lOjBsTKdF7/MCZJAa3tGeejQhl9jROTcuu/hyQ+tcF2vOVXcVrhiS3ZiyZ3LZHXvlcaE5rE8MWhKzMNDVKykp6VvlJy70ys9v5gVZKgDvsleQ97diAR3jI/P0SQKyu/du4gfuISXI6roXmya0+TVjzaY0e22r0VouyQS3ci1s9eWwvsdKRXxCnks7ctWpvGyFnbxitLaZC4BjgpKS45qdTTHwSGMNdmFr7I9lY2wOYWuw85KmH6mRMV2EOeil2EMqIy8hEgKY4KQphCWWIXhUq7EQKrVmqsiARXYqNRqKV2IfWYn45EFYhNIT3BNWkgj4SCCJBBBBBggjMEHYr032Qxv39GHke8Z2XdfyujqPUFecBqu4XevoVA9ncRs5u4K09P1HlS34FyiepvrgIfdYpAQr/XG1GyDnHwnIjw+oQiviBJg6ZrsuepbExiFH4qCSToM52WSx/G+ImCnYhcOPZEwNhuh7rHh7TzJ2bsEr8jG64Ktuwl0ldxG7y7kqleEHuqpce77J7gpUbFSlRWvLqB1QWpUkqW8rcTstBp15lQ8K3Y4Ujn5Z26QwrrWp4YpxTDc3Hw3KckIIm0/LmdE+mJ+AT+o6eAV+jhZdBfkNmDQd53KvNtQMoVgBlKzH4szzOae61Gw9EQdSCjhFADnW4/KPDJJXq1NJRQWenUSilq5JJfPMf1HdfBYraIFfNzKSSbl7ERBVQLjEklfsSE7LVa3DTkupKuL62RImu0LqpJKcvIRISmlJJKLDHKGoEklDIKFZqH12pJKcYFN4TAkktq4IHsVmkEklSYF+jSBC468NI6B40g6+Dkklv6WTpGaezLt00RpCz1xSkmUkl0+41Ay9p7c91nMXrFrWgZcYzPQbJJJuPkTm2i6BQansH36JJLoo5zGPqkO4RltO6L4VhbZ4nEuI0lJJC5IYVdlooH1MpSSViCMZpj45JJIAYaqSSSC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://t1.gstatic.com/images?q=tbn:ANd9GcRV1jporq-e8IlSjpj0HfQ9GkyV02Wg_5e1DQ7dTAk_sCCH0AzHW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86322"/>
            <a:ext cx="2466975" cy="1847851"/>
          </a:xfrm>
          <a:prstGeom prst="rect">
            <a:avLst/>
          </a:prstGeom>
          <a:noFill/>
        </p:spPr>
      </p:pic>
      <p:sp>
        <p:nvSpPr>
          <p:cNvPr id="29704" name="AutoShape 8" descr="data:image/jpeg;base64,/9j/4AAQSkZJRgABAQAAAQABAAD/2wCEAAkGBhQSERUUExQVFRUWGBwaGBgYGCAaHBocGBoYGhgcHBccHCYeHRwkHBoXHy8gJCcpLCwsFx4xNTAqNScrLCkBCQoKDgwOGg8PGiwlHyQsKSwsLCwsLCwsLCwsLCwsKSwsLCwsKSwpLCwpLCwpLCwpLCwpLCwsLCwsKSwsLCwsLP/AABEIANsA5gMBIgACEQEDEQH/xAAcAAACAgMBAQAAAAAAAAAAAAAFBgMEAQIHAAj/xABFEAABAwIEBAMFBgUBBQgDAAABAgMRACEEBRIxBkFRYRMicTKBkaGxByNCwdHwFFJicuEVM0OCkqIWJDRjwtLi8VNzk//EABoBAAMBAQEBAAAAAAAAAAAAAAECAwQABQb/xAAqEQACAgICAgICAQMFAAAAAAAAAQIRAyESMQRBE1EiYYFCccEFFCMyUv/aAAwDAQACEQMRAD8A7L/qSIma1TnDZ2UPjSs5myiqOVToUnpVIR5HTfEYlZmjkRUDmYjlQ5hnVtUWKBRTNJEXKVWF8LmHUGs4rHCLXoajM0ACpmcQlR3oUht8bKWIzZaZASTQV7HLK7iKaMQtA3IrDzDak3imaEaAjWLVyNaqeIVc3rfG4L/8e/ahyctULrUE/wBxA+t6PB+iTaXYQcxBI3qv4vU1VxKm9MeNB/pST8zFQ4PwUky46r1SP1qnwTe+Ijz4l/UFBjI51IMQoixMdKgDTB/3hB7pNTDLNSfu3UE9Lj6104yXoaGXHL+pFvBY9ItMGtsxdUpJ0qmgr+AeT7SD7vMPlUTWNWgTeKje9lNeiTAZ84hZQPnTDh8/UkHXcVz7F5opTw0iOpozjMYfDjmRTfj0UUZVZNnfGhXIbHlG5oKzmvipMGDzqDKMAoyCbE/WreVZIlGIubdKhL9jzxLja7LOTZwWbKuO9XM2zIOgaT7q24hwbYRKdxS+kyLGk5NaMzjKLoncxBTztUjeY6azislhrUDf98qHMm16WTcexpQcey+c5UPZMVdY4odG6poDi1QKgQ6SKpCbY0djoOKHI3FQYrNVuJuralxpRq2h42HKmciihYQYdKtzNerwSkAQd69SjcGtBZlsTqVyoTmPEiUq8oMCqB4vW04WnkBQBglP6Gpy3gsRsopUeWx+FeisDT0efk8tNbTCWX8T6xCbetaZpnZ9aojhooIKFBSaXc9zBSFkD51mnjqWzTDLGeLT2NDeZAo1CqyOKUzBkRUWW4hIwhUd4pOwbKn3whJiSSpXJKRdSvcPjau+NAc/wp+jrWV4ppaNajYbk/v5VTxvETU/dpnuo2+A/Wk/M88EBpuQ2mwHXuepNUQ6a9DF48VuWzz8vkSlqOkM2M4hURAMDoLfSqScQ84QEIUpSp0wDe8W7TN+1RZHl5xDyUchBXf8IICvfeKen8cEwlJDckIBA9lIEhIgEibUvkeUsDUYrYfG8N5/ykxLxmT4pBAW2sFZhPOT0sd7bUOL6gYO/euo4PHAOra1FWkBaZvYm0E72il3jjJdU4hMDSIc6k6kgECL73PYUmHzucuMiufwFCPKAss5gqBfarjeYqiggXBq8wZr1VTPHkqGLKuItXkcVB5Gbiiq8dA0uwtJ58/UHektGWuOKSlpMqJ+pgT099TYRa7pUTa0HkRuKlLDCTaGucEpIJZjlqWla03SrZXfoe/1qg/ix+I0Uwi9Q8NWyhHpGx9R+96T8+ZWhZQd5i3PoR6ivNy+OoOz2cHmSyw4v0N/DzSHucQTapscyG1lXIC9CuGsKplGpSt71bdc8SeYqE4qtdmmOR3vonwmZtPHTvaqLGBK3lJaFgefzqbJssS2oqFpo9l+JQ2sr5HnSRw32DNk5bRHh8lWtJSbGlHNsIcOvS4QOneulNZ21MagCaVeLMOy65qUdhauyY0ltBi3ldWJ72aIiKqt5gkHtQ7HgJWQkkgVA2v1oRxxISk4ukNODxOswm9bv5kEEgmCKq4DE6G7WPWkvPHVLeMEkm1qvPBFQv2Pgzy5bOh5Xii+nUDzivVRyPLQwykOL8NRHs8/eOVerRDw1xVoz5P9Q/J7LOJ4ZxK3CvykkzQXMcjfQqVJPurozWFUFSlfl70QdQFJixNZFnldnpvxItUjk+GzTENmNax61PnOY+Iz50jV1p0zFDSQdbYJpaxGLwplK2ZHrW6PyZIdUeRNY8WT7r6BrGOJwhSDyqtkb2lGII30pHu1ea/rootg04EWKHQnoFf5o83gMvW0tLA8NakwCom+xAN43AqcMMoyTDk8iDi0IgdvRHVtQt9koWUmxBowlHkB7Vqx+yGT0FeFcwS1iUlatKSFJJ9RaegmL015+yZC0yRb2d5Ewodv33rnLgsaO4f7QsQhISpLa4EAmRt1AEV53nePLI1KJv8AC8iMFUhl4ZRBhIUbBPMwkGYv1P1qfjHHpRhlIV7bkBI2NiCTHQRz3MClUfaO4BdDP/Mrf06duVC8x4pOIUC64LbJFkp6wOves/jeLNTTn0aPJ8qMoPj3/Y0qXCupSoFaVKSDdKVaT/zQf3zFUf41B/EK2/iE/wAw+Ne7yi1VngqMk7o6Tl+YNOtJVh2igp2iCblTakrgmYPmGoxsr8JqjnOEAKHQoKBMK0gBIN4jTy5XvbvSRgMatorLS9JWnSSN4kEQeR79zVhGKcUqVKUowASTcgbSedZMOCcMnJPRuz+RCeHg1sZULAWlIN41R2BA+poTx4zCW3U7k6SO4uk/CR7hVrAYlRsY9efxqtnmKDi2mNyFFZ7TZI+vwrR5K/HZg8S/lVEuAzbVhwlaSDtNFstbASIvWHMu8MJC0jSefKrLOZNoOhpJcUBJCeXvrIsLa5WenLyYwfGrZpjMOooOlJqThpZ0aVAgg86tYrP1MAF3DqCSJne3urfAcUYd4EiARvNcsT7RB+RWpKgTxxnacMzMDVy9a5RieJHlSSr/ABXWOJ+EmMwAIdKSnYpMj3prledcG4hhzQU6hyUNiP17V2ROt9FvGnFuk9lDDZjJvemDKcocfV5EyN5iljA4Ah6HJATc11PgvNIbKmwCoKgpJ2HWpa482VnHlPigTi8Ohs+G4pQJEAaT8qhdcbwg0tgKdN1KI9meQ796Y+NM2bVpWI1t3HYmw/faubIxhU4Se5rdicZxUmjFkjOMnFPQTWtThJJJJvXqqpxRFerXZnUTqklI6CpUY+NrmlhhTrkjXMb0xZThYur4mvl6dn1yyposZE8lxbjb6QSTIkcvWk/ibANN4haEkAbgTtPKjfEPEIQfuY1cyRP7NKzfD+LeKnVJ1Fd5VafdXoYctS5Sejyc+LmuMFsaOF+F8I8gkrKlgeYGwFBM2ysYZ7SFBSTdJB5dDVb/ALO4pAJDZHXSqhr2MU0dLqSPX9a0YssOfLkZMuGfBLh/JfzrCeJCk+0AJ79/19x61s8qNDadIUUgyo6QkRJKjyArTBY9C7Awe+x5RRHDcODEYporu0QAoDYlNwCeSTA9Y99XzS4xcomfBDnNQmCRgPFkMl/EHaW29KPctXLvNbs/Z7jV/wC6Sj/9jon4JmuqrxbLY0pKABaEkCPcKgTm6TcEEdjXkSyN9s92HjxXQgYb7MMUDd1lPokn5mKvJ+y1474of/y/+VPIzAVlOZp5kUllviX0JI+y98bYpB9Wz+S68r7PMWNnWFeuofkaeUZ01/On/mFXm3kqFjXcmI8a+jlON4SxiB5sOlfdtSSfgQDQRzF+ErSoLaV0UP8A3TXclCk7jBgIUFEakncRP1o/NOG0TfjwlpoUMFn4SoailQkSUzP6H40NzbEKbxzq0kHzW9IgR++lO+C4XwbyEuIRpkWKSQAeikTH75Uq8S5ApKlAkk31eW5B5gA7AbAXqj8mWWNMzx8WGKVo8jO3MQ3GpUBU9bdqO8C5ilHjpFlciTuPX1n40D4CysKLqlKIAsEqsSbXI5SYq7i+D1KXbEISTeI2qqzReLhLQP8Abz+RZI7HP/XwWF+MABBty2vXHlrOrymJNrwLm1MuK4QxIEHEIUnoSR+dUHuDsWBKUIWP6VflXePkhjTuR3kYsmRr8SQJfw6S4l0EiDAM2o/lHFCcWgtrgLi36ikDG4t9nyOJKOx/WqmHxxCwRa/Kr4crkmsjTMubx1FqWNU0WMSHBinEujzCRbaOR9KLcOZcta51lCJglJgn4UPz3E+I9r38oFPH2fcNBTIfWoiVGBNrWvWbI+LcI9GrB/ySUpdgfjTL28MyAgK1KV5ibkwLfU0i4PE/edjNdd+0rKfGwq1IupuFe4WPyv7q4nqgzTRytRj+imXCuUv2FHccVKgcq9TP9m/DjT6XXnm/ETOlImB1Jvz2HxrFB+TOzo+NGg9w3j0Nla3lgTeKizTilTh0tEpT9aAsYIm6j7qLYXKFESE261leR8eIEt6LeKwqW/DWFBSjcimI5m6G0OaJHTtSY8QhV96c08RtwhKQSAADaltGvAm2EcNmRcjyKHuqtnmTtvI8yRqHapxmyT7Nu1Y/itVLyNfDWxKZ4RSHRq1BJ5Dn86MZC1/D4oNIStSVE+YmyfKYHy59aLv4lBSTI1J2pe4Ozwqx6kqM61Rf0MEfvnTRySTqzNkxQq62Q57n63Hi0nDFyOZED3E/kaB4HPdKpDakdYkj6m1x0rpnEuU+JBSLp2g6SPQ0vYThdZUSpIA3PMnreK510OlLsMZW8XGQodKVeJsSEk6rx610TK8BoZ0xvJ+NCM04d8Tax9J+RqbiyiELC8QLwhSRhj5hIOxI6zJPxjlThkP2heKdKkLQe4kfGqY4TXPmAMeo+VNWT5MlAEhPwp7+heLXYYwuJ8QA0K4swHitgdD+7UaQkAWFQvDVArmrVCLuxZ4fyrwiUE+VYOwtbY9AaEcau+GQlxZOpPlTMT1jt755Cm9PlxBgyCAI5ADc+sk0G4lwCHQW3E6klI5iUkAXTI3jekg+BPyF+NiDwRi2/wCK8IzLhiJkAjfeDTk/kTysTGqUAggwLD9a5/l+VFvMEqTOlKrEn3cu1daVjVttlYTqPSbmqOmdidoCcVZUuQpsTHI1nJEPGJbCY5g2PuNF8Lj1vJ1Kb0dRM1CvMy2YFI0uzVQO414Y/iWdIjVNqSsVwQlhnxAoqUDuNvSK6U9i9IStZAkxBNqUuJ84a1eE0QobrINpOw9aKlxdonOEXF2IDwvTtwdnQ/hXGlAnQZEWsf2aBp4UUsapiaK8PZYvDKUYCkqER6UXni32eZhmozQ0YPMwpOnwyARuTNcp4z4ZVhniQn7pZlB6T+H1H0roH/aUI8ha0nlat3AcUnQtHlkEeouD610claPSyxU9oo5VwG+jCMpS8pomVrAt5l3+QtWac8fnAbISATHSvVzcbHjidHLw+kXJn0pz/wBRS3hUqKFBJi8VzfDym+xo3j+N3FsJYWhOnmalK7RkxT4pjNnaWhh50iYmR2/yaVsgzdxeptJuD8qE55nVk6FnaImqHDSFl3UJgb1pzZFkdpUTwp4nbOiIfDftGSast5oVRFBzlgWYk6jV7K8EpKoIrNTN6y8kHcBg9QMi5pRxLBweYNuD2S4kq/t1CfS001ZlniMM3JMqNgO9JgxCsStRWZKvl2FFKtkMuRdHWg8NjyrZL4KggCSf2TQZjFam0KBmUJJ9YhXzBrJbXBKVaVRY/wCKs2aYpSjY0IAiqOLxGggdaVjm+JCtFgrkrcfCRRDDIeWn79SSRzSIn3SY+NJzHWNL2HW3UmpAoCl1l5SDG460SZxE0VJM5wCIdrdPWq7FSviUkXHp2vRZCSNhpAPx6kg3FI2f5kpZUBIIPmHS5A99o57UxozJTRB1BQ2iQPcE9YiwPLlUfFWTBxovpKrJkok6R/Vp7dKm6kQyqzlL2LS255Z8pkkmZIPWnd7ELxDKXGVKuBZJt3pKx+VKUQEtwJ5c6Ycgw6kamkrKdImBe53oIGKXGQVwLmJTGpU9iL/EVdeUlPmWY7UCxWOxCVadQI6xet28GVqBWoqpdmxysGfaPilvtNNt2BOr3ChOTFGHgLAUDuOfqOtHs9xzYeabgWHmPSdqF47JJXqUQEi4M79qZfsx5J2MuHdQtI8P2eVUs7x3hNkzvYVTyfOMI0oh1agmOXWgedZoziFqDCiUjaal8KvlZj+JXY7YnAhxCSkCQL1cyzDkC4qvwMsLY8+tShY/lQvjXj1rDfdtavEB8wI2HvrY8dLmbI5Y9LsP45RCipESr6R+teoVwniFvYcOBJcGopkXUJ81x7zXqzuLe0aVlVC19oHDn8GvWCFJV05H0pIVjiowPhTo42pxKkuKn1oDhsuDa9cSQbCnbXowJ0ascOkgFaoJ5C5pkwmRHCoBVbX1NUMTqCSse19KopzlaiQ6VKMW7CuuztvsZuE3VYjFnaBsJja379abOIswRhkwUHWoeWLj41zbKM0GGWXlBBABACvyihmb8VKdPlmZ3P0Har8oKFJbFTycu9BzN16gCoyT1qmxIMI3NXuH+KmEIJxDRUqISImT2FQ5Cl11+fDDLRN53g8hWdaQWP3C7aksaFbpJI/4r/WfjXlLxAWVICVIjYmD7jVPDYhLaiUTpAgkmSe/yo5lzwcRKTM0bs2YMmqYBXnz2q7CCZ3C/wDM0RYzvEKEBpu//mX+Amt8Zwv4h1eX6H5UQyzJy0I8o9B+dd/B6POFdA7CHEBcupQEnoTb1kUcS0BttWXkWIMRVc4oCk6IOQRZcqXEuENqImw5b+6OdC2H5NqMM+zH8wUP+hR/KnTshkYMwOIbJC1BMk89tyUmOtXc+ztLeGWq5KwUC03UI5DpJpaxTQC25HlWrWfUpEA/P40fxPhLaKXVBKQQSZi51Hf0+tQxyk3TJzrjaERjM9SygmyRAP8AnrUOWPBLmoGTqKSOxvWM+xTDSlhpQI/DfegPB+M1YyFT5uQEn971eEXKXEyRkou2N+NMKqF/MgymVWtbv2o/mGCbCdaytITcnQf0pLzLGJeUTPkEhNonvFNlg8StlfnjJfiAnlLWtSyYKjPp0o/lGYlIghKgPaBvVXh7JF4jxEgAjlPKgeZpcw7imSYUCQqOgpGnV0RTGl/ImHCpzSClXTa+8Um5jkRwy1LZVqR9Oxr2X5itkyCVI3KCbe7pRc8XYYI8ySpSvwJEmD15ChFfYVd6A2F4vcYbWETqcEbkaT1EGltxKlEqUSpRMkm5Pqadm+GmHx4g1sN/1nUpU9EiwFR5nljbafukz1Uu59w2FPz1THVLoo8KY/FMlQZWpIIveBv3t+zXqtYRopRCTCpkn6fnWKW0B9k3+sBwqvBBrdtsvkaDcmABS3gmVOLCUDzKMD310jJOAHEOJbD6AtICyeh5CJruP0cyLFcKPsMeI4mUxe+3upMeUdSlgX5WrpnHWFW3hNb2JWpUhOhJhJP9u5rn2HflJn3CjVAqgdhct1q+8MqPLpRjLeH2y4ROgJEqVvHYdTVjLMFrJKiEoQJUf3zr2LdUQITCTcQOXKu9iORKvDstpV4SdvxEyo/pUeC8RyEtpWsjoJisqy4+FudSjtFzRFvO3sE2GWmipx0EhSQbiSLHnBBH6ijaAtsmxDnhMkG55kn5VZ4Kw7gUtRXCVJKyDskJgavUkpSOsn+WoMoydLv/AIh1JVuW0kKUP7iCUjnuZsbUwZZh0rwzyxCEKcKU9m2QL+pUtZn06UEvorDssDOVpglCiCAQQJEG42rw4qTF7fGsYRxKmWyi6CgR6Rb5UPxWHBNxSts38y65n5c9kGK2Zw6lXVVfAISDsfhRufL0FIlfZ1mcGiKvZjig1hluTBQhRH9y0ltA/wCZc/8ADVFpwJBJNhQjifMzLLIBkrS64Ok2ZQf+ElZHVYp462SyySiFQ2Ftgc4BHYi4pH+0PNl+GhoBSRqk33IACvcEgD1Uab0ukGTVPPMG26kaxIVY+o2I6H9KlFpszqTqjjWHSUk8yDvuaYuHiPES5JsZsYPcTyqDPeHncM6NSTpVdC48qgb2P5biheGxKmlqUdhcjr0qu/QGO/FXFgcToRrbTHm1OSCfSdqSs3zZLiEoQTbdW1+1asRiFlbqrckjargyJCjCZijkycpXISMFEpZZnWIbMNOqFbvuurc1OAqcVYAfiP7uTRLBcPJSoXk8gKIvFpp7zKlYF+w5JB6nc0nK3oa0VG+EFQFYhd49hOw7W3qpiMIhpQ0pA9BFXsbxASonTaevKo8YvxGQR8xXW12GLIEcRQfMBABgHl3HU+tSYrFtvLCwpCbXvcnsJNAHMOpRiKr4jL9JvTp+g8RndfAMIuefP6V6l/BZr4KdOjUOR5++s0rT+haJ31DDrGhWpW5i0UVOe4koQWVeGdyrck+ppUW75gTzoucVMXhNqLQ3RZxGJcccC8Q6XDP77VcKUo8y+ewFBcS9qcSEm1WVrKiLFRkAAXJ5AQK6havsZMM6nSNI/wBoDb+2mTKOHnXAC4jw5/DuqP7eQ9Yqlly2MCEOYhX3wEJSAF6CNwlNw45MA/hRFzNiHz77QMU6dGHQcOgW1Ku4e55An3nvXUvYqjfQ45zjcNghLpDZFwkjUpcjsQTf8IMdTFKjOfuvkulwJC/Klry+VN4BsLmZMADtYUpOoCla3SpxwnzOLWVE/GmLh7Aa1ayPKnbue37+lCUrVD8KVjBhsMnD4da/xEEz3V5Rvy6Cs5CpL+UYltZP3S3Sq8SFoCkz1EpX8KqZ1jP+7qi+pYA9Ezf40J4XzCFuMKVpRim1tKP8pgltcdlWPZRp4P0COnY38M4sHDtp5BIj4CrmLA3FKOSZ+wlABdiBzSofkR86NqztkjyuoPvj61T4MiW4s0vJBvsIsYgTtU68UesCg7eKBuL+l/pUjr8CbiouNdlE1QTaxafaX5kpNk/zq5J/t5qPIdyKTcdmK1PrJMqU4ST1JV+wPSjuGbJAMz+XWl1vD/fd/E/9VIp3oxZZ8mOqFqNRZi1LRM7eYe7/ABNWkmKqZw+EsOKNgEE/AE/lUF2BEitCmEK8VCkxCkOXAI3APtJIPZXaKRc84OU6SvCq1JnzIUQCO4VspPzHMVc4ZzIlmFX6+tS5FxMyFuMLhC1KltZjSTAABm0giwm8kb76lQY8n2gA9wjiW25KLD2oUkn1gGaohlYEJsPWusPYkFJACkOAGBB0+hUTp+ST26B8zyJL41JAQ58AfXv3ppREjLdCNgXC3LhmRte0mpMHgy44FrO51EdqhztxTB8FaIO5/wAGsZalTgKkzG28UjTrRSt7CeJywKNiAOwq9lORLcIaaBWT8PjsBQrCPFC0qM+RQMG4MGYPauh5T9q7ACg6yWolQ8NMpUeloIJ7270vG9NnUhRxXDjzaylTLnlJkhBKbbnUBEd6E4vCIcG4kd6N599peKxKlJbPhNKBToABUQeqokSOSaBocSiEraMxzEH51zjXQSiciJ2IivUY8dKbhOmazQ5s6xIzDBqacKFiCkwRV1tHlB5VFnubl90qUnSfmek1GcX5QOlW2d2izh2bkzFN3D2WKQ34koSVjyqWfZSbakpkEqN4NgB6xSrlTPirCZsLq/tF1fL60XexJUs79AAJgDYfCgxJNph9zh9owrUort95MqtYDoABskQByoNm2BU2qTKkn8X696o/xykKlJIP73HMUYf4hQWwFAkkea1h1G+1TpoCYFwuEU84G089z0HM/vnTw9gghtDSDoBgTEz1jr6+tacPtYfDnUtYaU4kkKKCvRY6CUR1OxtMTYUxY3iNOJZUhqAVEFYQVKSDrQsqLq0IJMAgJSCL3IsKPG1YzfISuJXAnw2xsE/U/wCKA4Jel0K6THw/zRHP3gX9OtJVsADJtc7bRVRbQSd5tb5SffHOgmPXQ05LnjykkJy9GISIBUCJ25pIVf3RVt/F4b/fZQ6jrDZ+qdFKGAxzyFgNPKYKiJVy5xqGxF6fcAc0gacYw50kD8m/zr3PFyKUP2v20Y8i3oC+JlRN8PiWj/Soj6qNTowbSSPCLnhqM/eqkxsOgAPL1o3iH8W8hbGKW3BIktWMDkSd5PLtUeMytK2i2SE+UgH+W0A94se8Vh83yOT+Nfzux8cfbIMI7pX4Z5+yfyPehGGEYspXyUojvzH60CyviSWy2YDzaoABkRcKKeoBG3ccqZeGU+LiT4hBUW1lM6oJSmQDoSTsOQkxbevPjFptFXEPTaaX+NsXpwpTzcIT7tz8gRT9jncO4keH4ZHhKV90JCVI31O7aZ8kadRJG1cm48x2pxDY/CCo+psPofjXfHxkF6KvD58hrXH5ClZJNa5b5UVdZxykqmx9RPyovRZOyLLs4xGFhN32hbSo+dI/pV+RkelP3D2LaxISomG9YSsnylBPJU+yZje196T2M0dKvLfsEj8hVzwH0q8VCfDWBCjolKk80uJ2Un125RXc37Bxp2h4zXg/D4lvQ4giUghUlSkFUlMHwxe20+6l/IeGkYPEtMOI8UAmZHlJItIPPaxtU3DmY/xaFsP6fKoK8M3UNIIGhRsprzW5p22gBhwzbbAIbEdevyqjlFbJSdsWOOM4w7zrTWHbSHZ0kwAnzGAmBYwb6qvcQZQzhMEWBpOIcCdZj8IOo/2gkQOZrnmPw2IweMhlerQsLbLgCrTqTJNz0PWKpY5jGuqU44+4pajJhUb9tgOUUG12FI6rkjeX4BrxPHaW6pIN9JXffSm5ArnnHHFAfxKlpSQFEQCZIQmAJPU3McppXHDrhM6TPWa2fwJRCVW2Jrlsdl5/NJ5Gs1phMBqJJUCAItO//wBD516hUSYOz7LktrABm1CFCKvZlmBcueW1UWWyo1SKdbHQw8Ns+RTn8xKB2CU61T/0/Crac1cB8qyADavYB1ptpppRIPtL/wCO/wAhAqkqCohEkE2nc3tSXbJtbsvYzHLXZUHvAn4ioWHACCoSE3jqRtvymJok1kCjGtQHYX+dbYjJAEkI9reSeXTpSc0gpJgfEZ+skkCJ63/xVJ3OHiCPEUAdwDH0rZbBCiDyqBbVU0UUUifJMUlBUFQFKjzK2joTyvz+NFj1J3/e+1AP4epG8QpoAQYPXauFnG0FnFdTNW8DgsGGlLUtxLqTcSNBE2PsztbTMz2oOzjkq9eh/d61xqCIn4d/SnhlljeheCa2NeI+0gJAQw0pwgR4jh0yf7Rf50Lxea43Fe25oSdwjyiO8eY+81SyzLOZ50w4dgAR0rPKSXR2l0LDvDygQUqM8iLfOjOW5+tqUOHSokQ4LEaTIuPZMwdQ6cqJBve1C8bluv0oLI32FMecm4gdelp55SgBrSCAJjckpSNR5yomkzMsKt1913TKARfsAE7esn31BliXWleVXlvZVwOpHT3UY/1RKGihAJJESRa+9tz8KO27Rzkk7B6bCiuBwbBSCtfm3IJiO3U0HBvW2uucWOsil+hzwjjcENlMDkmruW4nzGTSMzmRanTBJESeQ+NbDiJ0AmQmNyBv8ZqfF2K4PtDzicYwhYToHiKPtJAlM21evbmLHeocFn2pSm3SNQKkzsJSSCPiDFLPDmapfdCifOfMof46bVez1LSXiUGSrzLAn2us9wLxzT3rv0zkrdGeMMQqy20hXhiFGJgGTv2tbkFUmnN1n8VdIRjQ3hxqSPZPlIt5ptHLeDXN8wwbbLpmSk3SOx5E9jI91Ug09HOPslRmw0FK7ntaffVRK2lBXmIVyBvtUeLebVGlMen6UNxGEUmFA7/nTpBoYsvUtKBpCZNzfr+xXqHO4lsmwNrTNZoUGihmLQDYGmFA79aGsLiatYhPk1KJ1E7VRQqqpCoNYvGpWpEAzAk+4VLh1woHoZ+FDGrqRvy2vyou22E2M97QR8aDVCSGBHESCQFJUnvv+xQ3HlT74S35tUIQJiSYsJ6mpsE3hzCi4ZHIgCPkQa6fwbxp4jqWHG21EgnxUBI0hImXEiwGwkRcgRepJLkctnOU/Z7jg2lw4dQCpEGykgfiWDGhO/mVAsdrSvpYM2FfRScWEeMpSvE8MFUTqsNS5jkdJuP6UXnbmPEH2m4nEApYV4DShun/AGhB/q2R6Jv/AFGqSSRVJ0ITgIM7VpiX1LSEkAxzi9W1Ye1QFugqEaa7BzTWk6iAQOXInkP30rynVOKkmpcYoqVpGw+vP99qY8q4dAQFEAqN7ja20UZTS2znop4fNFJSBpSY5n/FT/6+uPZT8/1o7hsrw7w06AlY3EkfQ1O3kTUx4aQPS/xqHKP0KK6s8cVtCfd+tWmMzcPl0hRO0Az8OdMqMgZRcNj33+tZWWWZPlSTyG59wvXco/QNsAJxriCQQkK5+Wd+V5FQrd1GdIT2AMfM291WMasOr8iIKuW8k9orbDZM6Z8kepA+pp+SQ3xv2yqBWUJmiieH3TYgDvI/KTWrK2mlXBdI9yfdvNdy+juEV2zQZEVICtUEiwj4c6EZzgVtskqi6gkAGSZk9OgozjOJxyRHqr/FBM8zRf3ZcTESpIiN7TftNIuV7HUmSZS2GBqVd0jyp5JBkSo9Y/D8aNZI1rWVH8In3nb4Us4HMQ4SSIPxoiHSBIMelCafspFKqQx55i0+GhIUCZvHKOvvNKubJChf8Jt6KH6gfGrA/wBmKrZgzKd90n5CR8wK6GjmmlVAgsztyqA4kwATaa2wuNSlKh5riBzFQ6fMAdq0pfZNm7ip22rNWmsuANzb1r1Dmg2Vc4eChYAX5UMQLVfW3qQogG1a5M1LqbFWm+kcyPZHxj50yYOkF8gyj/vCC6dKUJCjvuoeVJ6byfSn137MlOp8QHw06QoOFZKVAxEaSomZtY7RQbB5Ss7JN7knaT3O9oHupjwXGIwjXgnBuFGoqKlO6rxHlGhITJ5gjc7zSqnLYsuilieBXGBJdS8iLqISQFJjWklcKBBsBaeQqPB8NF1QShtClK5XTMGTIBiLA3ojn/2kpCUpwiWlNLBK23kKKkrkSVAL0kG0GVbHbmX4BzwqZdWlEK3UpIHlAiwBsBJJ+HSa6UE5aYq2JvEmQ4hLgStKpQNISpwkJHREmAnsLV7Kvs/xr4CkM6EG4UtxKQeVhJPyroOMWMQ4pSvO4kJSkBNoCgStXIpGqIHW5G9XXUFppxYf8NtoBatdyYSUnyCBdWkJBmSnuIEV6ZZYm92cjxPDi2lrbf1NLSTIUgqEciFJMEd6A4hIQpQSrUE7q5HpHaTz70RzvOFrK3XFKUtwn2jPoOkJHIAC1VGMVDQSkhQJvI6X9+9LtCcVZFl2J0CdAKjzNXFZy5sFR6ACqKu1YThia7imCUqZeGKckLCvML350aa4oiJSmed6AeBpEkijORZF4zyAVKITBKeXptsT+dNDD8klFC5MsYQc5rSL2K4j1CEhKTG8z8KAu4lIN1V0fF5IzoalpF8QlCiEwSDMiRBpd4gwSMM/pb1ISQbBRJseqpttaavPxZY+Vbozw8qE4Y5JNc7r+AA0NUabntv8qO4TGvoR7OqLeYX+s0DxLUmUqKTPI/ltWjeFUP8Aer+NZ2rKWGcVnD6wU6SJ6JIMepNDcPgnCfYUfdW38GuLO/EVlBxCDKdKulyPrIpaa6CqkWk8OEEKd2/lB+p/IUscVHXiVSbJASPdc/Mmmh/PFrToWHGzHtaEr/6gRHrFJmYG5N5O80sb5WyijRayDKyskpUB6/qKa8LkUJlwyegNveaCcJix9adkiQeQikySd0H3ZTXlramdMaRM+Wxt350EzltCEthI29q8zJq+rPUJSUI865gAAkevf3UJdwji5CwUkwb72ttyH6UkU7KJuO2JjrelZT0JHwMVOhNwLRRbirKUsLSuFQ4Cbz7QNzsLGRagJemtq2C7CwEdxyivUH1nrXqHEFBVrFJA0iwqJzS2xqHtuLVHUJT5R6AkqPuFV8NuKrruT++dNVDV+IXy7M3Etn7xYgx7ZjlymsNcROtmQoqHrB+Vj7xVDC/7Nf8Ad+VSYYSm9BLYjSCjeYJfVMgKPIgJ/wAU48KYnwW39SwlKkpsFp8x1eyoiTB6W26TXOFIA2pxyXAtrwStSEn2+Q5FMfChJ8NgULGTLePWsIVJU42oqSUlzVqUCSSSEiwkx8ukGsnP8K6kp8ZsgmdGqAD6kJKj3PwFI2Y4BCVQEgCoU4BFvL9aSrH5uqMZ3jUrdUEXQDCSNiJufftNX8Hg/Kk9h871QxuHSlYCRA0j6miXiETFM3QKtbNlMXqRAgVI3tUaFmgmTcEQPq1EJtcgfrXRsiw38Nhy6RLizCBzK1WSPcPzpMfwCBpITeJ3PNJ70z8E49b3g+IrX4aHSiYsUq0g9zFpM1r8fIlaXb1ZCWD5GnL/AKxuTX3xV0HHwUst6jJTiW9R6mYJ+NLP2heXEI76vqk0x4kzhZ/85s/9Qpe+0n/xDfqr/wBFb86r5V+kYME+WPx5v/1k/wAMW22zUqE1snYVEs1456F7J1HpWUuK5H51R1mavYSkbZojCMiPNH1NsKXN4i/e350qJw7jwSUlMq1WNtlJTvO8qFMfGdsLbmpP5/oKSG8UsAALUANoUREkE8+oB91PBXsbil0NfDyXktjw9ClKTrOq2kay2BM3JUk2A99W2C86fbStS0JVpBKRpWpASPeVJtbnSxleJWSRqV7JG52JEj05xRdl5QuFKBgCQogwDIEzsCBA5UHFWB6CiME9o1BxpsFSQoIgESWxqJJEp+9aMk7L/pMWkMOspWrxEam1aFSm0wkgBWrfUrTEDrN6GM4hRbAKjZci95hIF97BKY6RavLdVBGpUGZGowZiZE3mB8BXUkddhDNsE840tLymgEDUR/LBdSCCFb6myj1WkbEGlkcO+ItOlTbYKg2PNMrUtKbBSyYhaVb7A0TeRqPmJMiDJJkWsb3FhbsKH5oIDZBUCHBB1HpY77wAJ3tTJhQHzLCFhzQVAnShUgyPOhKxseihXquf6q6bqVrPVYCz8VAms0OQ1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hQSERUUExQVFRUVFxcYFRgYFRcVGBgaFxgWGBQYFxcXHCYeFxojGRQXHy8gIycpLSwsFR4xNTAqNSYrLCkBCQoKDgwOGg8PGiwkHyQsLCwsLCwsLCksLCwsLCksLCwsLCwsLCwsLCwsLCksLCwsLCwsLCwsLCwsLCwpKSwsLP/AABEIAMIBAwMBIgACEQEDEQH/xAAcAAABBQEBAQAAAAAAAAAAAAAEAAIDBQYBBwj/xABCEAABAwIDBAcFBgUDBAMBAAABAAIRAyEEEjEFQVFhBhMicYGRoQcyQrHBFCNS0eHwM2KCovFykrIVQ8LSY3OTFv/EABkBAAMBAQEAAAAAAAAAAAAAAAECAwAEBf/EACYRAAICAgIBBQACAwAAAAAAAAABAhEhMQMSQQQTIjJRccFhgdH/2gAMAwEAAhEDEQA/APagLFMqMgBOJse5dfdqgOQjeuELvFdASjHJTZTyNU2Fgo6VxqSQCxjoSASCQCwB8rqZvTwUQDWN1uutYlGqcHLGY9zUxzbKTMmvNkzFRCKadTbATwmkJRrHMcmlgXQFxzrLAI3t3oRzTdw+Fx8QjeCbnAY641KFDpgtZ5L53Qm9USVHs2k/M7rCMvwgK2aBuhKo2O5dcHzp00x5fja5J0qOaOQYcoHk1AbO2RiMSPuaUj8TiAPVb7pn7OgMWarXF7arnv6uMsXBILpuCXFRYSriabmsZTa2nIECYHMmNU0uZpUi3DxKa7SKCh7OsQYz683ta3+2XK92f0HZS7VT7xw0F8o87u8VY7Wo4oVctF/ZtOluNkThcDWiatT+2CfUqT5JPZ1x4IRegSu8tc30WrbVD+00yOXqstjBNm+9fLv9Frej+AFOgwRvJPeTdLFCcySVhVKkeCIOGkIhoUhdZVUTicgUYMJIqDwSW6oHZkrzZRsf2QnubZRtFgmZNaOz9F2QuQulqxhF2qbKRZrdNB4IBocuSuqt6QbYbhcPUruvkBgTGZxsxviSPVEIP0i6X0MEwGq4lzvdY27iOPADmV55tH2y1yfuaVNjf5pe75geixG2NsVMTVdVquzOdrwAGgA3NA3K1wvQmq8QXMY/IHhr8zbOLWsBflyNeXOaA0me0JhX+ENg/g0GB9s2IaR1tOnUbvgGmfMEj0XpnRfpLSx1HraUiDD2mMzTrBjUEXB3r5vrMLXFrgQWkgg6ggwQeYIWl9nfSc4TGMl0U6hDKo3QTZ3e0me6U0opq0Bs+giNU0p7tCo5XMBDmugJmaydlXAyywRElIVF0011tNY2DjayaallK2io30JWdmXUhfjGjUgTpJVQ7rKj3AWY1083HgOSscbs5huRJAI7p4JtFkBxHG3gkdlY0tHXUiHX5J7mkaFPHacJPBSVmZUKD20jM9InkNa8/CYPcf1AVVidoANa8g5ARMCT5cFb9L9oU6OGe6pvs0DUu1HlElZig8vb2XgDQjLmkHvKQ7/Tzx1CMHtUVq3Ya6L3I7Md/FGY/EmICCo0iG5Wuc0fytY36EpmJdlEEkxxiUDqbpEuymzWYCdXGe7KZWvqVgIAsBovMtobQe2k99Nxa8RkI3GRC22zceMRSbUGujuThr+fim8Hn8ruRf066OYQ27lTUJEIkvJTKVHPKNh5xAK6q8VEke7F9tFm76Jg91PcYHgoQZATsmhOcukykW2KcBZAI0N1S00XS/zUZbMyto2xxqLzP20bSgUKMw056jvCGt8pd5r0iVi+nnQtmODaz6j29UxwygAhwzSCSdNStGdO2N1/Dw51YEkCT8vNbnDdMabmZqmHe5zjmrtsaVZ7aYZTfncQaJBGbsgmXOubRJs7oxghU6s1XvduaC1v/ET6qyFXAUH5TSlwtL5fHi6Vp8sZYovD08/NGCrYatiKlSqWlznuc9xaOzLiXG+mp0UmzMOBUyuseYmfH6L0z7SyqOxEctFlNqbLbSqmq+ckEgCAXOizQTpfU8JS+7KWEGXAo5eT2DEdJqOHw1OpiHtZmY0hou5xLRZrRc/ILFbR9srQSKNCRxqPj+1unmvMcftV9V0vcSQABJJhos0DkOCDL11KCWzj1o9KHtpxE/waEcPvAfPMtz0O6e0ccCwfd1gJNNxmeJYfiHqPVfPj2OABIIB0MEA9x3qTA451J7XscWvaQWuBggjQhGosGz6phINVD0I6S/bsI2qRDwSyoBpmbEkciCDG6Y3K/lToRnQEx7bJ6a5Z0Aiqt3IGjWBzt4Eo+oEFVpR2gN9+5SZaAxryHSOCIrV5bJgRvVR0g2/Sw8fE8iQwG8bi4/CFgdsdIquIPaMN3MFm8p/EeZUpcnTDHdPIJ7TNomtWDaTw9opwAAYkk54O8xHku7M2iGQ4Q5pAmL7lSUax69rpuSQO4C3mQVaVtnyC6lDXOubdknmNxSpqinHyOErLd3SimAfyVViNouqngFQGq5riKrC0jWBI7+SusHSGUON50ANz3/hHqUaOt+oUldkO0ahDQNG7uZHDuRnR7br8PIbBaYLgdJ+iWLY17S0magBiBZtrtA7kNSwhDQ7c4kDw/VTk2snFKTbs3+y+ltJ8B/3Z53b57lpWNBEi88F4+wrQbC6RvoWMlnDVGHInhm7HoAopKmpdN6JAkPB3iAfWUla4/oOzNO4W8FDSFgpKjreChpDsjwTvZNaJiPmmucmEn1Tiyy1hqhApDeuZdUmXBhYwLjWS2JgSJ7pv6KDGtDqFQC4yOty/wpcZWa1jibgWPfw9VzZlI9XD43iBw0U/JZYVmNw2w6DHse1rQZkaCOcqV2FouqHMBmkkEb+Omqrds4I031GPD3ZbMy6gEy10SNRAkcChtmhjAQKVYudqS0NvrbM6R3qVHpxcWrSLnHYhrRlaAANIXm/SbbPWvyg9lk+J3n6LX7UeQ1wntZTHEGDE815jWrro9OllnH6ueEkNeUZsmpT6+l138PrGZ50y5hmnlGvJV4xg3AnwRGHwVWoYYxzidA0Fx9AumTVHCkbqhRf7ldxph4qVsQxxNSmabQaYyH/txLntB4sg6Bef0mkxxWmwnQ7G1GBjy5lNvwveSB3UwSAjKnRxuGggkuG8/TguWElx+bOiUJTzVG49k+GfhmPZUJAqw5oi2YC/dLfPKvRetsvKeheMqPe1lQzJOVwsBF91uK9Pa4kc0ym3sjOCQT1qifU+a41NcbItk0iVyyPSPpeKZfRpEF4PbdqGTuHF3yRHTjpN9jw1nRVqS2ly0zO8Abc4Xl+CDiw1CbkwZ1mJnvklT5JNLAyQbiK8kkmSbk6k8yd6hr0Cxrqj7NaOyN7ju7r/ACUdY29PNQ7S2h1tPK42ZF/qe+P3K5I5eRyup05aAdXEX4RJHdCNwvSZjexiJa4aPAkO/wBTRobahV2JqXGU2kXhE1tmjEGGXcYj9V0U4ZemJshpbb+01HSQBT/hs4j8R/EeW6fFW2zwaYJOYPd/2/w/zHmdw3b0PX6HilTnrIqjtAgHsxpdBUOlVVrXNfTzVvgd8Mk+89u891idUd3QVjZd4mtDm0WkddVH/wCbT8bv5iJyjxV5jtn/AHTGM+EiN0wL+aw2Bo1KVVlR8veX56jpkuO+fCyv9rdJnOcG0pa3e4iHeA3fNNKKawzJ/oPi8SGVXNyuEWMkEg+CLp1JEhUVUSf3f80RQJboVKXHFxtbMXGZJZyrjXSe/wDe9cSe0/0Nn0M4yLaEKKn7o8Fl/Zvt37RhBTJOaiMskasM9WfADL4BaljbDwXXJU6AtD4spHGyjASJ0WBs6W6ro+q402KTW/NExFVoZgZFv1T2CAnEKm2l0mo0paCaj79ll783aBI6WRtmN9p3TCjRxVCiWyQPvXjVrX+42N/4jwBEaoVmLw7BLXEO7yfQ6LKdM8F9pxD6rm9U6oQ4AunlBnjHLVFVcBnaDEmLwl5FF00dHBy9bQTiMf1tSGaTqpKmxmmOw25uQACTB1KfsTBNF3Wa3XjyAjiiam2wajA1sNDhHPdfgJUdFpTXkFpB9N33VB7iNS5rSzw0K0LcdW6jrA2CTERv7uCOptZUALgFO+qwUdQO1pICOzojFozNHbWIb71Bzp0LS1oHLLx7ypto4d1SmczcpI7M6hXNJtMtzhva/e5V+JrFzoRsWUXWWP6B4BzqmYkxTYRE2JcRlMeDvJeiNKouiGEyUtZzw6Yjw/fErSNoq0Fg87mnciIBMe0kFFikEsio0QUjxH2jbQNXGikDakQ0ciO1UPnbwXcRVa2lTaN9/S/qs/Url1eq99y5zxPE5iXEcpt4IvrS9rREmmTP+k3H1XLN3hFE/IfhNmuxBPaysabnjyH74KbaeT7O5jQBnuI3BpGUniSAfNV9Paz2UoafeJsb67/3wTK1qbr8Aki6pILAxSBsNx+iteifYqVS7UNbB7yZjyVdsrDF7y0EA3N7CBEq12FXayq4vp9Y0QHQ6JhztHDiumbccPQka2H7ZqHqXkA9shs8Br66eKzNCiGuDokhb7D12VWOAFt7b7yYF9e9Z7auwjT7TO03hvH5hRHZUNruLidNwSiXSpPspZTY4kduY477xwsgX4shMoAslrjgn06oi/D/AChqdfiE/G1Q2kCBq6O6ZWaa2YGc8EnvPzXEM3amW2QGCbzzSRyAtui3SN+DxAqyXD3XifeYdRGkixHMBe7YLENqU2PY4Oa8AtI3gr59o4PMAZF16p7Kq7vstSk4z1VTs3+F4mP9zXH+pP2UjI3DaXNdc0CEybJjnI2jU2SOdZAbV27SwtPPVdH4QLucRuA+qIrVAxjnOMNaCSeAFyvGuke0n4qq50mSew3g0aN5Wv3rJ5yZ0kT9JvaDXxJLWk0qe5rTBI/ndqe6wQ3RCr95UkkwzSZuXDQcVS/YHmIEkkAAaq/wjmYZsMh9Ujtv3Dk3iFSco9aQti29VLXBz2lwg9lpGYDcb2N9R+SrcFtugS1tMvZUcYh/ZE7tDczYCQpnvzElxJO8qq2psHOc7BaAIEyT+LkeMLltLYbfg03UXPbc5xMkE2m25vDgFXbTqikJe8l7r02CMxI3n8LBx+ar6e3nspEZJrC0u92B8Rbvdy0Q1PZtRwzkl9V5DqhPvZRuHdwCZJeXgNm/2BtttWmHC/EC5ne2O/6JYtraji/qahBMkEsaCd5gmR+9Fh9jYh1CvTDfdqBznD+abd1oC2NTHYd13FzTvvCWUerPS4OXvHJZjaYc2cjqYaIGaIIGgBBMqlxe04njBhD7Q23Ty5KUunjuVRXzFp4uGvAb0IrJuSeD0v2U7dfiMKG1B26ZsfxNcXQfMFb5eH9BekzsLVgAOYWhpbMTF5BjUGfMr1jZvSmhWiHZHfhf2T4HQ+a6ITWjyp28lwhtoYnJSqP/AAsc7/a0n6KZvFU/S+rlwGJP/wATx5iPqnk8CJHguIdJkbo8FLhMQGuBdYOGU+Yg+BHqgqjYM8fVR1qgLCN641HJazZYLYjTkLiTvj3efem9I6LWsYGgCXH5fqoOje2DZtU2jsOPyP0TekuKa/IGuDoBmLxomcerwN4KjD6ngNfMfUK86OVWtp1C6+ZrIHEnN+/BZypTJp1Mpg9m/iZVzsKgalIxMsDTHGxHn+ablbatCxNNsNsMeeJA8v8AKmxO0GNgF7dNAZPkFkq2Mi2om64ypmvuhQtpD2Rtd95I90uMDwt3aBRv2YDJLiFHSaWgSIOc89GqSvXzfvVUnfbDFIOpaPi8x+S7tQAUQAQYIv3H9U6gJcEBtqiWgzERuTL5OmwPBU0myJ4k/MpJYar2R4/NJUdgwaHZjpYGnnC2ns9x2TFZN1VpEfzM7Q9AR4rzLD1H7jE6fotd0Tr9XiKBLvdqsnuJDT8ypSg4O2ZM9sJ5LpaLKOo66e3VUH/yZv2i4408EQDHWPaw913O/wCMeK8nq1IcDpqt37XalsO3eOud5dWB6n0WH2XSPXtB7TJDgT6epB8EJumIya7Bez3C4/C0wQ3vIufAcUlcbbwYcQRZ2/mOJVXUw5aJKRtXQKIgNe8fJWtHDwI/cqqpVLzwOl9e4q2bjmZZm3r5KXImFIYdnU5zFoJ4n8tCiH0i1wMaC44AmI5TdDUNsQ6cmYbtxnkrCrL2moBb8MiSAIIJG/WOYCMFWxqKTa+zYc2q27fUTqmNDXt58N/qrShUGXMHB9J4mTYEDWfwkXnhCzdPHU6lc9XWp06YMNLw01H6SQCcrRuBNzwCqk0sjRm46D8NhINwR3hR4oag3m0bh380a/ChjplznneTYdzQIb4CyGx1anTAc4RwbN3HeeQ4lLdmlNyQBgKhp1mhu68ESCNL+PyW7we1GPaLgHe0/TiFkuj2AbWLqtRxa8iGnRu+BGkAQj8Nhy15n4fHxC0pJCo2OB20+j/DqCPwOOZvgJlvgj+kW3WYjAVmH7txaJ+IRmbmLSNbA6wsYCn0cSQTG63oCbeKVczqgUmY/GsGWwMA2nXlKr8S2LrSbdwNnOYIbFwNAdZHLkq41qRbFRguPeFvMBaEjUQ4Z8tUr9yEwjwC5u+8dyLbcKktmQ1j4kcYVrsfG9TTqu3kNDe85oPhr4Kvo05AneR9V3EPygWn9lBO8I2mMqPtfeVLSrlp+X70QxdI0OvBTNw7tYj5oSVYYSPGVpb/AFfRKk6yZiLUzGuY/JR0algnawgIMY+DKqdrVy+RNvyC2FTo2MhOczFrACVismZ7hwa75R9VoLN/hmV+GY4tENlcRGPwfUVDSLpLYv3gO+sLio5ZFwFYRwqER8N47ldUqZpkObeLoRjcNRbFi6Nbm6IpuIAk7h8lHkl2dhSo99oVg9jXfiaHDxAP1UxN1V7Dn7NQB1FKnP8AsCtIVEO0eW+0zGipjmUptTowf9TyXkf7Q1Zro9j2gS65DIHoQUd7SsQHY6oW6sLWHmQ1v1kLN4bswBYRH6JOXwxfJoRji9xJ4rmOxJbGXWRHhN/OEzDiG+KHxWI+9aIJuB8ySfJc8PtYWOrgyCd8X4neow26KrYr7qOLgfRN2bTJfO4fPcqKWLMGYXCZRJ96Lcv1VphC2mxz3aNA/feU/D7Pm7rDhvVVtvGAnI2zWert5PGNPNJFNu2Yy20xVaHMpuPV1HBzmC4mI05xeNYCr29HKjpNiT8K1JaH9WKYJdAB5nl6q1weDDAZ13/kF0S5HBIXZktkbTqUW5KoLwPdE3B3A8Wpgpvr1JcZc63IDlwAWsxGzmVNRfjFx3nf3J+H2XSoS6o8ATAsZMagKXdy0smo7haIYA0CwAHkEV9ncRIBv6rmH29hswABEmJLbDmSTYK3fdwCHtNfYZIpMygZUhzu/wD8Wovapa14APvSfKJ+fzWWx2Id1zrkAAaTwP0U1DNGLipiezfQ8fRUGKw0PDQDlO/gOE8YSOJccoJJ03qx25UptY19Eh0gZgYABAGpDj/MuiHHhv8AAWrooqroqRECeyY3cCrTC0bidEOzEB8AjVv0U9LEgNg6jckbejI5UdA7j8iVJisMW0qbyQc3DXQ6oSrWOY7tIjun5p7sS57RTJlrbjlOt+CeHxNsiOKJGp/fJTsxJGp8BCTaQAPcmOaBu9P1QaTCD16ktJ4uPfpwS2Y3MWt/mA8ylXNreK5s6meweJldCScBPJvNrPDKZ3LCYurMim2BckxBO9Wu0sU+pDC4kDW6HLWhuUH3redlyqX4UZi8Ti3Pe5znS4kkk96S9K6U+yh78VUdRgUzlLQLD3Gz6yuLq9yP4Raf4UONo1CzrOyxuUc3OjWALNRfRnZhxFVjRJzPaPA3d5AE+CixNfqaZbnc4EEZSARfmbrW+yDAZzWrkWblps73XdHc2B/UoL5KyqPUWiCN37spjuQ7XAarlXEXlPdDuLbPLcVg21K9aq4SX1HuHIZzl8YgrLYqh1dd7DcTmb3G/wA5V2MY4EgER3BVmPaXuDzqOzbeDf0+ql2UmI0GsQdSjFQDnbyK5SxWSJ04fku0cQHVWE3GYT3aR5FLGDV/gt2PYwmnpvYBwM2+oV9UoCkabB8NyeJOp9Pkqejj4j8LY82kX8wrOvVzOB5JZOlQxdVS5zHdWRmIOU7v8rE4oOEiII1nVaKhXLdDCZi69GoypmaeuktYRIEhtMUwdw7TnEzMhsWVeKXZmY3olh4pueRLpImJganu117laYvDlwzNHa38/wBVW7AIFJwc4s7UWsSIFjKsquPaLNEgDihOSewqkiuE24CfGxQ/Sd8so9zj55UU50yYuZv58UDtPGU+oylpNQPs7lmFuA7IO7Uoen+wrKPJc8OK0Ww9uNDXCo6OrENJm44eCiwYoik7rDTJfUZkBc1jsgp1JIm4GZwB3HLyQ1DBUHUsQSIIFPIQXNDZqAOzEw27ZidSLL0lwS5o9rSRLv1dUQ9INqtc9hYZytB36kkkX8FUYbEmo6oTvZ+g8bqxdsRuRzxUi0wRM2vDhY987lT7EYSDPxOa3wb2nH1C4+bhfHsaM1IN+wnOBwaXTx3D1IUuN2a4UHQWkgAkCZsQec/qpsY7tOPBoHnJP/FDDDVBq6QACeyRY27tUsIuUe11/ZZa0AUXi2nuz4XHzCnIyunjCJ+ztAho0EDu4SosRg7CDEDXuKaTvJMgDi53fPkDCLosa0guaSARM6GLweRXaWHdSp0qrQ0te0i2oIMQTyhR1KpqCL246IdXusBCdo7QZUe6oAxua+VjYaP9IFtyrvtEmwGnFKjgi50TFvPuRX/R2xpBjjfyIuqN8cHTFywYOBtBB81Lg+y4TuaSB3T+S7/01zJO4X8kO1r8usOLhl0sZk+X1QfVxbi8GW8kuLx+VxEFxPvjSOV0NVxbGvYcpy5hmbMEgEZzO60gIs7KyAve7NMucTeTdB7PwbSczjJseX+EkUqv8Gbej3SptdrTEgiAQeIcAR6EJLyI4/EOgteQ0BrWi1g0Brd3ABJTadj95FdtejAaDcuknkAvYehOzThdn02RDnTUf3vIMeDco8F5h0bwJx2NpNcCG5wXDXsN7TgecCP6l7a2lNM+PzVMpUaKV2D5+MpY10NeeDHH0JRfUiPBDbcblw9U8KT/APiUtFux5HFpnkUDi68CI3yrDKIJcQW6g8FS4yqHHskEAFQh9jneh+JdoBvuidlYaJJ1t4IChiu0O4fmreniGi29x/RdPI2odUJHYHUMdaODj6mR6FX2BJqNZFyQP1VHiGfeVB+JgcPBp/8AVXfRXGCOrIvcg8t4Kl1Uof7/AKG8l9hsMGDnvKzlZ81XnX72PKFqwVhXYqKr7SOse6ZvMkC0J4rDGkXFITm5H6BTPqwEFgqhe0n+YqLE43KYiQNTO9cvV3QA41CfXeqnaDS+w+EOce4FunmrClVzCRMX7/01QWEeeufJFmmInQuZqrcT6tsDRWHENy5XsDwCY5TqOfFXFCnXpYSs1tKet6ksBIBDGZnns8ZItrAXcbgmPBkXvcWKIHSNjWxUcezB6vJLiWgABpiIMazoSrw9VKD7cWG9hjxxl9zIUsbiCC3rCWukFkCL8J080RgXtpvLT8Jdpe7jPyhF7MpyMzhBNxy4qsquivUHMHzaEkuR8jfYWki5q021KLnfjeR4BsC08SVW02BrWNyEOEEmLEcjN9OCucFR7DRyvabm51UO0MuZjYAN7gR5xron4efqugWvI2i0RfdH70ufFLFAu+6Fhv5BTYfCEamb/wCVLhady47zbu3KHNL5OgrQ/E1abcL1YaQQ4Fu+/wARnuGiqMPZ3IgrSO2dmw5IFy6R4CPzVS7YVZoLnMLWgEkkjTumd4XTxtPjywPYEawzAgQVZ4WpLAeQ5/4QNPCwRdWFGkABbTmo88otJIyQ/LIvv3clS4yjD2cBJHforomf38lUYpxLwVLj2Fj9oVs1Fzd6BwTA6zRyInUfmrCu2WkckPh9nkEQSCbgjuv+yrxcYxYGshgaOHzSRtGsQ0AmSOTR8wkp9ohNb7LtgZaJxJEdYMtLd2Ae07+pw8m81taVOGkHmjaeGAaGtaGhoAaBoABAAG4QohSEO8V0dTRliiFhACqul9fLha/DqiPOw9SFcU8MLWWd9o7MuCdfVzB/dP0S06H7KzyulU7JE6XHcqfF1YBcNd3PvT8XjcrhqPmoi1tZzROpE289UnttfLwRvwGbUwbWhtVhGVxAIE+9GolPqO0jc2fr+SsNu4CcPmuO02O6Ha+iCxGHyZgdzWAeIaqJ9oxbCQfaycRSJ0LXNMf6XR8yrvZtE0qgeSMo1PIgjTxVHhqYc8T8IeR/tI+qtftE0ecgfX5BTlFqSigp4s1TNpUyCc4IFze/lqsOHlz3HQFziJ5n9URTehadbUcJ+f6p4raC3oJY4x4nRdqVOzJP7/ZUVF8jzUeJIAA5rQhbpgbDMLtECQZP0/T8k+hS+9LweybSNPhKBi3CRuH7upMNijoJAAn+5qbk4oxTaFTsuarkDiWNPvR42QeJxzzafRCFxOt1yLjY9h7sY0aXjgqb38S6B7wb+SIKZhP445t+R/VOl1sDNJRKGyS4vm+Yhvc2PWSlUrgA3gxZD4TG9WMr4c0nXeDx/RLxxbug3QdVfLNYIPmDP1UQrHj8lJjKYyy3jfxVfnKMVaMavY+PD6Zpus4SW7pGp8Qq/am2HOkAnKREcY3lVVGqdfJJ7ja0nkg3mgj6QD6ggEAATJmSBfhbki2vvAueAExzUuxyGVA+pcQeB8Srejtem2k5zYtJI90mOSzSk9hB9kYTtZnCI0njx8FJtjYzKkuHZeL20PeOPNUGP6XVHnsxTAOgv5k6q6wG2WVmzIB0cJ0P5Kz4nFATTwUrcJ2bnduU+GbDR3IWriwwkE6EhPpbRYGa2A3rmdswQSkgmbVpETmjwSTe2zH0JlUdOja/NQDaI70w7VEErv7RJ9JBraICyftUw5Oz3kfA+m492bKf+avW7SkSqnb2IOIw9aiR79Nw03wcv9wCDnChlxys8Jr1STB4CDqiNj4WazCbm5PIAfNCgBrgSOyYBHAo7Zx+/MT2WOPfMN/8kJSqNL8ERp8TiA4ADx+QCotv4nM9wiLt8QAjqLibg6ahcrbK64gTcDWN2t/P1XLxTXa5FGsFDgj2xzDh5gopvBWg6MZYdnuLwG6xu1VM7EtBN95V+SScriKljJID3+CcKGYECA4TJJ4RvQ42wwEEkAi8EjcbIxmMY5tg0mTffczGqeUmlZkgcuLBl3yeajrWAtJJCtcJsI1abqjSBl94EgbzGW8mwvZVr6O8nQxClGdOwuOAjD4MfE5txoL8NToFyrUaHPa2IAmdbZm79+qjEQdOep3hDvqQDGrtSANJB79wW7NvLBVETXTMm8n1XZTaeBfGcCQOYuJ9InXvUM1HEgNII1kfuUu3gISxwcbkA81BimZatPK6SQ7S29qZim5KZMEudAmDAPAcNE6pszqzhiZBqUXVJncXkMtusJ/qT9FVgDm0mn3vndKtl0Ez3SmsqDkphS3zZKnWUGhDHnJDgZb7piCQNxVN/wBddvpnnf8ANXuGY1z8pJvPyU2I2OdWua7lEHyOq3ZLZqM/T6UxZzHeif8A/wBQT7rXRvt9UXVwLT7zQfBRfZ2ttAgkC/MrfD8Nkjd0jcdGujuUWK26+Ls+is8VhWx7sd3+URiMGx7AC30hS7RXg2TJVNpvcbNHqicJtWpTBAptvqTMlX+G6PMaZufRFV8GA05QPL6qz508UBJrJlsRWqvuSAD+FoB89VzBYPMTM2G9W9VgNipcBgYzHdEJk8BSKOvsKq5xcylUc0mxaxxB3GCOcpK8Fap8NR7RuAcQBxt3pJk3Q/s3k92It5od+h7/AKJJKLLobRPZUrB2gupJUY8J2kO3VH89T/kVNsj+L/R/6pJJ39Tkey8aO14I/BanuCSS547HDqnurzSoO1U/+yqP73JJKyBIm2PTHV6Dfu4GyLxBhoiy6kn5PuwR0XGCP3dPmb877+KF2q3tnvCSS54/YIPu8FyhSBmQPIJJKwA/H9ljA3sgi8W+E8FPhP4tTub8ykkueOwlP0jMUo3dYfRtvmfNCVnTRwU3+5qjwGIeAO5JJd/H4A/JNhWA6geSmrNh0CwyhJJSn9gncJ77fFXIK6ko8vj+P+mRU1tT3n5qvxJ+Y+aSSotGYbiPdKLZ7rf3uXElDwYKbomVx2T3FJJKglRHaHejsAOy9dSXU9BRVk3PefmuJJJlo6Y6R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8" name="Picture 12" descr="http://t3.gstatic.com/images?q=tbn:ANd9GcTu574jay5l_kYOhwwikRPC83-AHJE5nzH1wwZRfFAhsBUH-Pm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714884"/>
            <a:ext cx="2638425" cy="1733551"/>
          </a:xfrm>
          <a:prstGeom prst="rect">
            <a:avLst/>
          </a:prstGeom>
          <a:noFill/>
        </p:spPr>
      </p:pic>
      <p:pic>
        <p:nvPicPr>
          <p:cNvPr id="29710" name="Picture 14" descr="http://t3.gstatic.com/images?q=tbn:ANd9GcQoSm4nff9F5GsPCaYfevOUVnqEAWNfRgw09tM803OWNe3RVVvWD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1643050"/>
            <a:ext cx="2019300" cy="2257425"/>
          </a:xfrm>
          <a:prstGeom prst="rect">
            <a:avLst/>
          </a:prstGeom>
          <a:noFill/>
        </p:spPr>
      </p:pic>
      <p:pic>
        <p:nvPicPr>
          <p:cNvPr id="29714" name="Picture 18" descr="http://t3.gstatic.com/images?q=tbn:ANd9GcSIoLVmJObXgFy_pqpbHtU1FdA9bgdDjoDPpVre7owmLfN9TcK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3786190"/>
            <a:ext cx="173355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Различия в поведении мальчиков и девочек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Ученые давно спорят: мужчиной и женщиной рождаются или становятся?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Докажите, что различия в поведении мальчиков и девочек связаны с их природными различиями и воспитанием?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Гендерная</a:t>
            </a:r>
            <a:r>
              <a:rPr lang="ru-RU" dirty="0" smtClean="0"/>
              <a:t> социализация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Воспитание девочек и мальчиков для выполнения предписанных им мужских и женских социальных ролей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t1.gstatic.com/images?q=tbn:ANd9GcRmSOIySe-6ub1iBfpObUKgx4GUn7rkXJDKnmXc2rYFZ7wriGWS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384367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Задание. Составьте список наиболее распространенных игр для: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Мальчик</a:t>
            </a:r>
          </a:p>
          <a:p>
            <a:r>
              <a:rPr lang="ru-RU" dirty="0" smtClean="0"/>
              <a:t>1.</a:t>
            </a:r>
          </a:p>
          <a:p>
            <a:r>
              <a:rPr lang="ru-RU" dirty="0" smtClean="0"/>
              <a:t>2.</a:t>
            </a:r>
          </a:p>
          <a:p>
            <a:r>
              <a:rPr lang="ru-RU" dirty="0" smtClean="0"/>
              <a:t>3.</a:t>
            </a:r>
          </a:p>
          <a:p>
            <a:r>
              <a:rPr lang="ru-RU" dirty="0" smtClean="0"/>
              <a:t>4.</a:t>
            </a:r>
          </a:p>
          <a:p>
            <a:r>
              <a:rPr lang="ru-RU" dirty="0" smtClean="0"/>
              <a:t>5.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Девочек </a:t>
            </a:r>
          </a:p>
          <a:p>
            <a:r>
              <a:rPr lang="ru-RU" dirty="0" smtClean="0"/>
              <a:t>1.</a:t>
            </a:r>
          </a:p>
          <a:p>
            <a:r>
              <a:rPr lang="ru-RU" dirty="0" smtClean="0"/>
              <a:t>2.</a:t>
            </a:r>
          </a:p>
          <a:p>
            <a:r>
              <a:rPr lang="ru-RU" dirty="0" smtClean="0"/>
              <a:t>3.</a:t>
            </a:r>
          </a:p>
          <a:p>
            <a:r>
              <a:rPr lang="ru-RU" dirty="0" smtClean="0"/>
              <a:t>4.</a:t>
            </a:r>
          </a:p>
          <a:p>
            <a:r>
              <a:rPr lang="ru-RU" dirty="0" smtClean="0"/>
              <a:t>5.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85786" y="1142984"/>
            <a:ext cx="7879237" cy="239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pPr indent="207363" algn="just"/>
            <a:r>
              <a:rPr lang="ru-RU" sz="2500" b="1" i="1" dirty="0" smtClean="0">
                <a:solidFill>
                  <a:srgbClr val="000000"/>
                </a:solidFill>
                <a:latin typeface="Bookman Old Style" pitchFamily="18" charset="0"/>
                <a:ea typeface="Georgia" pitchFamily="18" charset="0"/>
                <a:cs typeface="Times New Roman" pitchFamily="18" charset="0"/>
              </a:rPr>
              <a:t>Почему </a:t>
            </a:r>
            <a:r>
              <a:rPr lang="ru-RU" sz="2500" b="1" i="1" dirty="0">
                <a:solidFill>
                  <a:srgbClr val="000000"/>
                </a:solidFill>
                <a:latin typeface="Bookman Old Style" pitchFamily="18" charset="0"/>
                <a:ea typeface="Georgia" pitchFamily="18" charset="0"/>
                <a:cs typeface="Times New Roman" pitchFamily="18" charset="0"/>
              </a:rPr>
              <a:t>все </a:t>
            </a:r>
            <a:r>
              <a:rPr lang="ru-RU" sz="2500" b="1" i="1" dirty="0" smtClean="0">
                <a:solidFill>
                  <a:srgbClr val="000000"/>
                </a:solidFill>
                <a:latin typeface="Bookman Old Style" pitchFamily="18" charset="0"/>
                <a:ea typeface="Georgia" pitchFamily="18" charset="0"/>
                <a:cs typeface="Times New Roman" pitchFamily="18" charset="0"/>
              </a:rPr>
              <a:t>дети </a:t>
            </a:r>
            <a:r>
              <a:rPr lang="ru-RU" sz="2500" b="1" i="1" dirty="0">
                <a:solidFill>
                  <a:srgbClr val="000000"/>
                </a:solidFill>
                <a:latin typeface="Bookman Old Style" pitchFamily="18" charset="0"/>
                <a:ea typeface="Georgia" pitchFamily="18" charset="0"/>
                <a:cs typeface="Times New Roman" pitchFamily="18" charset="0"/>
              </a:rPr>
              <a:t>такие разные?</a:t>
            </a:r>
          </a:p>
          <a:p>
            <a:pPr indent="207363" algn="just"/>
            <a:r>
              <a:rPr lang="ru-RU" sz="2500" b="1" i="1" dirty="0">
                <a:solidFill>
                  <a:srgbClr val="000000"/>
                </a:solidFill>
                <a:latin typeface="Bookman Old Style" pitchFamily="18" charset="0"/>
                <a:ea typeface="Georgia" pitchFamily="18" charset="0"/>
                <a:cs typeface="Times New Roman" pitchFamily="18" charset="0"/>
              </a:rPr>
              <a:t> Наверное, потому, что они делятся на</a:t>
            </a:r>
            <a:r>
              <a:rPr lang="ru-RU" sz="2500" b="1" i="1" dirty="0" smtClean="0">
                <a:solidFill>
                  <a:srgbClr val="000000"/>
                </a:solidFill>
                <a:latin typeface="Bookman Old Style" pitchFamily="18" charset="0"/>
                <a:ea typeface="Georgia" pitchFamily="18" charset="0"/>
                <a:cs typeface="Times New Roman" pitchFamily="18" charset="0"/>
              </a:rPr>
              <a:t>…</a:t>
            </a:r>
          </a:p>
          <a:p>
            <a:pPr indent="207363" algn="just"/>
            <a:endParaRPr lang="ru-RU" sz="2500" b="1" i="1" dirty="0" smtClean="0">
              <a:solidFill>
                <a:srgbClr val="000000"/>
              </a:solidFill>
              <a:latin typeface="Bookman Old Style" pitchFamily="18" charset="0"/>
              <a:ea typeface="Georgia" pitchFamily="18" charset="0"/>
              <a:cs typeface="Times New Roman" pitchFamily="18" charset="0"/>
            </a:endParaRPr>
          </a:p>
          <a:p>
            <a:pPr indent="207363" algn="just"/>
            <a:endParaRPr lang="ru-RU" sz="2500" b="1" i="1" dirty="0" smtClean="0">
              <a:solidFill>
                <a:srgbClr val="000000"/>
              </a:solidFill>
              <a:latin typeface="Bookman Old Style" pitchFamily="18" charset="0"/>
              <a:ea typeface="Georgia" pitchFamily="18" charset="0"/>
              <a:cs typeface="Times New Roman" pitchFamily="18" charset="0"/>
            </a:endParaRPr>
          </a:p>
          <a:p>
            <a:pPr indent="207363" algn="ctr"/>
            <a:r>
              <a:rPr lang="ru-RU" sz="2500" b="1" dirty="0" smtClean="0">
                <a:solidFill>
                  <a:srgbClr val="FF0000"/>
                </a:solidFill>
                <a:latin typeface="Bookman Old Style" pitchFamily="18" charset="0"/>
                <a:ea typeface="Georgia" pitchFamily="18" charset="0"/>
                <a:cs typeface="Times New Roman" pitchFamily="18" charset="0"/>
              </a:rPr>
              <a:t>мальчиков и девочек. </a:t>
            </a:r>
          </a:p>
          <a:p>
            <a:pPr indent="207363" algn="ctr"/>
            <a:endParaRPr lang="ru-RU" sz="2500" b="1" i="1" dirty="0">
              <a:solidFill>
                <a:srgbClr val="000000"/>
              </a:solidFill>
              <a:latin typeface="Bookman Old Style" pitchFamily="18" charset="0"/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2628001" y="3169774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500" dirty="0">
              <a:ea typeface="Georgia" pitchFamily="18" charset="0"/>
              <a:cs typeface="Times New Roman" pitchFamily="18" charset="0"/>
            </a:endParaRPr>
          </a:p>
        </p:txBody>
      </p:sp>
      <p:pic>
        <p:nvPicPr>
          <p:cNvPr id="6" name="Рисунок 3" descr="baby14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00438"/>
            <a:ext cx="2112824" cy="21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dirty="0" smtClean="0"/>
              <a:t>Легендарный греческий герой – хитроумный Одиссей, чтобы не участвовать в походе на Трою, переоделся в женскую одежду, но был разоблачен. Один торговец привез на остров, где жил Одиссей, украшения и оружие. Девушки стали разглядывать украшения, а переодетый Одиссей – оружие.</a:t>
            </a:r>
          </a:p>
          <a:p>
            <a:r>
              <a:rPr lang="ru-RU" b="1" dirty="0" smtClean="0"/>
              <a:t>К каким вещам и предметам с детства проявляют интерес мальчики и девочки? Почему?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Сформулируйте правила воспитания мальчиков и девочек в современном обществе.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что нам нравятся девочки?</a:t>
            </a:r>
          </a:p>
          <a:p>
            <a:r>
              <a:rPr lang="ru-RU" dirty="0" smtClean="0"/>
              <a:t>За что нам нравятся мальчики?</a:t>
            </a:r>
          </a:p>
          <a:p>
            <a:r>
              <a:rPr lang="ru-RU" dirty="0" smtClean="0"/>
              <a:t>Как я дома помогаю</a:t>
            </a:r>
          </a:p>
          <a:p>
            <a:r>
              <a:rPr lang="ru-RU" dirty="0" smtClean="0"/>
              <a:t>Кто я в семье?</a:t>
            </a:r>
          </a:p>
          <a:p>
            <a:r>
              <a:rPr lang="ru-RU" dirty="0" smtClean="0"/>
              <a:t>Назовите благородные поступки в отношении девочек, в отношении мальчиков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 13-14, понятия, характеристика </a:t>
            </a:r>
            <a:r>
              <a:rPr lang="ru-RU" dirty="0" err="1" smtClean="0"/>
              <a:t>гендера</a:t>
            </a:r>
            <a:endParaRPr lang="ru-RU" dirty="0" smtClean="0"/>
          </a:p>
          <a:p>
            <a:r>
              <a:rPr lang="ru-RU" dirty="0" smtClean="0"/>
              <a:t>Творческое задание: представьте, что вам необходимо подготовить выставку «Роль женщины и мужчины в обществе». Какие сюжеты вы выберете? Опишите их, сделайте коллаж или нарисуйте.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Физический Пол — биологическая принадлежность, комплекс поведенческих и социальных характеристик, определяющих индивида как мальчика или девочку.</a:t>
            </a:r>
          </a:p>
          <a:p>
            <a:r>
              <a:rPr lang="ru-RU" dirty="0" smtClean="0"/>
              <a:t>Социальный Пол - психосоциальные и </a:t>
            </a:r>
            <a:r>
              <a:rPr lang="ru-RU" dirty="0" err="1" smtClean="0"/>
              <a:t>социокультурные</a:t>
            </a:r>
            <a:r>
              <a:rPr lang="ru-RU" dirty="0" smtClean="0"/>
              <a:t> характеристики, ассоциирующиеся с нашим полом.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Продолжите фразу:</a:t>
            </a:r>
          </a:p>
          <a:p>
            <a:pPr>
              <a:buNone/>
            </a:pPr>
            <a:r>
              <a:rPr lang="ru-RU" dirty="0" smtClean="0"/>
              <a:t>Традиционно мужчина – это…</a:t>
            </a:r>
          </a:p>
          <a:p>
            <a:pPr>
              <a:buNone/>
            </a:pPr>
            <a:r>
              <a:rPr lang="ru-RU" dirty="0" smtClean="0"/>
              <a:t>Традиционно женщина – это…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«</a:t>
            </a:r>
            <a:r>
              <a:rPr lang="ru-RU" dirty="0" err="1" smtClean="0"/>
              <a:t>Гендер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Гендер</a:t>
            </a:r>
            <a:r>
              <a:rPr lang="ru-RU" dirty="0" smtClean="0"/>
              <a:t> – социальный пол (мужской или женский), который связан с особенностями жизнедеятельности мужчины и женщины в обществе.</a:t>
            </a:r>
          </a:p>
          <a:p>
            <a:endParaRPr lang="ru-RU" dirty="0" smtClean="0"/>
          </a:p>
          <a:p>
            <a:r>
              <a:rPr lang="ru-RU" dirty="0" smtClean="0"/>
              <a:t>Настоящий Мужчина – какой он?</a:t>
            </a:r>
          </a:p>
          <a:p>
            <a:r>
              <a:rPr lang="ru-RU" dirty="0" smtClean="0"/>
              <a:t>Настоящая Женщина – какая она?</a:t>
            </a:r>
          </a:p>
          <a:p>
            <a:r>
              <a:rPr lang="ru-RU" dirty="0" smtClean="0"/>
              <a:t>Какие качества должны быть присущи мужчине и женщине?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868000" y="5233771"/>
            <a:ext cx="2884344" cy="7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Стремление помочь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87201" y="1419990"/>
            <a:ext cx="1530063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Нежность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64800" y="2975352"/>
            <a:ext cx="1715178" cy="7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Ласковость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  <a:p>
            <a:endParaRPr lang="ru-RU" dirty="0"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42400" y="2132865"/>
            <a:ext cx="2481541" cy="7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Мужественность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  <a:p>
            <a:endParaRPr lang="ru-RU" dirty="0"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39200" y="4595523"/>
            <a:ext cx="217584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Застенчивость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904800" y="4336296"/>
            <a:ext cx="150336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Смелость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43200" y="3234580"/>
            <a:ext cx="211248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Находчивость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932801" y="2975353"/>
            <a:ext cx="213552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Отзывчивость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19200" y="4725137"/>
            <a:ext cx="108864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Забота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146400" y="5567625"/>
            <a:ext cx="229104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Решительность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183200" y="3882648"/>
            <a:ext cx="254448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Стеснительность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628000" y="2392092"/>
            <a:ext cx="128448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Красота</a:t>
            </a:r>
            <a:endParaRPr lang="ru-RU" sz="2500" dirty="0">
              <a:solidFill>
                <a:srgbClr val="000000"/>
              </a:solidFill>
              <a:ea typeface="Georgia" pitchFamily="18" charset="0"/>
              <a:cs typeface="Times New Roman" pitchFamily="18" charset="0"/>
            </a:endParaRPr>
          </a:p>
        </p:txBody>
      </p:sp>
      <p:pic>
        <p:nvPicPr>
          <p:cNvPr id="7182" name="Рисунок 14" descr="5145480.26790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00" y="966342"/>
            <a:ext cx="1854720" cy="219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Рисунок 15" descr="malch12_1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00" y="966342"/>
            <a:ext cx="1944000" cy="205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49"/>
                  </p:tgtEl>
                </p:cond>
              </p:nextCondLst>
            </p:seq>
          </p:childTnLst>
        </p:cTn>
      </p:par>
    </p:tnLst>
    <p:bldLst>
      <p:bldP spid="27649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Гендерные</a:t>
            </a:r>
            <a:r>
              <a:rPr lang="ru-RU" dirty="0" smtClean="0"/>
              <a:t> роли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Модели поведения, характерные для мужчин и женщин, а также те ожидания, которые предъявляют окружающие к людям, выполняющим эти роли.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t2.gstatic.com/images?q=tbn:ANd9GcRpE3dH5NWUTuogQtBbkt7Y8QgZZ_q9Eon8rnxNpXWpaHhxS3nb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85728"/>
            <a:ext cx="1762125" cy="2600326"/>
          </a:xfrm>
          <a:prstGeom prst="rect">
            <a:avLst/>
          </a:prstGeom>
          <a:noFill/>
        </p:spPr>
      </p:pic>
      <p:pic>
        <p:nvPicPr>
          <p:cNvPr id="31750" name="Picture 6" descr="http://t0.gstatic.com/images?q=tbn:ANd9GcQA1TWeS9jmP_eO964yChe18whpyiH2SjtFQ4bsoKAnjMEkNBHa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85926"/>
            <a:ext cx="2466975" cy="1847851"/>
          </a:xfrm>
          <a:prstGeom prst="rect">
            <a:avLst/>
          </a:prstGeom>
          <a:noFill/>
        </p:spPr>
      </p:pic>
      <p:pic>
        <p:nvPicPr>
          <p:cNvPr id="31752" name="Picture 8" descr="http://t2.gstatic.com/images?q=tbn:ANd9GcS0G-mE5tNRPcTioCWWUO8NdJVaO4F7cwbxdL4ld9oZB4SiJWX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714884"/>
            <a:ext cx="2600325" cy="1752600"/>
          </a:xfrm>
          <a:prstGeom prst="rect">
            <a:avLst/>
          </a:prstGeom>
          <a:noFill/>
        </p:spPr>
      </p:pic>
      <p:sp>
        <p:nvSpPr>
          <p:cNvPr id="31754" name="AutoShape 10" descr="data:image/jpeg;base64,/9j/4AAQSkZJRgABAQAAAQABAAD/2wCEAAkGBhQSERUUEhQVFRUVGRgXGBgYFhccGhcXGBYYFxoYHRgXHCYfFxkjGRgYHy8gIycpLCwsGB8xNTAqNSYrLCkBCQoKDgwOGg8PGiwfHB8sKSwpKSwsKSwpKSkpKSwpKSwsLCksLCwpKSkpKSksKSksKSksKSksLCwpLCwsKSwsLP/AABEIAQ8AugMBIgACEQEDEQH/xAAcAAABBQEBAQAAAAAAAAAAAAAFAAEEBgcDAgj/xABGEAACAQIEAwYDBQYEBAQHAAABAhEAAwQSITEFBkETIlFhcYEykaEHFEKx8CNSYsHR4RWCkvEWM1OyQ3Ki4hckNJOjwtL/xAAaAQADAQEBAQAAAAAAAAAAAAAAAQIDBAUG/8QAKBEAAgICAgIABQUBAAAAAAAAAAECEQMhEjEEQRMiUWGBFDJCcfFS/9oADAMBAAIRAxEAPwDFKRp6U1ADU1eqRFAHmnpopUAPFPFIClQAwpU9NQAqautm0WYKoksQAB1J0A+dX3D/AGVK1vXG2Rej/lhSVDfu9pIBPmBHrTGkZ7SrYcJ9mOE7AKzZ3I71yHHe/hi4AANtVO2tZvzVy8cHiGs5w4gMjRGZWGmnQggg+amkFAalSpUCEaanphTAVKlT0ANSNPTUANFKKc01AHSnilFKkA1KlNOKAGilT01AD0qVKaAGNKKcLNGuHcCLgMRuQAPEkwB84+dJtIpRbBWGdlZWXdSGHqDIrbeH8m3ntI5AUsisULapIBKn0mvR+zq1hwLy5bj28otplm2rje9c63SG1C6D4ZkTXdeAYlr/AA+1cvM5tsuJvMzmXuM7ufULlyAbDPU8rWy+NdFM56+8YFrUOyC5mOjCMyEAHyIDDTy8qpXNWNuXcS5uxmXuQCCAqaCGGjTq0jQ5prUb/LuK4hhZu63bV8spIXvW7igtaAIiUK6DyAqqc4cKwiZEtrF1lnNnYAQSACuwOhEQIAHhS+IouqBwbRRHQjcEEaEHefQ16NoxMaCNfXb8jVg4dgrd63cN9sr5oDgFmz6b94BgfnJ8qbD4ZLdjFrcKlgLfZz+JszLppI7jM241Qb7Vakm6IcWlZXaVOaaqJGpU9NNAD01KlQAqavVKgD3NKminpAKlSpUAKaalFPQB7tYdm2E1JThjTDCDvHl4ztFW3lLDJbw/bFUa4WIXMJyqIkx1JJPTpRTHcYS7Z7R0Vb1k5gRoHBB2E6HNlkVyzzPlSR1wwqrZXOFcMAILDKBMyPD16TE+tWfDMjECINshswGx0OwgEfDB8qqj8ZuuQBMCRoPw9B5QNJ8KLYTElVYFZLDunpsQD86zlfbLjXot+F5zDWnPaP3bkBtC/ZwrZpIgT3gNOoFPjefxbTDvmJDqGYd2QCUGpjT8WgjUDwiqnbwNxrZtW7bZSAC0akhpn6AelQeLYNuz7JLRGm8EnQj+hnzNXGfqxOHs0l+bnXHDD6ZSJnWfgYzMwRKkbVkPHXJxl8k/+Nc+XaP/AFou3C8Q+R7kdoiqo1YHuzBzAyG16eVQMdhhmZnPeYkt3p1Op6eP51rzRCgz3wxVWz2txJXtHZQdmYgRptCgT79agJdvAFxIDkk6AK3Q906ETI2qWmImFkAfCB3VAnTc7b7k1YbHLhu2bWuVRbXUbsWBZjmP8TEQPCspZeO2WoXop/FeFBbdu8oIFwsrCNFdYMDyKkEecjpQetC+5DDqyXV7Wy/jujCYYEdYn5QdDVI4jZCuwGwJjWdJ019K2xZFNGGXHxZEpGlSNbGIxpU9KgBhT0xpTSA6UqVKgBUqVOKAGpUqQoAvv2c8Usk/dr7KoZs1ssYGYwCknQHugifPrFQeZcRcKsxttbVohSICsrOrhRMsp07x3IIFVfDpJj6VaGwnaRbBUJb3J0BA0jz20HnWE6jKzphclRz4Bwa5iCCTCkwAN29ugHidq0C1wBLSEAgQNWJ2+ZA260FwnEEsWpAgDQQAGbyHgJPtPjrVb47xy7fIDHKm4QEwPX94+Zrmfzs3XyoO4vH2g2VbpcjQZDI93OnymomD4ii3gXZng6ktoPIDyGvSq5ZukSevSmtAlo+fyzGnwHzLlc4nnUlWVupVtDB1Bn+RoPfe2wMgKw8T/wC3f0MUIw11gZ9JovaFu6Bm7p2Pr0P5/I1NUO7QKTCKWDMRkDqGEwSCdfTT8xXri/Gbt9+8xCycqDRVHhA3/tTcS4XlJhiY+omlwziFtWBu2y8fusBPrO1brq0Za9h/l7AXPuuIe4f2K2mbvagMIIIJ28PPMKpeJIdyQIHUbx4+mp/L3tvGecjikXDJb7GzMlQCzOQZAbKJKgwYAOoB1gUIbl1wmc6iT+Bp3j4CAfP30q8UeO32zLI7K7cSDB6V4qzXOD9uLeysxCAiSGA0Jjy67EE6jWrJd5aweGw7G6gbTV2JzZjsFgwDOwFb2Y0ZrSiuuLVQ7dmSUzHKWiSsnLMaAxE1ypkiNNSpUAdKVKlSAVKaVKgBCvQFMKYCmBZ+AI1q29wWsznuqzjuohHecAnU7Cdh76E+AcKOJxPZpooOZm3Cif7wKDY3i4XS2wNtwsgFsyhYUg5x3WIUHSRrVv5P4kiH9msK5zGd4WVRSfUsTXHmVbZ142npBvi3LijRfwgKs/vHafmSfAT4VUuIcFjOddAI+QP/AG5fc1odrFi6X8FU/NhE+sR9aGcTwYay5ECQW+ZOvyA+QrkTaOjszrAcLL9NZE+6s35Cp+D4NN5R0clR/m7g/OrRwvhSpcYHzI9u0WPlpSuIiKjDdZb/AEurL9Yq3NsOIJHAQLTXW0ADf6iVUD/u+dBuIcNNsCdMwn6kf9wFWLmjiIGHRF2Fw+4DXMv5qaq/FeM9oqA9M4/1NP5tVxTIkwdfxxME7jQ1Ddprldfela+LSulRo57Lxy5jzatZmuJhrQ7rOiBrt0joGZWadOmUCKXEuP2b8rav3gT8PaKsn0aJ+oqv37LOBAJUCF8DH8zqaJ8E5KuXjJEKInTof7dax+7ezb8AjhOOeziV1DZTIz5iNt9CDPv0p+csRimuIMTKqVV7agZUyOoIZQCd+pJJ6GonGLyfenyGUDQGHUDQsNgZMnzq2c/c02MVZw9pSHXDof2sBXul1VUXKBKlVVc0zqu50J7I9HJLvRntKlSqiBjTRXqlQB6FI01PSAenphXqmAopqekBSBBXBcGzW87tlHT9H8hVjs4b7u7W8wbIcoYfiG6t7gg+9duE8v8AbYRLilu4IKwfn5DYecV2xuEXLZdSDoLTwZ71r4T72yn+hq8/JkbuLPW4wpOC/sI8O4nldtdMy/KYj5RUp+LjIyN/Ap9M6BvpPzNV268Bj45T9f8Aaua4nMRJ1jKfOJA99vpXOrKaD+J4zN8sNO6Z9dT/ADqt4rihKxOwA+g/mg+de8S+5Hh/Khd9Cc3rPz1/P861ikyWPxDFFljyHzB/2+dB7tyQfnU260r9f18vpUBlrphpHPLZxYa1I4fYDOuYwOvzrgVO9EMBgrjTkXRTqxgKoO0sdBPnv0mtX1oy47DuM4ktpCltiGhRG8/inXQAfOoo5lxFwFLjG5bjv2wcoKiBLZMuaNN5jevV/g+cAQ0694SAdjHeEtGvQb9YodcwnYNdzETBQDrJMHbSAJ12MiPLOKj+TSSlV+jhxnhwQLcRmKuNcwhlbwJ2YHcEHXyoUoJMDX0o5xDEH7nbDaku8egjX0liPnQIaV0RdrZyzST0Kmp6amQKlFKlQA4r0BOgrxU/DpkEx3j9B/WgZ6t4ADVz7T/P+lSLWFtzMAjwJb8wQa43Lc61P4fhCWCxpIBjXehWxvR0TgaXBIVkA3dSXRfNlIlR5lq88S5Qv2EFwrntH4bqHMhExMjQDz28623lPkI5Vd2KRBGXut5agzp61ZcVygiZmw4VGac6Efsr3jnUCFY/vqJ8Qw0q3GiTDeD8Zy4T48rALZuCfiRZyEaiJU5CD+6I0Yx2wl17jZDadRc+FmEoWWSpDKImMwgE/FXXn3k8WC1/DKyoGy3rRGth9D03tmZEaagjQwtX4Xx8WrtoquVQ6l9dwDr7Rr12rjnh3dHqYPISx8X/AKEsbiDb7pa23TeD5wD51wsPm28Z96tvMPKTKTds3GAuakqSoU+Byd4qfGdPehHCuWrrPJuq7E6y4Zo8ZQEH/MRNZrGqsOTul0Rr+iSw8Rp10oKcbB1AjzNaLx7lsjCi4BrGo86pP/DFx4bMqgg7yPloRPqRtTjFXsJPWgWrqToV16Zq43rMHajN7g1wr37udhpAuLcY6bBUZo18YA+lSMNy2yW810FT4f1q5UiIpvsHYHhyMpa5JggBAYzEhtSwnKogTAnvDUb1OXjRtyIVVUEKqjKEkfgAnfqxJJ6k7VFvY7KrJ3YkEaCZE9dwNelBsTenpt+hrUxTk6PQmsMMd+2e7vGbrNOc6ecVN4XwV79xASqq5MOzQunlEzHTT1oFcbrVw5QuLc7JDoUuhp0iJA2A07vXxiulRSPFc2wDxzAMty7beRcsOUyxANtdJA3GupmZDT0NBiK1P7QuQcRiLpxuHIu9oltmtLHaIBbVBlA0uroPh112O9ZjiMOyNDqVbqGBB+RqzFnGlTmmpCFSmlSoA6YdZbXYan2qbZEmah2Nj7D+dTsNQykSltEzAJgFjAJhRudOgoty/aAxFsPp34IIIIM9QfPSvWF5bxjKHtYfEsrroyW7kMjDxUQyn5GomMweIwdxHvWbtozmXtEZM0ETEgTEjbxFVB0Ej6qwSAW0A2Cj8hXaqtyRzfaxWGQlwGCgEEge9FeI8yWLIJa4NBMAiqpklf8AtF4evY9usZ1Uq6yB29k729dC4JLIT+IZdnIr5tx9lUuMEIddcpE95TsddRoRpuNq0PnTnwYh3AYkA6amPlt0rPccQTI0k6+sa+2/0qZaGjfeA3AbKIHFwBEyvEZ1KKQ0dJ/rRAYVbcsYJ3rN/s54szYVlnXCn/8ABdYkeyXc/teHhVrxPF84Cg6kiuLIuLPQxS5RLBxeyDhdfOqzwLFW7oy6HL9KHc0c34m2ptNZMbBwZVtNwIkelVrlbjD/AHlTlyrlKtpv1B8zIrLb2adGlvw1V1AX1gTVK5v4kIKijPFuO5VOtZ1xnGl2qkrB6VgW++pNCXMmieLMKT46D3odbSuuCOCbtjEaVceX3FnB3Lp3ZjbHqyr8oXOfeq3YwhcgCjWJfuWrI2TPcb/zXCAPcIo/1VRCC2C51uqQJJ0UdBIzAmfHQRrNTuNXX4rhVRGt3MQjgrmbK2TIVZUe4AHLNlOUN0mqnh8Abuig6mJ8gdT6VovB8KnYpYe2HFs5g2oykgiQQQRv0NUgZkXEuFXcO5t3rbW3HRhGnQjoQfESDUSt04jwZMTZNvEqXsrJS5I7axmPxBiozJtIMyBrtmGQ8x8t3MHeNu5DAiUdfhuJ0ZT9CNwdKKJBNKaVKKQifi+GtZADiMypcGs911DCfOCDHSfGRXXCmo2L4pcu63HLGfYaAGANBIVZjeK6YR6JFI+ieTrxTA4VlJYNYtyFALKQnUATuF+vlVG+26+zrhWZWXW9oysOmH2zbifDrPUEDOb0eA+QqDexIIIAg+3jRdg9EzC8UupHZuyidYPnSxXGrr6XHZo2k+f9KFhqZjqatMlolHET1r0zd0yZO/p/eoamu2RgsxowPvGh/XpSexIv32R8QCcRtIfgvpctMDsZTOJnQ962PaatHOHBnwZF+wRcwzaqwOYLOykjQjwbrtvvnfA+cWsAAWsOcququbNvOC1pkBzxLfECQd4jYmdi5HNvD8KRcReQi4GuhWynLbu95UyKD0MkR+Iis5QTWzbHKSfymfXvtExAmcNbuW/w5g0g7TIPj0oP/wAZPmM2cjb90bex1q18a4ZatNcbCsYK6KpJVJOpJ3y9Ap1megqjpdurnSdHMtB+Lwk9R1isKS00d/8AFO9hC9xo3BJ3oe/UnSuVy4EHePt19qG4rGtc02HQePrVxiYSmecXf7RoHwj6+ddsJhpNLCYEsYGs1eeXOVTIZhpWvRz9sj8N4ILVlr1zTTT+ZoHg8K164La/FcJLn91dNPXYVaeduIy6YW101aPp/X2o5yFy8LKXL7jWIWfBdT8yfpVRV7Jf0H4LwFLTLbgFssnyUdI+XzqbiMP2RBOmby8fboYqXy93lv4g65nFpT5JGbbxaB/lou3C+1dBoNdTHhr+vStIrQn9CPwjAmJOg8+mkn32oDzfwexcAwzkLbuljZf/AKF5VmB4oy9OoB8Fq5YjGJ2i2LYDMdBHSBrPlrWb834oNetoGyul4Q07MAQfbvbjyqB+jKeLcJuYa69q8pV0MHwI6MD1UjUHrUSa1PnnDnF4FXCg3cMxDxE5RIeDuVnK8eBnxnKstBLVHq3XezcjeuWHYBhIkTqPEdR8qmYzhxViszpII/GhGZWHqpB9/KihCxFyRpQ8V2t3IFM1LoDxlrrfMt47fkKs3KOHyq91oH4AT0AgtvtqVHsaPXrtrLOW2xjTuKZ6bxXXDxuUbbMZZUnRnItVYLHGLy4K7h3tW3tsQ4d0i5bYEaq41IIEEGd6M3sdkyxaKZ5CkINSNNlMyD0P86G8UcMApzSSJLT8I7zaegpPFFJ7sfN3VUVy4CAAR4/TSr83FgllEUFnyKniTCgQAKAYDhdt1N26WzSSiiIaJ3J1Az6aDoa7peFsFplzuYiB5eH8687NT0ej49xtlp5Dwt18Q9tnOQ22a4sghWkKhnbNJjzAYa1w5u5Ua2SySJ8NPWrF9jeIFy3ikK94NbuZ+pUhkCn0KkgfxGrXxbA5lIOoI1B/l/WtYJcaMskm5NnzZi1IbWT60T4Fwo3TMeVWPm7k9pBsiZMR5kwNfWrly/yqtkBY0UAepEVdGdg/gHJ4UBiNTt+vGrDxd0wWGa45iBCjqxOgAHj/AEqzYXBqil3gAa/KqOUPEsR96uaYSyStlToLjjdyDplH63pJWxt0gHwXhLgnFX1zXbpGS3/E5yoD5kwAKufM2L+64XIsEqpE9C0akj/zaj38Kj8BH3jGM4E2sNr5G6wKr/pUMfWKFc/Y3Mcnzn1B+W1amYY4H/8AS4OyOoLEjqSc7En3/LeiXGuLiwjOTAA6bz0AHXpt4jzoPyfiAVNw7WkCjyLb/QfWoWHu/fMctvdLR7W4BtI+FSfDb5nwp1oL2WHhNn7rhXxF7S9cXM2/7NDGW0Os9W6k+lY+cY+KxeZZgFrh8ASZ+gy1ov2i8QuXE+72t3YKT0PUmfAflVZu2LfD8MVUhrrjvPoZbT6CR8vHURJpDRy/xRbT3IYjtWzMvqijN5kMD3Y1npFVm/y2mZtxqdAdBrsJG1TeA4PS5iXWVWVGkjM3WB4VFW7djcDymI8ojSkkNtFWqycDvC+gskHtbcm3l+J0ksba+N1WJdB+KXT8Siq3Xu25BBBII1kbikSWbH8uG6hu4cBiFzuiD4k27a0IkpPxINUMiI2rimrRgeaM0MZW7mDHKcud9B2qP/4N86ToUfqJ3g8axy33LMgDyZdUys3nctgkZvEr7zQgDHD7MYdF8VBPqxze+4qfaQu4DkNrKCQsnf8AE2sfKgOF49bVVVp7oA0iDGmxIioWE4nkvdqO+Q4YSDqAZAIHTy8q9F5oxiqOb4bk9lvx3C8pzMgk/iLKY01OjRsN/AHyquYm92jgLse6k9LYMlyOmZhPop8aPcw81XuIhJwtq0olYtLBuHfKW/dGhKLrp3io2rEkAkGZ3bx8h0yjTbTTwArmyZ+So2jjdku8gQ6amB8hoBv4VEuvOp+VcxijRngHLt7FMCFKWge9dKnKPELPxv4AT5wK4n8zs600lRcPs9e9g8OcQVBTEEn+LLalQ3mutzTrlqxXeaVuwVM+YO3sOsfo1E4zi7drDIlvRbQVU8gsADXxGk9dazbF4spcLWjEmSvQ+JHrWiiZuWzTvvgZhpH9usRFHuHAMdNY/PT+f60rNOB8ZLgMY8NfGrhd48MLhWutHdBidJP99fpQB75xxrYq9b4fYYrn719h+CyN5I6tsPWh/PPGlw9u3h7AChAERQBodNfUD6kU3Ab5wuGuYvEmL+J77dMiR+zXygQY9KF8k4Q4/Htibw/Z2SCoO2YfCPUHvHzpoTLtwXhP3Ph6qw/aMc9yf33G3nACj1FZjzdxHvnXY+fgJ3858a1PmniH7JgCNqxTmK4XObxcj5n9CqXRMtGg8v5LeCti8zKkC5dK/FNycoGmkIB06edWDLhMDhycMoh++WJLs5PUs0knbTQek1n1y41ywyJurqW9DbQDpr8LfWjeNPaYawjFpZba5V6woBO2m3U1TFEHWxiMS5vKjZJIzGI0nQE79dp1NROa+HsTbtL3rjkCJOhjbeANSfQdBV94gv7JbZ7qKIEaBQB02j1oXZe2uohRt2pEs38KEyT4Tt69FxS7Hd9ALj+DFqzbwtoSVgtHUwCST0Gb3MUOt4azAlmmBMRE+UgmPUmiPMnEktgue6rdCTmJgGTOp08fKqE3MxnSY6ajb5U7QgBXoUwp6yAetM+zv7NV4jg3uvca2RdZFaAy5VRCe7pPeY65htWZg19M8oYD7vw/DWeq2wW1A7799vU5mPyHjTQ6Mj5u5DbhnZ3Lly1eS4WUTbYxlAOoIJ2PQ9K6jLZ4d96GHwg7S4bKnsXa4GA1IzsUTSSG1O0Crd9uuFAwWHO57YgmT+K0T/8AqKzvinED/huHs6Qb924f/tWo9u+1DddDSJYthbKruCokHXQ97LO5UHXLsTqROtCcXcmpb4nNbU+Q/KKF4h65FbezrlSWjjOtW7kzmg28+FY93MWtknbqV99/c1SySSAK9XbhS6CNxH5R/auhHLJ7Lxx7ikrAJ/X5/wB6qNzESfSpmJ4h2qBidfDwB199SfrQa+Y1rREMtXBr0Bfn86J4jGjE4i1ZYzZsxcufxEbL4bigGDuwAfAD8q52ceQtwjdmOviAMo/mfekkU2WbiuJu8Rv9nb+BTqen+w/OtB4Bg0wtkW0IAAkk9Sdz+vCs05Y4wyW8oAgHU+usnrRvG8xHKB4iPnvttV+hewhzBxkucoIPr4RuPn6mqNjsPmtuOo2Hmuv5iKnPiyzSfPp89vlUUXd/141MQkEuB35d4mGsqfLuvE+sPVj5Wtvdsi5CIoLhLjSSyoxWQoGmum4mKo+FuZI/hzW41+F4I9NQuvrVz5b4iLWARX/A1wCfDtGMesGrZMTzx7GoqwCbjdWbQD0Sd/WelU7F80EEnV7mwkzHv40Vw+AfiN5gtwWbKauZGZpJ0UTtpE/7Ud4XwSxZbLYsICvxXX7x9czSZ9I9tKXY+inpyTjMWpu3e4sSM067nQfrehZ5QH7zfIVsbYi2yABQx1HmZNQhy2Dr2Z1/hP8ASoujRRswanpRTgUjM9W9xO0ifTrX1By9xm1dtl1IKgkiJ1Xf+unl1ivl6r39m/N/3ftMPcPduD9mT+F+q+QbX39aaGi7fand+8YW0rnKv3i3LBWfKGFxSSq6mJ2Gp23rI+K6JaGuk/LJaE+RJG3TatE5sx0YcNrC3rTjI7BpDSYfUo0HcDc+Qqh8Zwh7Nbg0GaIOpAuIHWTu7Qplup6CiQ12csJf7keFcbprjZevGIxEaDesVHZq5aO2BtZri+ZHyFeOKvN1jU3hmnf6AH6iKHY15atDEK3L6tZtkaMqBT5xvQ1xNK1otdbdmapCZ3t3YT2/IVzwx7oHhTtaOWN9K98PwTvspjz0/vTQthnhvdSTsW/IV5xGLzGegqUvCGcBSxWBsqydvP36UrnLakQGxDRqQtpfrBFS8kYLbNYYZ5P2og2sWWOW2pdj4bD3o9w3k/EMuZ2VJ1gDMfzAp+C8VwuHMHMjaDMybDrETH61oxxbmx7S5rKWGB+F2u5iek5SB8hVRkvQp4pQdSQMxXJTqTF1SCCCCpEsPMExuaiY/C37eGCEEsWbur3pJ228Tr+ddcH9oVycuKTMp/GgCkeGnUAaVbOHYPMO0mc2qDfunqYPUfkKqzOvoBuXuXbqEhQFTs1UktqSDJMD3gmrbiOWWKBRdFseQkmfEyPyqRYsALLDXQAiNPrINI8eC/GMw3zRDACfiHUabj61LdPRqlrYF4rjF4fb7un7zGS0nz9pqlv9o8knNc38B/Wrdzaq4mxcyNnR5IPj6+Hr0rFrnC7gJGWYMTVNEciNXoU9q2WICgknQAak+wqzYD7PcQ65nK2vANJPuF+H3+VSoOXRLaRWK9AxtVv/APhpe/6tv5P/APzXRfsxux/zrc+SufrHhVfCn9Bc4kOxzObtnsrurZkYHocrqToOsA71043ZPY4iBOW7b2jQKGUkeUEbVwPKfZsT94sNk1IViWicp0jpM0eV7aXLlu6rOCSXUAghu0lBEjN0MA/lQlqmO7ZnoY9BXTDcOuXDCIzHyB+p2HvRh+FqDPaKNSIK3ARHqsfWjGM4qBZFrDOon4ySBOnTr8/DzqOJTALKbVvsyRmkloMxtAn57eNC8ssaKvwm74Az57+9SeCcm4i/cKKAuolidB7DUnyFDTXYRuT0A7l2pmGuaa6GrNxj7Ouwg9qWB37gEH5nSvfCOUFuBHuuwtuXC5UzFuzHeJOyKDpJkk9KV0rNn40+PJlZW5B8P14VMw2JJIGYLr8U7T19Iq93+QF7rWLVu6onOrlszTtlJOUeJAg6ivdrkpXQ/wDyAVwYILXBAiQ2VWBM7AabbgUKSl0L4LjHkaR9nOFtLgrbWgCzKM7wZZupkgEjw6eGld+aeWBiV7rtbYblIll17pnfWDXHl3G4fDLbwqyjC2HFs5jC7fE2+vSZGlFkxRuNpoBI9xXj55q6Zrj5QlyWjGeavsou27b3rdztAilmUjvGNSARoYXX2NUvgnMduzbuWr1kXA47lxTlu2njRlaO8vip9q+iecuOrg8FcvHUqIUFSQXbRQYiFnrI+ZFfLOOvZnZoCySYAgCTMAdAOldfjOTWzbJkeWLci0cvcFbGNmObsVPfK/Ef4ATszTv0EnpWhYfjF60Bkw1vIogBiWaAABJDQDA8/Ws6+zTinZ4h0J0uIT/mt94f+nP86suE5xW9eFrqGYT4gSd/QR7VrlnNOkZYscXstuF51sOcl5ewed3nKZ0OsAg9O8PDU1z4riFcEwIMTOuaNBsfDpOk61SeM8xZcQluFZHIVlMEbxMHQHWveOxQtMLWYBGzBVzEBW9NgsEnKIE7RVYsj/kGXH/yEcRcNmShDKwBdN4zGRBj4oiYHTUUNe1YJJldddYn6VA43xFUQAMMywSQfxE/EfFvy8thSLuIliYGpJ+fvXRyZy0jYeDcCsYcfsl1jVtC501738hG9EcTjFtIzsRkQEsRrGWQYiJMiPUVVOY8bew15Gt3Ce02tuBoQQsqIByz18RGusGeD4W89h7F+3bT9myCXlmbzUAgTuZPtXpqukcf3ZUeJfaNduMRZAsr0Ohf5kZQfQe9V/FcZv3Jm9d10Muxzeuv0irRi+R0ViHR0Plt5bzpXnhvJS55d27IbDNBPhqB3dfyrknjyXs1U4lc4XgVb4r1m3H74v6z1AtW2/MVauecKj4pLiFCLtixdJVCFzG0oJGYdcuaCARmg6iitjl3CqJFssRrreczHkpU/WlxjBm8ytdYTbUIMqhRlTQA52eYGk77Vn8GRayJFbXAjIjlluZZHZ3M/wDFBGUjMsmdI13kbwsawIUZVz9cuaT/AJTsfSjowGGDfEGbeDcLf+hND6RU/C4Bn/5OGfWO92Ytg+ee5l0+dC8drtlfFT9Azl1beHc9q8krBTI7KCSJGYKYdYMkKRqRJiauWGxNsT2bakSVyk6HToJHTcDWofBeVbqksz2V7VVCoO9AHeBzEjMY000gnwotb5OCklrt0E6HI3Zgjf8ADruB16VySw5pyr19TqhnxQ2uwLzCLt09lluKgPxBT3j3dASOlFuXuOPgLQsC32tqdCy6liMxMbgQJkj5VJTgIBBW5ekdGuswEnX4gYp7vLuYg3LjkDWAYG0QSB3hBPhvW0PFyqW3o6n5mCWJ8uz1xnnc9n+ztFdvhU7HwkCgfA+Yrtlnuv2iW8yFywUSobQEbkwYgeNGOwVv2du7aYr0MZgPPIf5UN43wO7csOgydGHeOpUyBBHXUT0rqnhai6OOPkQk0vQIPGcXdK4nvE2yXzFgAqDU6QAykDKQBHvWrcuXmujM2gPeUSNiNDp61gbcadEeyxK/hZTodDOU+U61ePs+5lQprcAZFhlJGgBkH0ivnMmKS210er5MYNJwejQOfuNWcFgbty8ouh+4tttRcdgYU/wwCT5A9Yr5avvJNX77SPtBXGqti2p7O25bO27GCogfhEE767bRWfEV6OCHGO0eXP5dE3glx1vKUBLAMRAJPwHoKP8AAuFHDsbt0EGCABqROhOny8pody5cNkm5AkqVBPgSJPnO3zo03MbgyQPZR+e4rtjji07OdZHFpr0BcTh7j31YowBcBSQR+IaCa6c2Y0tdjwM/Ou/F+MG4D4x4mdB/aq3ibpLEkk+tZTxpNUarNad9sk43GZliZ18/Af3qBXsrTRR0ZN2azjOWLjsGhIVABoATlWFAiBAGw21MCuOE46TcS2is2n7zZnVMxuMOghQTlA1IgAnUyLXAr09y64XYCIGg3ORhJ8YAkih+NsXrFi5aW12hvOXa5bLl/hy5WiDl1Y5dRJPhXq8Y4L4xt/X0edBXLbL7gcRZZmS3dVmSMwzbToJBmB59OtU7inE8VimcWctm2CVRmCozgaTnK5hI2VNh1MTQPhhu4dmZrGJzMuRcvaplWJOq97cAxJ61Fa1ccZ1LFs8AG4cxMzoCBmAkKSdSToN4zyZcfttfg6cTSluvyG8ZZxFl7Ytv94ZlyukK6gxmJObMMsAd4QSAdtqsacWwVvs+0tWMzdUtiNzuHUle90zGJ8KpaYXFdoWuXVtHVSz3M0jTQBZJ29NKfFcsXGCAXkuKJYZle2WnwDjUb66Ulm8aMHxbbMcuVSf7kv6NIwHNuHFt2VDbVCAI7MZgQCIEqI1GmviOtR7/ADWbgDWRoutxnCt3dNALbMddRJI6axVWweHxSFxdGGsAEE3L1tGAEBYWZ01SCY9SSKIpxjFwEtftSDBnDC2mkAw3a7dQQpnpIrmjOU9WTTa7O+EsXTfVAbbtb/bBHzAW0YBgVIPeXM0aaq241Bop/jty3e7O8sITHaHRB4HtAoUr4gqrDz2qJxDDXiRetse2A0BCqMpHeEnTYnUjoP3RXuzhXdJe7cJPVbilfTurBH9q2+C09PYutpnXE8yBrJuKLlvLOgA1g754IKkEQQRv7Vn3EOP3cQSB2hWDKszODIgQp0BG40mj2L5fUoUS46iZiAy6bAjTqAdfCojXL+HRBbQg6BioJFw6ZcwnRiSANjrA2rrdY4KUuxKbemc+VsDibd9LhQqBJIZgkggiI367RV6PFfSY6f1jXeq9h+I5kDoBBmQRsQTIM6E9P967niAXQlddtDr/ACMmtG+eyo0ugRzfwF8UwdAmcCCYIJA8WG/uKpGJ5YxSHWy3+Ug/lWmXsYPeY2mvC3DA0AOh1nXSsJ4Iy2bxzSWjLDwDE/8ARf5VIwPLF9nANv5kR+dad9xJmY/Xp0p2hBpGo3jePI/Os140EN5ZMqP/AAxcUd5lX8vXpQXH4bIf169d/wC9WjinGQsg6b+o1j2GnTzPSqdj8UXaWImP7++9Z5YxjpBFtnD+35eHjUK6u/r/AFqTbbU+o/Oud1YBH60NcpqcE1EeGtKlaMGp5wU7Np01G1S0OzaBbEQRprsAT8vHyNdbEAd3MSepy6b/AM5qq3uM3E2GmaDrtqRG5k6elR7vGTIlyCdQNY28h5beVfS8PuearLfctT8bTJ1AYDQ6AZfH1qJf4bYeMyoxG0nUGdww1G4089art3i4TKSCJkePh4zpt5mm/wAfLQTIE6ZY/FGYn2Ph41E8UXpj2w9hOXrCtmVTPm1z2/ENK6YnhQZMhnKT++++sGXZo2OsUCPG2BAMkHT6xqc5MSOg6e1crPMGbQOSRoIzDUZiTJ8vWs/08VpCr7BVuWboAyYi4ABl1IYaxI0iVMARTpg8VaWEa2YgADMuigADTTQeXWhn/ELzlBI02JmO6CSdI0n616/xttTJIG+gjp46x19qwfgwbslwi+0TuI3MRdTIwRQZByG42afHtG1k9J06aaVE4Xg8RbEZYA/DmUkaGTD6QSZgHePZXeZmkIDuCwBkSNIGmk7/AC6aV6t8fdtNJMdIiTHvS/Qxbux8URcTgcaTAKR5k/KACNPLSpD8Pv5Y7Vs5hpiApUgDLlhgCmaYg5gpB0NeH5okE6aAtqDp3u6NvCKf/ilhMARrEiDtI0GkQR1n0q4+LwdoqKjHpHfh/BuyBE776AKB4DqAB51MuYOSCMoI0nw9OlCm5iEDNIzagxM9BEnTvU7cYKtqIMSdNpMdDrqK1UGuirCBwsbkkQI1089jqP6+Ve1tnYQD1IO2niP18qGf48CCQTJkSBseu/X5ivJ4sp3zMPXoAZJJE9DoBRwYwsYkazE6D97+f9KFcV4jlDRIiJBknU+s7ax5jbpzxPFFCkQw67mSdgJ8zAn1qncS4iSSASAfSYnTXx/XSufLNQNIRsXEsaWJGvqWkmY3J32GnlUAvtt1/L6V5zaT4GvJHdnwB+ulebKVuzoPNltD6fzFernX0Nc7PX0rqfzH9akZGWpa3zHWoYr2KLA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6" name="Picture 12" descr="http://avivas.ru/img/photo/157/653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500438"/>
            <a:ext cx="2004705" cy="291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solidFill>
                  <a:srgbClr val="FF0000"/>
                </a:solidFill>
              </a:rPr>
              <a:t>Девочки </a:t>
            </a:r>
          </a:p>
        </p:txBody>
      </p:sp>
      <p:pic>
        <p:nvPicPr>
          <p:cNvPr id="18436" name="Picture 4" descr="C:\Documents and Settings\Даша\Рабочий стол\Картинки\d2160_rozпередела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857364"/>
            <a:ext cx="2545873" cy="4389437"/>
          </a:xfrm>
          <a:effectLst>
            <a:softEdge rad="112500"/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2428875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onstantia" pitchFamily="18" charset="0"/>
              </a:rPr>
              <a:t>Из чего же, из чего же, из чего же</a:t>
            </a:r>
            <a:br>
              <a:rPr lang="ru-RU" sz="2000" i="1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FF0000"/>
                </a:solidFill>
                <a:latin typeface="Constantia" pitchFamily="18" charset="0"/>
              </a:rPr>
              <a:t>Сделаны наши девчонки?</a:t>
            </a:r>
            <a:br>
              <a:rPr lang="ru-RU" sz="2000" i="1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FF0000"/>
                </a:solidFill>
                <a:latin typeface="Constantia" pitchFamily="18" charset="0"/>
              </a:rPr>
              <a:t>Из платочков</a:t>
            </a:r>
            <a:br>
              <a:rPr lang="ru-RU" sz="2000" i="1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FF0000"/>
                </a:solidFill>
                <a:latin typeface="Constantia" pitchFamily="18" charset="0"/>
              </a:rPr>
              <a:t>И клубочков,</a:t>
            </a:r>
            <a:br>
              <a:rPr lang="ru-RU" sz="2000" i="1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FF0000"/>
                </a:solidFill>
                <a:latin typeface="Constantia" pitchFamily="18" charset="0"/>
              </a:rPr>
              <a:t>Из загадок</a:t>
            </a:r>
            <a:br>
              <a:rPr lang="ru-RU" sz="2000" i="1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FF0000"/>
                </a:solidFill>
                <a:latin typeface="Constantia" pitchFamily="18" charset="0"/>
              </a:rPr>
              <a:t>И мармеладок</a:t>
            </a:r>
            <a:br>
              <a:rPr lang="ru-RU" sz="2000" i="1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000" i="1">
                <a:solidFill>
                  <a:srgbClr val="FF0000"/>
                </a:solidFill>
                <a:latin typeface="Constantia" pitchFamily="18" charset="0"/>
              </a:rPr>
              <a:t>Сделаны наши девчонки!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Проявление </a:t>
            </a:r>
            <a:r>
              <a:rPr lang="ru-RU" dirty="0" err="1" smtClean="0"/>
              <a:t>гендерных</a:t>
            </a:r>
            <a:r>
              <a:rPr lang="ru-RU" dirty="0" smtClean="0"/>
              <a:t> ролей. Женщина.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0" y="1920085"/>
            <a:ext cx="2571736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Какие роли женщины отражены на картине А.Васнецова?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6" name="Picture 12" descr="http://rusich1.ru/_ph/32/2/810068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6072230" cy="4398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ожина М,Д,\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26431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F:\Рожина М,Д,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0"/>
            <a:ext cx="2543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F:\Рожина М,Д,\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642938"/>
            <a:ext cx="30416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F:\Рожина М,Д,\bf40f0ab4-45288182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714750"/>
            <a:ext cx="2990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t3.gstatic.com/images?q=tbn:ANd9GcRQkEDqkxiTQz-481QLro3GVjdjGC9RCY7ghHklQs-PUjQw-Yc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580520"/>
            <a:ext cx="2428892" cy="2539297"/>
          </a:xfrm>
          <a:prstGeom prst="rect">
            <a:avLst/>
          </a:prstGeom>
          <a:noFill/>
        </p:spPr>
      </p:pic>
      <p:pic>
        <p:nvPicPr>
          <p:cNvPr id="8" name="Picture 6" descr="http://t3.gstatic.com/images?q=tbn:ANd9GcS1BndhEsp65Joipmdx9eEYxZbvSXVlJM2UBwE6hw4LPNcWozXh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429132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413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Гендер </vt:lpstr>
      <vt:lpstr>Слайд 2</vt:lpstr>
      <vt:lpstr>Пол человека</vt:lpstr>
      <vt:lpstr>Понятие «Гендер»</vt:lpstr>
      <vt:lpstr>Слайд 5</vt:lpstr>
      <vt:lpstr>Гендерные роли</vt:lpstr>
      <vt:lpstr>Девочки </vt:lpstr>
      <vt:lpstr>Проявление гендерных ролей. Женщина. </vt:lpstr>
      <vt:lpstr>Слайд 9</vt:lpstr>
      <vt:lpstr>Современная женщина </vt:lpstr>
      <vt:lpstr>Мальчики </vt:lpstr>
      <vt:lpstr>Слайд 12</vt:lpstr>
      <vt:lpstr>Современный мужчина…</vt:lpstr>
      <vt:lpstr>Несоответствие гендерных ролей</vt:lpstr>
      <vt:lpstr>Несоответствие гендерных ролей</vt:lpstr>
      <vt:lpstr>Несоответствие гендерных ролей</vt:lpstr>
      <vt:lpstr>Различия в поведении мальчиков и девочек</vt:lpstr>
      <vt:lpstr>Гендерная социализация</vt:lpstr>
      <vt:lpstr>Задание. Составьте список наиболее распространенных игр для:</vt:lpstr>
      <vt:lpstr>Работа с текстом</vt:lpstr>
      <vt:lpstr>Задание </vt:lpstr>
      <vt:lpstr>Слайд 22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 </dc:title>
  <dc:creator>Юлия</dc:creator>
  <cp:lastModifiedBy>Юлия</cp:lastModifiedBy>
  <cp:revision>20</cp:revision>
  <dcterms:created xsi:type="dcterms:W3CDTF">2013-01-30T17:21:17Z</dcterms:created>
  <dcterms:modified xsi:type="dcterms:W3CDTF">2013-06-10T18:36:08Z</dcterms:modified>
</cp:coreProperties>
</file>