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57" r:id="rId3"/>
    <p:sldId id="259" r:id="rId4"/>
    <p:sldId id="258" r:id="rId5"/>
    <p:sldId id="262" r:id="rId6"/>
    <p:sldId id="264" r:id="rId7"/>
    <p:sldId id="260" r:id="rId8"/>
    <p:sldId id="261" r:id="rId9"/>
    <p:sldId id="263" r:id="rId10"/>
    <p:sldId id="265" r:id="rId11"/>
    <p:sldId id="266" r:id="rId12"/>
    <p:sldId id="267" r:id="rId13"/>
    <p:sldId id="278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58" autoAdjust="0"/>
  </p:normalViewPr>
  <p:slideViewPr>
    <p:cSldViewPr>
      <p:cViewPr varScale="1">
        <p:scale>
          <a:sx n="77" d="100"/>
          <a:sy n="77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Среда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А</c:v>
                </c:pt>
                <c:pt idx="1">
                  <c:v>Б</c:v>
                </c:pt>
                <c:pt idx="2">
                  <c:v>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35</c:v>
                </c:pt>
                <c:pt idx="1">
                  <c:v>15</c:v>
                </c:pt>
                <c:pt idx="2">
                  <c:v>50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1BDD2-0FBB-45C9-BF8C-F64FB130B6DF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0DCDC-00E5-45A0-B53B-C991F8D74A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954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Пробелы законодательства – лазейка для недобросовестных </a:t>
            </a:r>
            <a:r>
              <a:rPr lang="ru-RU" dirty="0" err="1" smtClean="0"/>
              <a:t>природопользователей</a:t>
            </a:r>
            <a:r>
              <a:rPr lang="ru-RU" dirty="0" smtClean="0"/>
              <a:t> – например безразмерной добычи ресурсов для продажи за рубеж (</a:t>
            </a:r>
            <a:r>
              <a:rPr lang="ru-RU" dirty="0" err="1" smtClean="0"/>
              <a:t>ресурсоограбляющее</a:t>
            </a:r>
            <a:r>
              <a:rPr lang="ru-RU" dirty="0" smtClean="0"/>
              <a:t> развитие).</a:t>
            </a:r>
          </a:p>
          <a:p>
            <a:r>
              <a:rPr lang="ru-RU" dirty="0" smtClean="0"/>
              <a:t>ФЗ «Об информации, информатизации и защите информации» предусматривает равный доступ пользователей к информационным ресурсам, обязывает органы </a:t>
            </a:r>
            <a:r>
              <a:rPr lang="ru-RU" dirty="0" err="1" smtClean="0"/>
              <a:t>госвласти</a:t>
            </a:r>
            <a:r>
              <a:rPr lang="ru-RU" dirty="0" smtClean="0"/>
              <a:t> создавать доступные информационные ресурсы, запрещает ограничивать доступ к информации о чрезвычайных ситуациях. Конституция</a:t>
            </a:r>
            <a:r>
              <a:rPr lang="ru-RU" baseline="0" dirty="0" smtClean="0"/>
              <a:t> установила ответственность должностных лиц за сокрытие фактов и обстоятельств, создающих угрозу для жизни и здоровья людей.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0DCDC-00E5-45A0-B53B-C991F8D74A1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9834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Ответ: 346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0DCDC-00E5-45A0-B53B-C991F8D74A14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Ответ: 236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0DCDC-00E5-45A0-B53B-C991F8D74A14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Ответ: БВАБ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0DCDC-00E5-45A0-B53B-C991F8D74A1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Ответ: 3</a:t>
            </a:r>
            <a:r>
              <a:rPr lang="ru-RU" baseline="0" dirty="0" smtClean="0"/>
              <a:t> – природно-антропогенный, остальные - антропогенные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0DCDC-00E5-45A0-B53B-C991F8D74A1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Ответ: 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0DCDC-00E5-45A0-B53B-C991F8D74A1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Ответ: 3241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0DCDC-00E5-45A0-B53B-C991F8D74A1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Ответ: 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0DCDC-00E5-45A0-B53B-C991F8D74A14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Ответ: 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0DCDC-00E5-45A0-B53B-C991F8D74A14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Ответ: 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0DCDC-00E5-45A0-B53B-C991F8D74A14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Ответ: 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0DCDC-00E5-45A0-B53B-C991F8D74A14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6DBFAA-1E1B-4F7B-BAFD-8A4A99B08BE5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F4FEB58-3D3A-44B9-822C-3B34AA45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DBFAA-1E1B-4F7B-BAFD-8A4A99B08BE5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FEB58-3D3A-44B9-822C-3B34AA45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F6DBFAA-1E1B-4F7B-BAFD-8A4A99B08BE5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F4FEB58-3D3A-44B9-822C-3B34AA45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DBFAA-1E1B-4F7B-BAFD-8A4A99B08BE5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FEB58-3D3A-44B9-822C-3B34AA45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6DBFAA-1E1B-4F7B-BAFD-8A4A99B08BE5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F4FEB58-3D3A-44B9-822C-3B34AA45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DBFAA-1E1B-4F7B-BAFD-8A4A99B08BE5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FEB58-3D3A-44B9-822C-3B34AA45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DBFAA-1E1B-4F7B-BAFD-8A4A99B08BE5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FEB58-3D3A-44B9-822C-3B34AA45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DBFAA-1E1B-4F7B-BAFD-8A4A99B08BE5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FEB58-3D3A-44B9-822C-3B34AA45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6DBFAA-1E1B-4F7B-BAFD-8A4A99B08BE5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FEB58-3D3A-44B9-822C-3B34AA45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DBFAA-1E1B-4F7B-BAFD-8A4A99B08BE5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FEB58-3D3A-44B9-822C-3B34AA45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DBFAA-1E1B-4F7B-BAFD-8A4A99B08BE5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FEB58-3D3A-44B9-822C-3B34AA45A8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F6DBFAA-1E1B-4F7B-BAFD-8A4A99B08BE5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F4FEB58-3D3A-44B9-822C-3B34AA45A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6.wmf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img_url=http%3A%2F%2Fpics.top.rbc.ru%2Ftop_pics%2Funiora%2F75%2F1322207754_0375.250x200.jpeg&amp;iorient=&amp;ih=&amp;icolor=&amp;site=&amp;text=%D1%81%D1%83%D0%B4&amp;iw=&amp;wp=&amp;pos=26&amp;recent=&amp;type=&amp;isize=&amp;rpt=simage&amp;itype=&amp;nojs=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text=%D1%81%D0%BA%D0%B0%D0%B7%D0%BE%D1%87%D0%BD%D0%B8%D1%86%D0%B0&amp;img_url=http%3A%2F%2Fstranamasterov.ru%2Ffiles%2Fimagecache%2Fthumb%2Fi1002%2F100_9333_0.JPG&amp;pos=19&amp;rpt=simage&amp;nojs=1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7904" y="332656"/>
            <a:ext cx="4698856" cy="1702160"/>
          </a:xfrm>
        </p:spPr>
        <p:txBody>
          <a:bodyPr/>
          <a:lstStyle/>
          <a:p>
            <a:r>
              <a:rPr lang="ru-RU" dirty="0" smtClean="0"/>
              <a:t>Экологическое право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905360"/>
          </a:xfrm>
        </p:spPr>
        <p:txBody>
          <a:bodyPr>
            <a:normAutofit/>
          </a:bodyPr>
          <a:lstStyle/>
          <a:p>
            <a:r>
              <a:rPr lang="ru-RU" dirty="0" smtClean="0"/>
              <a:t>Обществознание 11 класс</a:t>
            </a:r>
          </a:p>
          <a:p>
            <a:r>
              <a:rPr lang="ru-RU" dirty="0" smtClean="0"/>
              <a:t>Автор: </a:t>
            </a:r>
            <a:r>
              <a:rPr lang="ru-RU" dirty="0" err="1" smtClean="0"/>
              <a:t>Бриченко</a:t>
            </a:r>
            <a:r>
              <a:rPr lang="ru-RU" dirty="0" smtClean="0"/>
              <a:t> Л.В.,</a:t>
            </a:r>
          </a:p>
          <a:p>
            <a:r>
              <a:rPr lang="ru-RU" dirty="0" smtClean="0"/>
              <a:t> учитель высшей категории</a:t>
            </a:r>
          </a:p>
          <a:p>
            <a:r>
              <a:rPr lang="ru-RU" dirty="0" smtClean="0"/>
              <a:t>ГБОУ СОШ №262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609329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Санкт-Петербург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2013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2879128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14234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экологических правонарушений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Несанкционированные свалки</a:t>
            </a:r>
          </a:p>
          <a:p>
            <a:r>
              <a:rPr lang="ru-RU" dirty="0"/>
              <a:t>Истощение </a:t>
            </a:r>
            <a:endParaRPr lang="ru-RU" dirty="0" smtClean="0"/>
          </a:p>
          <a:p>
            <a:r>
              <a:rPr lang="ru-RU" dirty="0" smtClean="0"/>
              <a:t>Порча </a:t>
            </a:r>
          </a:p>
          <a:p>
            <a:r>
              <a:rPr lang="ru-RU" dirty="0" smtClean="0"/>
              <a:t>Браконьерство </a:t>
            </a:r>
          </a:p>
          <a:p>
            <a:r>
              <a:rPr lang="ru-RU" dirty="0"/>
              <a:t>Лесные </a:t>
            </a:r>
            <a:r>
              <a:rPr lang="ru-RU" dirty="0" smtClean="0"/>
              <a:t>пожары</a:t>
            </a:r>
          </a:p>
          <a:p>
            <a:r>
              <a:rPr lang="ru-RU" dirty="0" smtClean="0"/>
              <a:t>Загрязнение </a:t>
            </a:r>
            <a:endParaRPr lang="ru-RU" dirty="0"/>
          </a:p>
          <a:p>
            <a:r>
              <a:rPr lang="ru-RU" dirty="0" smtClean="0"/>
              <a:t>Незаконная порубка леса</a:t>
            </a:r>
          </a:p>
          <a:p>
            <a:r>
              <a:rPr lang="ru-RU" dirty="0" smtClean="0"/>
              <a:t>Строительство объектов в природоохранной зоне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1" name="Picture 3" descr="C:\Program Files\Microsoft Office\MEDIA\CAGCAT10\j019954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3660" y="260648"/>
            <a:ext cx="2816240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Program Files\Microsoft Office\MEDIA\CAGCAT10\j029718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69345" y="3284984"/>
            <a:ext cx="367055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16176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правонарушения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Нарушение норм законодательства</a:t>
            </a:r>
          </a:p>
          <a:p>
            <a:r>
              <a:rPr lang="ru-RU" dirty="0" smtClean="0"/>
              <a:t>Виновное действие или бездействие</a:t>
            </a:r>
          </a:p>
          <a:p>
            <a:r>
              <a:rPr lang="ru-RU" dirty="0" smtClean="0"/>
              <a:t>Причинение вреда окружающей среде или здоровью</a:t>
            </a:r>
          </a:p>
          <a:p>
            <a:r>
              <a:rPr lang="ru-RU" dirty="0" smtClean="0"/>
              <a:t>Общественная опасность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19098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ответственности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Имущественная (гражданско-правовая) (ГК РФ –гл.59)</a:t>
            </a:r>
          </a:p>
          <a:p>
            <a:r>
              <a:rPr lang="ru-RU" dirty="0" smtClean="0"/>
              <a:t>Административная (КоАП РФ – гл.8) - штраф</a:t>
            </a:r>
          </a:p>
          <a:p>
            <a:r>
              <a:rPr lang="ru-RU" dirty="0" smtClean="0"/>
              <a:t>Дисциплинарная (ТК РФ – гл.39) – возмещение ущерба</a:t>
            </a:r>
          </a:p>
          <a:p>
            <a:r>
              <a:rPr lang="ru-RU" dirty="0" smtClean="0"/>
              <a:t>Уголовная  (УК РФ – гл.26)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Несовершеннолетние от 14 до 18 лет несут ответственность за причиненный вред на общих основаниях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1763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Вот и сказочке конец, а кто слушал молодец!!!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389098" y="3929066"/>
            <a:ext cx="3429000" cy="127480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Ответьте на вопросы теста</a:t>
            </a:r>
            <a:endParaRPr lang="ru-RU" sz="2800" b="1" dirty="0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>
          <a:xfrm>
            <a:off x="500034" y="1000108"/>
            <a:ext cx="4206240" cy="4206240"/>
          </a:xfrm>
        </p:spPr>
      </p:sp>
      <p:pic>
        <p:nvPicPr>
          <p:cNvPr id="1028" name="Picture 4" descr="http://im2-tub-ru.yandex.net/i?id=95398865-09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067918"/>
            <a:ext cx="2863601" cy="2361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Установите соответствие объектов и изображений</a:t>
            </a:r>
          </a:p>
          <a:p>
            <a:pPr marL="0" indent="0">
              <a:buNone/>
            </a:pPr>
            <a:r>
              <a:rPr lang="ru-RU" dirty="0" smtClean="0"/>
              <a:t>А) Природные</a:t>
            </a:r>
          </a:p>
          <a:p>
            <a:pPr marL="0" indent="0">
              <a:buNone/>
            </a:pPr>
            <a:r>
              <a:rPr lang="ru-RU" dirty="0" smtClean="0"/>
              <a:t>Б) Природно-антропогенные</a:t>
            </a:r>
          </a:p>
          <a:p>
            <a:pPr marL="0" indent="0">
              <a:buNone/>
            </a:pPr>
            <a:r>
              <a:rPr lang="ru-RU" dirty="0" smtClean="0"/>
              <a:t>В) Антропогенные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93096"/>
            <a:ext cx="1938720" cy="1659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\Microsoft Office\MEDIA\CAGCAT10\j0157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06264" y="4159446"/>
            <a:ext cx="1794967" cy="181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\Microsoft Office\MEDIA\CAGCAT10\j0332364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1231" y="4191011"/>
            <a:ext cx="2152690" cy="1735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490220"/>
            <a:ext cx="1615404" cy="1480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595222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131840" y="592628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597087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092280" y="597087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8329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79604" y="1556792"/>
            <a:ext cx="7239000" cy="4846320"/>
          </a:xfrm>
        </p:spPr>
        <p:txBody>
          <a:bodyPr/>
          <a:lstStyle/>
          <a:p>
            <a:r>
              <a:rPr lang="ru-RU" dirty="0" smtClean="0"/>
              <a:t>Выберите «лишний» объект окружающей среды, укажите критерий выбора</a:t>
            </a:r>
            <a:endParaRPr lang="ru-RU" dirty="0"/>
          </a:p>
        </p:txBody>
      </p:sp>
      <p:pic>
        <p:nvPicPr>
          <p:cNvPr id="4098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36912"/>
            <a:ext cx="1818742" cy="180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Program Files\Microsoft Office\MEDIA\CAGCAT10\j0157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635084"/>
            <a:ext cx="1794967" cy="181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83506"/>
            <a:ext cx="2107004" cy="180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4843" y="5043830"/>
            <a:ext cx="1805940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4653136"/>
            <a:ext cx="333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654566" y="465313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940152" y="46531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419872" y="6453336"/>
            <a:ext cx="387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82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отличает преступление от проступка?</a:t>
            </a:r>
          </a:p>
          <a:p>
            <a:pPr marL="514350" indent="-514350">
              <a:buAutoNum type="arabicPeriod"/>
            </a:pPr>
            <a:r>
              <a:rPr lang="ru-RU" dirty="0" smtClean="0"/>
              <a:t>Возраст правонарушителя – проступки совершают несовершеннолетние, а преступления - взрослые</a:t>
            </a:r>
          </a:p>
          <a:p>
            <a:pPr marL="514350" indent="-514350">
              <a:buAutoNum type="arabicPeriod"/>
            </a:pPr>
            <a:r>
              <a:rPr lang="ru-RU" dirty="0" smtClean="0"/>
              <a:t>Степень вреда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Нарушение законодательства</a:t>
            </a:r>
          </a:p>
          <a:p>
            <a:pPr marL="514350" indent="-514350">
              <a:buAutoNum type="arabicPeriod"/>
            </a:pPr>
            <a:r>
              <a:rPr lang="ru-RU" dirty="0" smtClean="0"/>
              <a:t>Характер нарушения: проступок – это нарушение моральных норм, а преступление – нарушение правовых норм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17410" name="Picture 2" descr="http://im7-tub-ru.yandex.net/i?id=358305605-43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214290"/>
            <a:ext cx="1914525" cy="1428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3429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Расставьте в правильном порядке по степени подчинения: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Подзаконные акты</a:t>
            </a:r>
          </a:p>
          <a:p>
            <a:pPr marL="514350" indent="-514350">
              <a:buAutoNum type="arabicPeriod"/>
            </a:pPr>
            <a:r>
              <a:rPr lang="ru-RU" dirty="0" smtClean="0"/>
              <a:t>Федеральные законы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Конституция РФ</a:t>
            </a:r>
          </a:p>
          <a:p>
            <a:pPr marL="514350" indent="-514350">
              <a:buAutoNum type="arabicPeriod"/>
            </a:pPr>
            <a:r>
              <a:rPr lang="ru-RU" dirty="0" smtClean="0"/>
              <a:t>Региональные законы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5112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Экологическое право регулирует отношения </a:t>
            </a:r>
          </a:p>
          <a:p>
            <a:pPr marL="514350" indent="-514350">
              <a:buAutoNum type="arabicPeriod"/>
            </a:pPr>
            <a:r>
              <a:rPr lang="ru-RU" dirty="0" smtClean="0"/>
              <a:t>В области использования недр</a:t>
            </a:r>
          </a:p>
          <a:p>
            <a:pPr marL="514350" indent="-514350">
              <a:buAutoNum type="arabicPeriod"/>
            </a:pPr>
            <a:r>
              <a:rPr lang="ru-RU" dirty="0" smtClean="0"/>
              <a:t>В сфере водопользования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В области использования и охраны окружающей среды</a:t>
            </a:r>
          </a:p>
          <a:p>
            <a:pPr marL="514350" indent="-514350">
              <a:buAutoNum type="arabicPeriod"/>
            </a:pPr>
            <a:r>
              <a:rPr lang="ru-RU" dirty="0" smtClean="0"/>
              <a:t>В использовании Арктики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41275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Какое экологическое право закреплено в Конституции РФ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Право на свободное использование природных богатств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Право на свободу охоты и рыбной ловли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Право на достоверную информацию о состоянии окружающей среды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Право на свободное перемещение в воздухе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3782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Экологическое право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Совокупность правовых норм</a:t>
            </a:r>
            <a:r>
              <a:rPr lang="ru-RU" dirty="0" smtClean="0"/>
              <a:t>, которые регулируют общественные отношения, возникающие в результате </a:t>
            </a:r>
            <a:r>
              <a:rPr lang="ru-RU" b="1" dirty="0" smtClean="0"/>
              <a:t>взаимодействия</a:t>
            </a:r>
            <a:r>
              <a:rPr lang="ru-RU" dirty="0" smtClean="0"/>
              <a:t> </a:t>
            </a:r>
            <a:r>
              <a:rPr lang="ru-RU" b="1" dirty="0" smtClean="0"/>
              <a:t>общества и окружающей среды</a:t>
            </a:r>
          </a:p>
          <a:p>
            <a:r>
              <a:rPr lang="ru-RU" dirty="0" smtClean="0"/>
              <a:t>Специфика экологических отношений выражается в </a:t>
            </a:r>
            <a:r>
              <a:rPr lang="ru-RU" dirty="0" smtClean="0">
                <a:solidFill>
                  <a:srgbClr val="FF0000"/>
                </a:solidFill>
              </a:rPr>
              <a:t>использовании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FF0000"/>
                </a:solidFill>
              </a:rPr>
              <a:t>охране окружающей среды</a:t>
            </a:r>
          </a:p>
          <a:p>
            <a:r>
              <a:rPr lang="ru-RU" dirty="0" smtClean="0"/>
              <a:t>Цель экологического права – </a:t>
            </a:r>
            <a:r>
              <a:rPr lang="ru-RU" dirty="0" smtClean="0">
                <a:solidFill>
                  <a:srgbClr val="FF0000"/>
                </a:solidFill>
              </a:rPr>
              <a:t>соблюдение права человека на благоприятную окружающую среду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6608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Кому в РФ принадлежат недра?</a:t>
            </a:r>
          </a:p>
          <a:p>
            <a:pPr marL="514350" indent="-514350">
              <a:buAutoNum type="arabicPeriod"/>
            </a:pPr>
            <a:r>
              <a:rPr lang="ru-RU" dirty="0" smtClean="0"/>
              <a:t>Государству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Собственнику земли</a:t>
            </a:r>
          </a:p>
          <a:p>
            <a:pPr marL="514350" indent="-514350">
              <a:buAutoNum type="arabicPeriod"/>
            </a:pPr>
            <a:r>
              <a:rPr lang="ru-RU" dirty="0" smtClean="0"/>
              <a:t>Геологам-первооткрывателям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Госкорпорациям</a:t>
            </a:r>
            <a:r>
              <a:rPr lang="ru-RU" dirty="0" smtClean="0"/>
              <a:t>  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92518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регулируют экологические нормативы?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Предельно допустимое воздействие на окружающую среду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Правила поведения на природе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Количество заповедников в стране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Размер штрафов за нарушение экологического законодательства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4440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Выберите признаки благоприятной среды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Наличие рекреационных ресурсов</a:t>
            </a:r>
          </a:p>
          <a:p>
            <a:pPr marL="514350" indent="-514350">
              <a:buAutoNum type="arabicPeriod"/>
            </a:pPr>
            <a:r>
              <a:rPr lang="ru-RU" dirty="0" smtClean="0"/>
              <a:t>Близость к морю</a:t>
            </a:r>
          </a:p>
          <a:p>
            <a:pPr marL="514350" indent="-514350">
              <a:buAutoNum type="arabicPeriod"/>
            </a:pPr>
            <a:r>
              <a:rPr lang="ru-RU" dirty="0" smtClean="0"/>
              <a:t>Чистота</a:t>
            </a:r>
          </a:p>
          <a:p>
            <a:pPr marL="514350" indent="-514350">
              <a:buAutoNum type="arabicPeriod"/>
            </a:pPr>
            <a:r>
              <a:rPr lang="ru-RU" dirty="0" smtClean="0"/>
              <a:t>Видовое разнообразие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Наличие полезных ископаемых</a:t>
            </a:r>
          </a:p>
          <a:p>
            <a:pPr marL="514350" indent="-514350">
              <a:buAutoNum type="arabicPeriod"/>
            </a:pPr>
            <a:r>
              <a:rPr lang="ru-RU" dirty="0" smtClean="0"/>
              <a:t>Эстетическое богатство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89683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Из предложенного перечня выберите экологические правонарушения  </a:t>
            </a:r>
          </a:p>
          <a:p>
            <a:pPr marL="514350" indent="-514350">
              <a:buAutoNum type="arabicPeriod"/>
            </a:pPr>
            <a:r>
              <a:rPr lang="ru-RU" dirty="0" smtClean="0"/>
              <a:t>Квартирная кража</a:t>
            </a:r>
          </a:p>
          <a:p>
            <a:pPr marL="514350" indent="-514350">
              <a:buAutoNum type="arabicPeriod"/>
            </a:pPr>
            <a:r>
              <a:rPr lang="ru-RU" dirty="0" smtClean="0"/>
              <a:t>Охота на редких животных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Несанкционированные свалки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Превышение скорости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Продажа просроченных морепродуктов</a:t>
            </a:r>
          </a:p>
          <a:p>
            <a:pPr marL="514350" indent="-514350">
              <a:buAutoNum type="arabicPeriod"/>
            </a:pPr>
            <a:r>
              <a:rPr lang="ru-RU" dirty="0" smtClean="0"/>
              <a:t>Сброс сточных вод непосредственно в водоемы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301324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929190" y="1143000"/>
            <a:ext cx="3888908" cy="2057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Чтобы получилось «5» надо 85%;</a:t>
            </a:r>
            <a:br>
              <a:rPr lang="ru-RU" dirty="0" smtClean="0"/>
            </a:br>
            <a:r>
              <a:rPr lang="ru-RU" dirty="0" smtClean="0"/>
              <a:t>на «4» – 75%;</a:t>
            </a:r>
            <a:br>
              <a:rPr lang="ru-RU" dirty="0" smtClean="0"/>
            </a:br>
            <a:r>
              <a:rPr lang="ru-RU" dirty="0" smtClean="0"/>
              <a:t>«3» - не меньше 40%,</a:t>
            </a:r>
            <a:br>
              <a:rPr lang="ru-RU" dirty="0" smtClean="0"/>
            </a:br>
            <a:r>
              <a:rPr lang="ru-RU" dirty="0" smtClean="0"/>
              <a:t>всем удачи и пока!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389098" y="3643314"/>
            <a:ext cx="3429000" cy="156056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Спасибо за работу</a:t>
            </a:r>
            <a:endParaRPr lang="ru-RU" sz="4000" dirty="0"/>
          </a:p>
        </p:txBody>
      </p:sp>
      <p:pic>
        <p:nvPicPr>
          <p:cNvPr id="49154" name="Picture 2" descr="http://im5-tub-ru.yandex.net/i?id=152729087-11-72&amp;n=21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8333" b="8333"/>
          <a:stretch>
            <a:fillRect/>
          </a:stretch>
        </p:blipFill>
        <p:spPr bwMode="auto">
          <a:xfrm>
            <a:off x="1857356" y="2071678"/>
            <a:ext cx="2071702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732696"/>
          </a:xfrm>
        </p:spPr>
        <p:txBody>
          <a:bodyPr/>
          <a:lstStyle/>
          <a:p>
            <a:r>
              <a:rPr lang="ru-RU" dirty="0" smtClean="0"/>
              <a:t>Окружающая среда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7848872" cy="5619024"/>
          </a:xfrm>
        </p:spPr>
        <p:txBody>
          <a:bodyPr/>
          <a:lstStyle/>
          <a:p>
            <a:r>
              <a:rPr lang="ru-RU" dirty="0" smtClean="0"/>
              <a:t>Природные объекты (земля, вода, недра, воздух, флора, фауна, космос) </a:t>
            </a:r>
          </a:p>
          <a:p>
            <a:r>
              <a:rPr lang="ru-RU" dirty="0" smtClean="0"/>
              <a:t>Природно-антропогенные объекты (парки, сады, лесополосы, пруды)</a:t>
            </a:r>
          </a:p>
          <a:p>
            <a:r>
              <a:rPr lang="ru-RU" dirty="0" smtClean="0"/>
              <a:t>Антропогенные объекты (здания, дороги, линии электропередач, мосты)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146334921"/>
              </p:ext>
            </p:extLst>
          </p:nvPr>
        </p:nvGraphicFramePr>
        <p:xfrm>
          <a:off x="2051720" y="3429000"/>
          <a:ext cx="6096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66663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/>
          <a:lstStyle/>
          <a:p>
            <a:r>
              <a:rPr lang="ru-RU" dirty="0" smtClean="0"/>
              <a:t> Декларация по окружающей среде и развитию 1992 – (</a:t>
            </a:r>
            <a:r>
              <a:rPr lang="ru-RU" dirty="0" smtClean="0">
                <a:solidFill>
                  <a:srgbClr val="FF0000"/>
                </a:solidFill>
              </a:rPr>
              <a:t>забота о людях</a:t>
            </a:r>
            <a:r>
              <a:rPr lang="ru-RU" dirty="0" smtClean="0"/>
              <a:t>)</a:t>
            </a:r>
          </a:p>
          <a:p>
            <a:r>
              <a:rPr lang="ru-RU" dirty="0" smtClean="0"/>
              <a:t>Конституция РФ 1993, ст. 41,42 </a:t>
            </a:r>
          </a:p>
          <a:p>
            <a:r>
              <a:rPr lang="ru-RU" dirty="0" smtClean="0"/>
              <a:t>ФЗ «Об охране окружающей среды»</a:t>
            </a:r>
          </a:p>
          <a:p>
            <a:r>
              <a:rPr lang="ru-RU" dirty="0"/>
              <a:t>Ф</a:t>
            </a:r>
            <a:r>
              <a:rPr lang="ru-RU" dirty="0" smtClean="0"/>
              <a:t>З «О недрах»</a:t>
            </a:r>
          </a:p>
          <a:p>
            <a:r>
              <a:rPr lang="ru-RU" dirty="0" smtClean="0"/>
              <a:t>ФЗ «Об информации, информатизации и защите информации»</a:t>
            </a:r>
          </a:p>
          <a:p>
            <a:r>
              <a:rPr lang="ru-RU" dirty="0" smtClean="0"/>
              <a:t>Подзаконные акты: СанПиН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4492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Конституция </a:t>
            </a:r>
            <a:r>
              <a:rPr lang="ru-RU" dirty="0" smtClean="0"/>
              <a:t>РФ,  статья 42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право </a:t>
            </a:r>
            <a:r>
              <a:rPr lang="ru-RU" dirty="0"/>
              <a:t>на благоприятную </a:t>
            </a:r>
            <a:r>
              <a:rPr lang="ru-RU" dirty="0" smtClean="0"/>
              <a:t>среду</a:t>
            </a:r>
          </a:p>
          <a:p>
            <a:r>
              <a:rPr lang="ru-RU" dirty="0" smtClean="0"/>
              <a:t> </a:t>
            </a:r>
            <a:r>
              <a:rPr lang="ru-RU" dirty="0"/>
              <a:t>право на достоверную информацию о состоянии </a:t>
            </a:r>
            <a:r>
              <a:rPr lang="ru-RU" dirty="0" smtClean="0"/>
              <a:t>среды</a:t>
            </a:r>
          </a:p>
          <a:p>
            <a:r>
              <a:rPr lang="ru-RU" dirty="0" smtClean="0"/>
              <a:t> </a:t>
            </a:r>
            <a:r>
              <a:rPr lang="ru-RU" dirty="0"/>
              <a:t>право на возмещение </a:t>
            </a:r>
            <a:r>
              <a:rPr lang="ru-RU" dirty="0" smtClean="0"/>
              <a:t>в полном объеме ущерба</a:t>
            </a:r>
            <a:r>
              <a:rPr lang="ru-RU" dirty="0"/>
              <a:t>, причиненного здоровью или </a:t>
            </a:r>
            <a:r>
              <a:rPr lang="ru-RU" dirty="0" smtClean="0"/>
              <a:t>имуществу экологическим правонарушением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7383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Конституция РФ,  статья </a:t>
            </a:r>
            <a:r>
              <a:rPr lang="ru-RU" dirty="0" smtClean="0"/>
              <a:t>58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Каждый гражданин обязан охранять природу, бережно использовать природные богатства.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58831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20040"/>
            <a:ext cx="7992888" cy="516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Признаки Благоприятной среды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Чистота (</a:t>
            </a:r>
            <a:r>
              <a:rPr lang="ru-RU" dirty="0" err="1" smtClean="0"/>
              <a:t>незагрязненность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Ресурсоемкость (неисчерпаемость)</a:t>
            </a:r>
          </a:p>
          <a:p>
            <a:r>
              <a:rPr lang="ru-RU" dirty="0" smtClean="0"/>
              <a:t>Видовое разнообразие</a:t>
            </a:r>
          </a:p>
          <a:p>
            <a:r>
              <a:rPr lang="ru-RU" dirty="0" smtClean="0"/>
              <a:t>Эстетическое богатство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072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Функции экологического 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Экологическое нормирование предельно допустимого воздействия на среду (ПДВ)</a:t>
            </a:r>
          </a:p>
          <a:p>
            <a:r>
              <a:rPr lang="ru-RU" dirty="0" smtClean="0"/>
              <a:t>Нормирование допустимого изъятия природных ресурсов (ископаемых, водных, земельных, лесных, животных)</a:t>
            </a:r>
          </a:p>
          <a:p>
            <a:r>
              <a:rPr lang="ru-RU" dirty="0" smtClean="0"/>
              <a:t>Нормирование предельно допустимых концентраций (ПДК)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66578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Способы защиты экологических прав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Создавать общественные объединения для охраны окружающей среды</a:t>
            </a:r>
          </a:p>
          <a:p>
            <a:r>
              <a:rPr lang="ru-RU" dirty="0" smtClean="0"/>
              <a:t>Обращаться в органы власти с жалобами, заявлениями, предложениями</a:t>
            </a:r>
          </a:p>
          <a:p>
            <a:r>
              <a:rPr lang="ru-RU" dirty="0" smtClean="0"/>
              <a:t>Принимать участие в собраниях, митингах, акциях</a:t>
            </a:r>
          </a:p>
          <a:p>
            <a:r>
              <a:rPr lang="ru-RU" dirty="0" smtClean="0"/>
              <a:t>Предъявлять иски о возмещении вреда</a:t>
            </a:r>
          </a:p>
          <a:p>
            <a:r>
              <a:rPr lang="ru-RU" dirty="0" smtClean="0"/>
              <a:t>Обращаться в Европейский суд по правам человека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3841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440</TotalTime>
  <Words>768</Words>
  <Application>Microsoft Office PowerPoint</Application>
  <PresentationFormat>Экран (4:3)</PresentationFormat>
  <Paragraphs>159</Paragraphs>
  <Slides>24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Изящная</vt:lpstr>
      <vt:lpstr>Экологическое право</vt:lpstr>
      <vt:lpstr>Экологическое право</vt:lpstr>
      <vt:lpstr>Окружающая среда</vt:lpstr>
      <vt:lpstr>Нормативно-правовая база</vt:lpstr>
      <vt:lpstr>Конституция РФ,  статья 42</vt:lpstr>
      <vt:lpstr>Конституция РФ,  статья 58</vt:lpstr>
      <vt:lpstr>Признаки Благоприятной среды </vt:lpstr>
      <vt:lpstr>Функции экологического права</vt:lpstr>
      <vt:lpstr>Способы защиты экологических прав</vt:lpstr>
      <vt:lpstr>Виды экологических правонарушений</vt:lpstr>
      <vt:lpstr>Признаки правонарушения</vt:lpstr>
      <vt:lpstr>Виды ответственности</vt:lpstr>
      <vt:lpstr>Вот и сказочке конец, а кто слушал молодец!!!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Вопрос 9</vt:lpstr>
      <vt:lpstr>Вопрос 10</vt:lpstr>
      <vt:lpstr>Чтобы получилось «5» надо 85%; на «4» – 75%; «3» - не меньше 40%, всем удачи и пока!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Экологическое право</dc:title>
  <dc:creator>Larisa</dc:creator>
  <cp:lastModifiedBy>1</cp:lastModifiedBy>
  <cp:revision>45</cp:revision>
  <dcterms:created xsi:type="dcterms:W3CDTF">2013-05-10T17:42:14Z</dcterms:created>
  <dcterms:modified xsi:type="dcterms:W3CDTF">2013-05-17T14:52:45Z</dcterms:modified>
</cp:coreProperties>
</file>