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62" r:id="rId7"/>
    <p:sldId id="259" r:id="rId8"/>
    <p:sldId id="269" r:id="rId9"/>
    <p:sldId id="261" r:id="rId10"/>
    <p:sldId id="260" r:id="rId11"/>
    <p:sldId id="263" r:id="rId12"/>
    <p:sldId id="264" r:id="rId13"/>
    <p:sldId id="268" r:id="rId14"/>
    <p:sldId id="265" r:id="rId15"/>
    <p:sldId id="266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4D5E14-5931-4D21-A414-A52E60A90BD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9B9BC9-8B0B-47CD-9F44-71F1CFF84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3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643182"/>
            <a:ext cx="8305800" cy="2199622"/>
          </a:xfrm>
        </p:spPr>
        <p:txBody>
          <a:bodyPr/>
          <a:lstStyle/>
          <a:p>
            <a:r>
              <a:rPr lang="ru-RU" dirty="0" smtClean="0"/>
              <a:t>Обществознание </a:t>
            </a:r>
          </a:p>
          <a:p>
            <a:r>
              <a:rPr lang="ru-RU" dirty="0" smtClean="0"/>
              <a:t>10 класс</a:t>
            </a:r>
          </a:p>
          <a:p>
            <a:endParaRPr lang="ru-RU" dirty="0" smtClean="0"/>
          </a:p>
          <a:p>
            <a:r>
              <a:rPr lang="ru-RU" dirty="0" err="1" smtClean="0"/>
              <a:t>Бриченко</a:t>
            </a:r>
            <a:r>
              <a:rPr lang="ru-RU" dirty="0" smtClean="0"/>
              <a:t>  Л.В., ГБОУ СОШ №262 Санкт-Петербург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305800" cy="571504"/>
          </a:xfrm>
        </p:spPr>
        <p:txBody>
          <a:bodyPr/>
          <a:lstStyle/>
          <a:p>
            <a:r>
              <a:rPr lang="ru-RU" dirty="0" smtClean="0"/>
              <a:t>Семья и быт</a:t>
            </a:r>
            <a:endParaRPr lang="ru-RU" dirty="0"/>
          </a:p>
        </p:txBody>
      </p:sp>
      <p:pic>
        <p:nvPicPr>
          <p:cNvPr id="2050" name="Picture 2" descr="C:\Users\1\Desktop\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8"/>
            <a:ext cx="1785950" cy="15804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pic>
        <p:nvPicPr>
          <p:cNvPr id="2051" name="Picture 3" descr="C:\Users\1\Desktop\picture-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72008"/>
            <a:ext cx="3571900" cy="205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Факторы, влияющие на семью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714356"/>
            <a:ext cx="2993128" cy="5381644"/>
          </a:xfrm>
        </p:spPr>
        <p:txBody>
          <a:bodyPr/>
          <a:lstStyle/>
          <a:p>
            <a:r>
              <a:rPr lang="ru-RU" dirty="0" smtClean="0"/>
              <a:t>Право</a:t>
            </a:r>
          </a:p>
          <a:p>
            <a:r>
              <a:rPr lang="ru-RU" dirty="0" smtClean="0"/>
              <a:t>Религия</a:t>
            </a:r>
          </a:p>
          <a:p>
            <a:r>
              <a:rPr lang="ru-RU" dirty="0" smtClean="0"/>
              <a:t>Традиции</a:t>
            </a:r>
          </a:p>
          <a:p>
            <a:r>
              <a:rPr lang="ru-RU" dirty="0" err="1" smtClean="0"/>
              <a:t>Общественнное</a:t>
            </a:r>
            <a:r>
              <a:rPr lang="ru-RU" dirty="0" smtClean="0"/>
              <a:t> сознание</a:t>
            </a:r>
          </a:p>
          <a:p>
            <a:r>
              <a:rPr lang="ru-RU" dirty="0" smtClean="0"/>
              <a:t>Государственная политика</a:t>
            </a:r>
            <a:endParaRPr lang="ru-RU" dirty="0"/>
          </a:p>
        </p:txBody>
      </p:sp>
      <p:pic>
        <p:nvPicPr>
          <p:cNvPr id="4098" name="Picture 2" descr="C:\Users\1\Desktop\wg1N-g_U6d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597" t="15461" r="47486" b="9182"/>
          <a:stretch>
            <a:fillRect/>
          </a:stretch>
        </p:blipFill>
        <p:spPr bwMode="auto">
          <a:xfrm>
            <a:off x="357158" y="857232"/>
            <a:ext cx="1785950" cy="2571768"/>
          </a:xfrm>
          <a:prstGeom prst="rect">
            <a:avLst/>
          </a:prstGeom>
          <a:noFill/>
        </p:spPr>
      </p:pic>
      <p:pic>
        <p:nvPicPr>
          <p:cNvPr id="4099" name="Picture 3" descr="C:\Users\1\Desktop\NLS1IXCAYKQME0CA2YKLG3CAWPPW1ZCA5CF3L4CA91VARFCARXA237CAHP324ACAOARUJWCAJZEUB6CAHJKHN0CAKWQSYWCALJJSHACA09QSB2CACW23N4CAF6YBYACA7EW6O0CA331Y27CA4YQ493CA552Q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857232"/>
            <a:ext cx="1571636" cy="2507930"/>
          </a:xfrm>
          <a:prstGeom prst="rect">
            <a:avLst/>
          </a:prstGeom>
          <a:noFill/>
        </p:spPr>
      </p:pic>
      <p:pic>
        <p:nvPicPr>
          <p:cNvPr id="4101" name="Picture 5" descr="C:\Users\1\Desktop\7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4429156" cy="2214578"/>
          </a:xfrm>
          <a:prstGeom prst="rect">
            <a:avLst/>
          </a:prstGeom>
          <a:noFill/>
        </p:spPr>
      </p:pic>
      <p:pic>
        <p:nvPicPr>
          <p:cNvPr id="4103" name="Picture 7" descr="C:\Users\1\Desktop\sertifikat_0.jpg"/>
          <p:cNvPicPr>
            <a:picLocks noChangeAspect="1" noChangeArrowheads="1"/>
          </p:cNvPicPr>
          <p:nvPr/>
        </p:nvPicPr>
        <p:blipFill>
          <a:blip r:embed="rId5" cstate="print"/>
          <a:srcRect t="27273" r="10743"/>
          <a:stretch>
            <a:fillRect/>
          </a:stretch>
        </p:blipFill>
        <p:spPr bwMode="auto">
          <a:xfrm>
            <a:off x="4857752" y="4000504"/>
            <a:ext cx="3623868" cy="2214558"/>
          </a:xfrm>
          <a:prstGeom prst="rect">
            <a:avLst/>
          </a:prstGeom>
          <a:noFill/>
        </p:spPr>
      </p:pic>
      <p:pic>
        <p:nvPicPr>
          <p:cNvPr id="4104" name="Picture 8" descr="C:\Users\1\Desktop\32436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857232"/>
            <a:ext cx="15068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Правовые аспекты семьи</a:t>
            </a:r>
            <a:endParaRPr lang="ru-RU" dirty="0"/>
          </a:p>
        </p:txBody>
      </p:sp>
      <p:pic>
        <p:nvPicPr>
          <p:cNvPr id="7170" name="Picture 2" descr="C:\Users\1\Desktop\image00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182" r="12402" b="44271"/>
          <a:stretch>
            <a:fillRect/>
          </a:stretch>
        </p:blipFill>
        <p:spPr bwMode="auto">
          <a:xfrm>
            <a:off x="357158" y="714356"/>
            <a:ext cx="4114035" cy="3762388"/>
          </a:xfrm>
          <a:prstGeom prst="rect">
            <a:avLst/>
          </a:prstGeom>
          <a:noFill/>
        </p:spPr>
      </p:pic>
      <p:pic>
        <p:nvPicPr>
          <p:cNvPr id="7171" name="Picture 3" descr="C:\Users\1\Desktop\image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39" t="71354" r="1951"/>
          <a:stretch>
            <a:fillRect/>
          </a:stretch>
        </p:blipFill>
        <p:spPr bwMode="auto">
          <a:xfrm>
            <a:off x="5072066" y="5072074"/>
            <a:ext cx="3500462" cy="1309678"/>
          </a:xfrm>
          <a:prstGeom prst="rect">
            <a:avLst/>
          </a:prstGeom>
          <a:noFill/>
        </p:spPr>
      </p:pic>
      <p:pic>
        <p:nvPicPr>
          <p:cNvPr id="7" name="Picture 3" descr="C:\Users\1\Desktop\NLS1IXCAYKQME0CA2YKLG3CAWPPW1ZCA5CF3L4CA91VARFCARXA237CAHP324ACAOARUJWCAJZEUB6CAHJKHN0CAKWQSYWCALJJSHACA09QSB2CACW23N4CAF6YBYACA7EW6O0CA331Y27CA4YQ493CA552Q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572008"/>
            <a:ext cx="1480732" cy="2079326"/>
          </a:xfrm>
          <a:prstGeom prst="rect">
            <a:avLst/>
          </a:prstGeom>
          <a:noFill/>
        </p:spPr>
      </p:pic>
      <p:pic>
        <p:nvPicPr>
          <p:cNvPr id="7172" name="Picture 4" descr="C:\Users\1\Desktop\0597691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2575320" cy="2071702"/>
          </a:xfrm>
          <a:prstGeom prst="rect">
            <a:avLst/>
          </a:prstGeom>
          <a:noFill/>
        </p:spPr>
      </p:pic>
      <p:pic>
        <p:nvPicPr>
          <p:cNvPr id="7173" name="Picture 5" descr="C:\Users\1\Desktop\R1QZN6CAU81EYHCADRUQHCCA4PO8YXCA7OTLSECA70FVSDCA1DYEM8CACH4VJJCA41JFYNCAQJQ71ICANZZ70ICAA1KI2OCASI8OZBCA23W0ZLCAXTY7ZWCA3V9MY0CAZ6UUVXCA4BA8BJCAQ47WFBCAMSDUUJ.jpg"/>
          <p:cNvPicPr>
            <a:picLocks noChangeAspect="1" noChangeArrowheads="1"/>
          </p:cNvPicPr>
          <p:nvPr/>
        </p:nvPicPr>
        <p:blipFill>
          <a:blip r:embed="rId5" cstate="print"/>
          <a:srcRect l="12448" r="9750"/>
          <a:stretch>
            <a:fillRect/>
          </a:stretch>
        </p:blipFill>
        <p:spPr bwMode="auto">
          <a:xfrm>
            <a:off x="5429256" y="714356"/>
            <a:ext cx="2589646" cy="2071702"/>
          </a:xfrm>
          <a:prstGeom prst="rect">
            <a:avLst/>
          </a:prstGeom>
          <a:noFill/>
        </p:spPr>
      </p:pic>
      <p:pic>
        <p:nvPicPr>
          <p:cNvPr id="7174" name="Picture 6" descr="C:\Users\1\Desktop\77a1af0506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2631" y="2928934"/>
            <a:ext cx="1449506" cy="2047868"/>
          </a:xfrm>
          <a:prstGeom prst="rect">
            <a:avLst/>
          </a:prstGeom>
          <a:noFill/>
        </p:spPr>
      </p:pic>
      <p:pic>
        <p:nvPicPr>
          <p:cNvPr id="7175" name="Picture 7" descr="C:\Users\1\Desktop\11040-251680-4-obl-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0040" y="2928934"/>
            <a:ext cx="1441703" cy="2095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Государственная поддержка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59936" cy="52387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Дополнительные отпуска: декретный, по уходу, по инвалидности</a:t>
            </a:r>
          </a:p>
          <a:p>
            <a:r>
              <a:rPr lang="ru-RU" dirty="0" smtClean="0"/>
              <a:t>Денежные пособия по беременности, по уходу</a:t>
            </a:r>
          </a:p>
          <a:p>
            <a:r>
              <a:rPr lang="ru-RU" dirty="0" smtClean="0"/>
              <a:t>Жилищные программы для молодых семей</a:t>
            </a:r>
          </a:p>
          <a:p>
            <a:r>
              <a:rPr lang="ru-RU" dirty="0" smtClean="0"/>
              <a:t>Трудовые, налоговые льготы</a:t>
            </a:r>
          </a:p>
          <a:p>
            <a:r>
              <a:rPr lang="ru-RU" dirty="0" smtClean="0"/>
              <a:t>Выделение земельных участков</a:t>
            </a:r>
          </a:p>
          <a:p>
            <a:r>
              <a:rPr lang="ru-RU" dirty="0" smtClean="0"/>
              <a:t>Льготное медицинское обслуживание</a:t>
            </a:r>
          </a:p>
          <a:p>
            <a:r>
              <a:rPr lang="ru-RU" dirty="0" smtClean="0"/>
              <a:t>Материнский капитал</a:t>
            </a:r>
            <a:endParaRPr lang="ru-RU" dirty="0"/>
          </a:p>
        </p:txBody>
      </p:sp>
      <p:pic>
        <p:nvPicPr>
          <p:cNvPr id="8194" name="Picture 2" descr="C:\Users\1\Desktop\290549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694936" cy="5379734"/>
          </a:xfrm>
          <a:prstGeom prst="rect">
            <a:avLst/>
          </a:prstGeom>
          <a:noFill/>
        </p:spPr>
      </p:pic>
      <p:pic>
        <p:nvPicPr>
          <p:cNvPr id="8196" name="Picture 4" descr="C:\Users\1\Desktop\1340251579_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00372"/>
            <a:ext cx="2108007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Материнство</a:t>
            </a:r>
            <a:endParaRPr lang="ru-RU" dirty="0"/>
          </a:p>
        </p:txBody>
      </p:sp>
      <p:pic>
        <p:nvPicPr>
          <p:cNvPr id="1026" name="Picture 2" descr="C:\Users\1\Desktop\1256541084_00-12.jpg"/>
          <p:cNvPicPr>
            <a:picLocks noChangeAspect="1" noChangeArrowheads="1"/>
          </p:cNvPicPr>
          <p:nvPr/>
        </p:nvPicPr>
        <p:blipFill>
          <a:blip r:embed="rId2" cstate="print"/>
          <a:srcRect l="42279" r="9191" b="16814"/>
          <a:stretch>
            <a:fillRect/>
          </a:stretch>
        </p:blipFill>
        <p:spPr bwMode="auto">
          <a:xfrm>
            <a:off x="5072066" y="3500438"/>
            <a:ext cx="1943655" cy="2214578"/>
          </a:xfrm>
          <a:prstGeom prst="rect">
            <a:avLst/>
          </a:prstGeom>
          <a:noFill/>
        </p:spPr>
      </p:pic>
      <p:pic>
        <p:nvPicPr>
          <p:cNvPr id="1027" name="Picture 3" descr="C:\Users\1\Desktop\18-popup-lo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00438"/>
            <a:ext cx="1357322" cy="2226009"/>
          </a:xfrm>
          <a:prstGeom prst="rect">
            <a:avLst/>
          </a:prstGeom>
          <a:noFill/>
        </p:spPr>
      </p:pic>
      <p:pic>
        <p:nvPicPr>
          <p:cNvPr id="1028" name="Picture 4" descr="C:\Users\1\Desktop\OZ0QURCA0YOATCCAFIRL3LCAJ8U4N9CATC5PKWCANNREYGCAEC29QQCAELXI6KCABS6GFOCAB8Q998CAZ5R30DCAAAK4JGCARHWDR2CAXZNRCBCA2BN69RCABZH0CQCA90TMJ1CAZWC8J6CA3KRPW5CA25CJLP.jpg"/>
          <p:cNvPicPr>
            <a:picLocks noChangeAspect="1" noChangeArrowheads="1"/>
          </p:cNvPicPr>
          <p:nvPr/>
        </p:nvPicPr>
        <p:blipFill>
          <a:blip r:embed="rId4" cstate="print"/>
          <a:srcRect l="13846" t="16923" r="16923" b="15384"/>
          <a:stretch>
            <a:fillRect/>
          </a:stretch>
        </p:blipFill>
        <p:spPr bwMode="auto">
          <a:xfrm>
            <a:off x="642910" y="857231"/>
            <a:ext cx="1285884" cy="1885963"/>
          </a:xfrm>
          <a:prstGeom prst="rect">
            <a:avLst/>
          </a:prstGeom>
          <a:noFill/>
        </p:spPr>
      </p:pic>
      <p:pic>
        <p:nvPicPr>
          <p:cNvPr id="1029" name="Picture 5" descr="C:\Users\1\Desktop\EN3Y4UCAPDPJEDCA4IKBQHCA19GO4YCA5C0KSWCAD1KKN0CA33F7FXCAR0B2NDCA95F1MKCA52BTL3CAT25PDGCAA8LDI6CAVVHE0PCAS5UZ1UCALTIUTLCASQP9NXCAGIQNW2CA2FJTSRCAVKE2F7CA05D5W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857232"/>
            <a:ext cx="1250641" cy="1857388"/>
          </a:xfrm>
          <a:prstGeom prst="rect">
            <a:avLst/>
          </a:prstGeom>
          <a:noFill/>
        </p:spPr>
      </p:pic>
      <p:pic>
        <p:nvPicPr>
          <p:cNvPr id="1030" name="Picture 6" descr="C:\Users\1\Desktop\H12E8ECA43EABVCACSSH1JCAKO8PK2CA39PXJPCAO851DICAWBLY7BCA433HVDCA7E5KUBCA1VJMQJCAU8U7MHCAH9LWECCA7X129WCA0QP41ECAGAAVR0CABWS6UNCA1KB2P8CACY1DA1CACL5NUMCA3XPMFQ.jpg"/>
          <p:cNvPicPr>
            <a:picLocks noChangeAspect="1" noChangeArrowheads="1"/>
          </p:cNvPicPr>
          <p:nvPr/>
        </p:nvPicPr>
        <p:blipFill>
          <a:blip r:embed="rId6" cstate="print"/>
          <a:srcRect l="24010"/>
          <a:stretch>
            <a:fillRect/>
          </a:stretch>
        </p:blipFill>
        <p:spPr bwMode="auto">
          <a:xfrm>
            <a:off x="4643438" y="857232"/>
            <a:ext cx="1900732" cy="1857388"/>
          </a:xfrm>
          <a:prstGeom prst="rect">
            <a:avLst/>
          </a:prstGeom>
          <a:noFill/>
        </p:spPr>
      </p:pic>
      <p:pic>
        <p:nvPicPr>
          <p:cNvPr id="1031" name="Picture 7" descr="C:\Users\1\Desktop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857232"/>
            <a:ext cx="1357322" cy="1853011"/>
          </a:xfrm>
          <a:prstGeom prst="rect">
            <a:avLst/>
          </a:prstGeom>
          <a:noFill/>
        </p:spPr>
      </p:pic>
      <p:pic>
        <p:nvPicPr>
          <p:cNvPr id="1032" name="Picture 8" descr="C:\Users\1\Desktop\0WJ0U3CACV6R09CADI0SDGCAXHD0GBCADP2F2TCA2SF6TBCACUOT5GCAU2WN94CAJ11MQDCAVB5FDICAZ9ZI09CA8HVGYOCA0JN9K0CAOPU3H7CAX1PYXMCARRPQF4CA6STFA1CARP2CFQCADPHP0GCAGA6IB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429000"/>
            <a:ext cx="2199814" cy="2214578"/>
          </a:xfrm>
          <a:prstGeom prst="rect">
            <a:avLst/>
          </a:prstGeom>
          <a:noFill/>
        </p:spPr>
      </p:pic>
      <p:pic>
        <p:nvPicPr>
          <p:cNvPr id="1033" name="Picture 9" descr="C:\Users\1\Desktop\k3_7.jpg"/>
          <p:cNvPicPr>
            <a:picLocks noChangeAspect="1" noChangeArrowheads="1"/>
          </p:cNvPicPr>
          <p:nvPr/>
        </p:nvPicPr>
        <p:blipFill>
          <a:blip r:embed="rId9" cstate="print"/>
          <a:srcRect l="4762" t="19178" r="50000" b="29452"/>
          <a:stretch>
            <a:fillRect/>
          </a:stretch>
        </p:blipFill>
        <p:spPr bwMode="auto">
          <a:xfrm>
            <a:off x="3071802" y="3500438"/>
            <a:ext cx="1643074" cy="216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image.gif"/>
          <p:cNvPicPr>
            <a:picLocks noChangeAspect="1" noChangeArrowheads="1"/>
          </p:cNvPicPr>
          <p:nvPr/>
        </p:nvPicPr>
        <p:blipFill>
          <a:blip r:embed="rId2" cstate="print"/>
          <a:srcRect b="6728"/>
          <a:stretch>
            <a:fillRect/>
          </a:stretch>
        </p:blipFill>
        <p:spPr bwMode="auto">
          <a:xfrm>
            <a:off x="204085" y="714356"/>
            <a:ext cx="8797071" cy="5942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Воспитательная функция семьи в обществе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Любовная лодка разбилась о быт…</a:t>
            </a:r>
            <a:endParaRPr lang="ru-RU" dirty="0"/>
          </a:p>
        </p:txBody>
      </p:sp>
      <p:pic>
        <p:nvPicPr>
          <p:cNvPr id="10242" name="Picture 2" descr="C:\Users\1\Desktop\e7b456920c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62" t="11710" r="-10937" b="-12412"/>
          <a:stretch>
            <a:fillRect/>
          </a:stretch>
        </p:blipFill>
        <p:spPr bwMode="auto">
          <a:xfrm>
            <a:off x="2428860" y="714356"/>
            <a:ext cx="4429156" cy="3071834"/>
          </a:xfrm>
          <a:prstGeom prst="rect">
            <a:avLst/>
          </a:prstGeom>
          <a:noFill/>
        </p:spPr>
      </p:pic>
      <p:pic>
        <p:nvPicPr>
          <p:cNvPr id="10243" name="Picture 3" descr="C:\Users\1\Desktop\razdel-imushhestva-suprugov-2.jpg"/>
          <p:cNvPicPr>
            <a:picLocks noChangeAspect="1" noChangeArrowheads="1"/>
          </p:cNvPicPr>
          <p:nvPr/>
        </p:nvPicPr>
        <p:blipFill>
          <a:blip r:embed="rId3" cstate="print"/>
          <a:srcRect t="-4167" r="-2909"/>
          <a:stretch>
            <a:fillRect/>
          </a:stretch>
        </p:blipFill>
        <p:spPr bwMode="auto">
          <a:xfrm>
            <a:off x="1428728" y="3429000"/>
            <a:ext cx="6365131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8992" y="785794"/>
            <a:ext cx="2428892" cy="5310206"/>
          </a:xfrm>
        </p:spPr>
        <p:txBody>
          <a:bodyPr/>
          <a:lstStyle/>
          <a:p>
            <a:r>
              <a:rPr lang="ru-RU" dirty="0" smtClean="0"/>
              <a:t>Выпечка хлеба</a:t>
            </a:r>
          </a:p>
          <a:p>
            <a:r>
              <a:rPr lang="ru-RU" dirty="0" smtClean="0"/>
              <a:t>Стирка</a:t>
            </a:r>
          </a:p>
          <a:p>
            <a:r>
              <a:rPr lang="ru-RU" dirty="0" smtClean="0"/>
              <a:t>Глажка</a:t>
            </a:r>
          </a:p>
          <a:p>
            <a:r>
              <a:rPr lang="ru-RU" dirty="0" smtClean="0"/>
              <a:t>Уборка</a:t>
            </a:r>
          </a:p>
          <a:p>
            <a:r>
              <a:rPr lang="ru-RU" dirty="0" smtClean="0"/>
              <a:t>Заготовки</a:t>
            </a:r>
          </a:p>
          <a:p>
            <a:r>
              <a:rPr lang="ru-RU" dirty="0" smtClean="0"/>
              <a:t>Работа в огороде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Быт семьи вчера и сегодня</a:t>
            </a:r>
            <a:endParaRPr lang="ru-RU" dirty="0"/>
          </a:p>
        </p:txBody>
      </p:sp>
      <p:pic>
        <p:nvPicPr>
          <p:cNvPr id="11266" name="Picture 2" descr="C:\Users\1\Desktop\0MW8FWCAFIFYIJCAUFDLQHCARMDXHQCAK7ZDP0CAUWXQ5FCAZ4LFHZCAYOKL34CAWHFLQNCAFKJHX8CAKEA2PLCA7U2VJSCA27EOUECA38375JCABA23LLCAGM7A18CAMHKQ94CAWV4J5TCA3ZHPY4CAH11J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2071702" cy="1707447"/>
          </a:xfrm>
          <a:prstGeom prst="rect">
            <a:avLst/>
          </a:prstGeom>
          <a:noFill/>
        </p:spPr>
      </p:pic>
      <p:pic>
        <p:nvPicPr>
          <p:cNvPr id="11267" name="Picture 3" descr="C:\Users\1\Desktop\1317986603jjind.jpg"/>
          <p:cNvPicPr>
            <a:picLocks noChangeAspect="1" noChangeArrowheads="1"/>
          </p:cNvPicPr>
          <p:nvPr/>
        </p:nvPicPr>
        <p:blipFill>
          <a:blip r:embed="rId3" cstate="print"/>
          <a:srcRect l="23401" t="22571" r="8735" b="21330"/>
          <a:stretch>
            <a:fillRect/>
          </a:stretch>
        </p:blipFill>
        <p:spPr bwMode="auto">
          <a:xfrm>
            <a:off x="6000760" y="857232"/>
            <a:ext cx="2286016" cy="1714512"/>
          </a:xfrm>
          <a:prstGeom prst="rect">
            <a:avLst/>
          </a:prstGeom>
          <a:noFill/>
        </p:spPr>
      </p:pic>
      <p:pic>
        <p:nvPicPr>
          <p:cNvPr id="11268" name="Picture 4" descr="C:\Users\1\Desktop\1WA93DCAQQ4AAXCALT9FUACA6SU7MKCA2EVQQUCALK0XFVCAW7NFHJCA1NW34NCAILV1OJCAI8PYGMCAJVFZVMCAE919PCCAE3ZD11CAGCBTN6CAPOYINWCAYN73S1CAF5QO29CAQ934M4CA4FP96ZCA0SH2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0"/>
            <a:ext cx="1807381" cy="1643074"/>
          </a:xfrm>
          <a:prstGeom prst="rect">
            <a:avLst/>
          </a:prstGeom>
          <a:noFill/>
        </p:spPr>
      </p:pic>
      <p:pic>
        <p:nvPicPr>
          <p:cNvPr id="11269" name="Picture 5" descr="C:\Users\1\Desktop\A001025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86058"/>
            <a:ext cx="1285884" cy="1525191"/>
          </a:xfrm>
          <a:prstGeom prst="rect">
            <a:avLst/>
          </a:prstGeom>
          <a:noFill/>
        </p:spPr>
      </p:pic>
      <p:pic>
        <p:nvPicPr>
          <p:cNvPr id="11270" name="Picture 6" descr="C:\Users\1\Desktop\XRPIUUCANUNGO8CABH6YXMCAXNE1VMCAM3QHG9CA6N2CN7CAE93JW8CAQG8EV2CA20V162CALEYIFBCAU0UP9RCAVYJH92CAUVK3RRCAJ4V95NCADUOL2SCA0XYJHZCA4F9LSPCAPBK41JCAQX4EIOCATYEIK8.jpg"/>
          <p:cNvPicPr>
            <a:picLocks noChangeAspect="1" noChangeArrowheads="1"/>
          </p:cNvPicPr>
          <p:nvPr/>
        </p:nvPicPr>
        <p:blipFill>
          <a:blip r:embed="rId6" cstate="print"/>
          <a:srcRect l="37293"/>
          <a:stretch>
            <a:fillRect/>
          </a:stretch>
        </p:blipFill>
        <p:spPr bwMode="auto">
          <a:xfrm>
            <a:off x="2143108" y="2714620"/>
            <a:ext cx="1214446" cy="1605001"/>
          </a:xfrm>
          <a:prstGeom prst="rect">
            <a:avLst/>
          </a:prstGeom>
          <a:noFill/>
        </p:spPr>
      </p:pic>
      <p:pic>
        <p:nvPicPr>
          <p:cNvPr id="11271" name="Picture 7" descr="C:\Users\1\Desktop\AFE7ZICADLPAMGCAGGF9D1CA425FB8CA8WI8XXCAXKH0M8CANPN1VFCAVZ1Q9OCAFA11NMCATQ0BXQCAHFB0DNCAU0WPALCAO7B26CCA2QU0GQCAFS2TL8CA9GZU1NCABF3SSLCAMW55AVCAM71RISCAT5TEUQ.jpg"/>
          <p:cNvPicPr>
            <a:picLocks noChangeAspect="1" noChangeArrowheads="1"/>
          </p:cNvPicPr>
          <p:nvPr/>
        </p:nvPicPr>
        <p:blipFill>
          <a:blip r:embed="rId7" cstate="print"/>
          <a:srcRect l="13656" r="13656"/>
          <a:stretch>
            <a:fillRect/>
          </a:stretch>
        </p:blipFill>
        <p:spPr bwMode="auto">
          <a:xfrm>
            <a:off x="7072330" y="2786058"/>
            <a:ext cx="1728812" cy="1571636"/>
          </a:xfrm>
          <a:prstGeom prst="rect">
            <a:avLst/>
          </a:prstGeom>
          <a:noFill/>
        </p:spPr>
      </p:pic>
      <p:pic>
        <p:nvPicPr>
          <p:cNvPr id="11273" name="Picture 9" descr="C:\Users\1\Desktop\6251.jpg"/>
          <p:cNvPicPr>
            <a:picLocks noChangeAspect="1" noChangeArrowheads="1"/>
          </p:cNvPicPr>
          <p:nvPr/>
        </p:nvPicPr>
        <p:blipFill>
          <a:blip r:embed="rId8" cstate="print"/>
          <a:srcRect l="5633" t="12500" r="5634" b="7812"/>
          <a:stretch>
            <a:fillRect/>
          </a:stretch>
        </p:blipFill>
        <p:spPr bwMode="auto">
          <a:xfrm>
            <a:off x="7215205" y="4643446"/>
            <a:ext cx="1529613" cy="1857388"/>
          </a:xfrm>
          <a:prstGeom prst="rect">
            <a:avLst/>
          </a:prstGeom>
          <a:noFill/>
        </p:spPr>
      </p:pic>
      <p:pic>
        <p:nvPicPr>
          <p:cNvPr id="11274" name="Picture 10" descr="C:\Users\1\Desktop\7163.jpg"/>
          <p:cNvPicPr>
            <a:picLocks noChangeAspect="1" noChangeArrowheads="1"/>
          </p:cNvPicPr>
          <p:nvPr/>
        </p:nvPicPr>
        <p:blipFill>
          <a:blip r:embed="rId9" cstate="print"/>
          <a:srcRect l="41106" r="17391" b="15789"/>
          <a:stretch>
            <a:fillRect/>
          </a:stretch>
        </p:blipFill>
        <p:spPr bwMode="auto">
          <a:xfrm>
            <a:off x="428596" y="4572008"/>
            <a:ext cx="1687730" cy="1928826"/>
          </a:xfrm>
          <a:prstGeom prst="rect">
            <a:avLst/>
          </a:prstGeom>
          <a:noFill/>
        </p:spPr>
      </p:pic>
      <p:pic>
        <p:nvPicPr>
          <p:cNvPr id="11275" name="Picture 11" descr="C:\Users\1\Desktop\5799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4625586"/>
            <a:ext cx="2500330" cy="1875248"/>
          </a:xfrm>
          <a:prstGeom prst="rect">
            <a:avLst/>
          </a:prstGeom>
          <a:noFill/>
        </p:spPr>
      </p:pic>
      <p:pic>
        <p:nvPicPr>
          <p:cNvPr id="11276" name="Picture 12" descr="C:\Users\1\Desktop\71093399_0_32b9_9bbfe39_XL.jpg"/>
          <p:cNvPicPr>
            <a:picLocks noChangeAspect="1" noChangeArrowheads="1"/>
          </p:cNvPicPr>
          <p:nvPr/>
        </p:nvPicPr>
        <p:blipFill>
          <a:blip r:embed="rId11" cstate="print"/>
          <a:srcRect l="8282" t="16565" r="19938" b="13496"/>
          <a:stretch>
            <a:fillRect/>
          </a:stretch>
        </p:blipFill>
        <p:spPr bwMode="auto">
          <a:xfrm>
            <a:off x="4857752" y="4643446"/>
            <a:ext cx="215066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Эпохи жизни человека</a:t>
            </a:r>
            <a:endParaRPr lang="ru-RU" dirty="0"/>
          </a:p>
        </p:txBody>
      </p:sp>
      <p:pic>
        <p:nvPicPr>
          <p:cNvPr id="1026" name="Picture 2" descr="C:\Users\1\Desktop\1339068153_111ry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14356"/>
            <a:ext cx="5857916" cy="578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и дети (репродуктивная и воспитательная функции семьи)</a:t>
            </a:r>
            <a:endParaRPr lang="ru-RU" dirty="0"/>
          </a:p>
        </p:txBody>
      </p:sp>
      <p:pic>
        <p:nvPicPr>
          <p:cNvPr id="2050" name="Picture 2" descr="C:\Users\1\Desktop\semya_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465" r="-368" b="417"/>
          <a:stretch>
            <a:fillRect/>
          </a:stretch>
        </p:blipFill>
        <p:spPr bwMode="auto">
          <a:xfrm>
            <a:off x="285720" y="1285860"/>
            <a:ext cx="85102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Малая группа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Брак</a:t>
            </a:r>
          </a:p>
          <a:p>
            <a:r>
              <a:rPr lang="ru-RU" dirty="0" smtClean="0"/>
              <a:t>Кровное родство</a:t>
            </a:r>
          </a:p>
          <a:p>
            <a:r>
              <a:rPr lang="ru-RU" dirty="0" smtClean="0"/>
              <a:t>Усыновление (опека)</a:t>
            </a:r>
          </a:p>
          <a:p>
            <a:r>
              <a:rPr lang="ru-RU" dirty="0" smtClean="0"/>
              <a:t>Общность быта</a:t>
            </a:r>
          </a:p>
          <a:p>
            <a:r>
              <a:rPr lang="ru-RU" dirty="0" smtClean="0"/>
              <a:t>Взаимопомощь</a:t>
            </a:r>
          </a:p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Исторические формы</a:t>
            </a:r>
          </a:p>
          <a:p>
            <a:r>
              <a:rPr lang="ru-RU" dirty="0" smtClean="0"/>
              <a:t>Совокупность норм и санкций</a:t>
            </a:r>
          </a:p>
          <a:p>
            <a:r>
              <a:rPr lang="ru-RU" dirty="0" smtClean="0"/>
              <a:t>Образцы поведения</a:t>
            </a:r>
          </a:p>
          <a:p>
            <a:r>
              <a:rPr lang="ru-RU" dirty="0" smtClean="0"/>
              <a:t>Социальные функции</a:t>
            </a:r>
          </a:p>
          <a:p>
            <a:r>
              <a:rPr lang="ru-RU" dirty="0" smtClean="0"/>
              <a:t>Воспроизводство населения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семья?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Социальный институт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59936" cy="5238768"/>
          </a:xfrm>
        </p:spPr>
        <p:txBody>
          <a:bodyPr/>
          <a:lstStyle/>
          <a:p>
            <a:r>
              <a:rPr lang="ru-RU" dirty="0" smtClean="0"/>
              <a:t>Репродуктивная</a:t>
            </a:r>
          </a:p>
          <a:p>
            <a:r>
              <a:rPr lang="ru-RU" dirty="0" smtClean="0"/>
              <a:t>Воспитательная</a:t>
            </a:r>
          </a:p>
          <a:p>
            <a:r>
              <a:rPr lang="ru-RU" dirty="0" smtClean="0"/>
              <a:t>Хозяйственно-бытовая</a:t>
            </a:r>
          </a:p>
          <a:p>
            <a:r>
              <a:rPr lang="ru-RU" dirty="0" smtClean="0"/>
              <a:t>Эмоциональная</a:t>
            </a:r>
          </a:p>
          <a:p>
            <a:r>
              <a:rPr lang="ru-RU" dirty="0" smtClean="0"/>
              <a:t>Социально-статусная</a:t>
            </a:r>
          </a:p>
          <a:p>
            <a:r>
              <a:rPr lang="ru-RU" dirty="0" smtClean="0"/>
              <a:t>Первичного контроля</a:t>
            </a:r>
          </a:p>
          <a:p>
            <a:r>
              <a:rPr lang="ru-RU" dirty="0" smtClean="0"/>
              <a:t>Духовного общения и досуга</a:t>
            </a:r>
            <a:endParaRPr lang="ru-RU" dirty="0"/>
          </a:p>
        </p:txBody>
      </p:sp>
      <p:pic>
        <p:nvPicPr>
          <p:cNvPr id="1026" name="Picture 2" descr="C:\Users\1\Desktop\61096321_MORETTO_da_Brescia_Holy_Fami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52"/>
            <a:ext cx="1672470" cy="1500198"/>
          </a:xfrm>
          <a:prstGeom prst="rect">
            <a:avLst/>
          </a:prstGeom>
          <a:noFill/>
        </p:spPr>
      </p:pic>
      <p:pic>
        <p:nvPicPr>
          <p:cNvPr id="1027" name="Picture 3" descr="C:\Users\1\Desktop\68081703_bezopasnoemytjoposu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42852"/>
            <a:ext cx="1619621" cy="1460006"/>
          </a:xfrm>
          <a:prstGeom prst="rect">
            <a:avLst/>
          </a:prstGeom>
          <a:noFill/>
        </p:spPr>
      </p:pic>
      <p:pic>
        <p:nvPicPr>
          <p:cNvPr id="1028" name="Picture 4" descr="C:\Users\1\Desktop\K3NLANCATUHUJ4CAMAA7HOCAFQ6GECCAFQK6RWCA3W625LCAPHGJT6CAZKPUCJCAY5JSHLCARAWSHDCAP1NPFZCAVZ0I4GCAEP0BL9CA7DAIOPCAUV3P0ACA5E21YACAJW5WTGCA2Z06S4CA2XNA0VCASJ5GM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85926"/>
            <a:ext cx="1684032" cy="1143008"/>
          </a:xfrm>
          <a:prstGeom prst="rect">
            <a:avLst/>
          </a:prstGeom>
          <a:noFill/>
        </p:spPr>
      </p:pic>
      <p:pic>
        <p:nvPicPr>
          <p:cNvPr id="1029" name="Picture 5" descr="C:\Users\1\Desktop\opyat_dvoy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714488"/>
            <a:ext cx="1409692" cy="1578013"/>
          </a:xfrm>
          <a:prstGeom prst="rect">
            <a:avLst/>
          </a:prstGeom>
          <a:noFill/>
        </p:spPr>
      </p:pic>
      <p:pic>
        <p:nvPicPr>
          <p:cNvPr id="1030" name="Picture 6" descr="C:\Users\1\Desktop\pcrYSRL8Wu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071810"/>
            <a:ext cx="1906991" cy="1431916"/>
          </a:xfrm>
          <a:prstGeom prst="rect">
            <a:avLst/>
          </a:prstGeom>
          <a:noFill/>
        </p:spPr>
      </p:pic>
      <p:pic>
        <p:nvPicPr>
          <p:cNvPr id="1031" name="Picture 7" descr="C:\Users\1\Desktop\271_1280919694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286256"/>
            <a:ext cx="1381124" cy="2071686"/>
          </a:xfrm>
          <a:prstGeom prst="rect">
            <a:avLst/>
          </a:prstGeom>
          <a:noFill/>
        </p:spPr>
      </p:pic>
      <p:pic>
        <p:nvPicPr>
          <p:cNvPr id="1032" name="Picture 8" descr="C:\Users\1\Desktop\RV6K62CAW2ULQACAI0UZ3DCA82QGQ6CAR1WEK0CABN2ZDVCAOI1HFHCAH4ZN3KCA7M35ZACAQJ79SDCA56P5DGCA06PWKKCAC6ZEOWCAHDVI71CA6XU4UUCAC6PHH7CATU9BFZCA14WGLNCAEJ7JPBCA353XW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929198"/>
            <a:ext cx="1905000" cy="1428750"/>
          </a:xfrm>
          <a:prstGeom prst="rect">
            <a:avLst/>
          </a:prstGeom>
          <a:noFill/>
        </p:spPr>
      </p:pic>
      <p:pic>
        <p:nvPicPr>
          <p:cNvPr id="1033" name="Picture 9" descr="C:\Users\1\Desktop\W0BS1YCACTSZ57CATBEAX0CAY0VEP7CAS4IH86CALTFHSUCAACW2VQCAAX5P68CA608NDHCAXAY0MOCAZO3XPUCAQVIAKJCA9ZFUDZCAX813KVCAW51MQECA9Q7GC6CA9Q51IZCAQLT2A2CA1N3HFOCA54ZIG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429000"/>
            <a:ext cx="2000250" cy="1428750"/>
          </a:xfrm>
          <a:prstGeom prst="rect">
            <a:avLst/>
          </a:prstGeom>
          <a:noFill/>
        </p:spPr>
      </p:pic>
      <p:pic>
        <p:nvPicPr>
          <p:cNvPr id="1034" name="Picture 10" descr="C:\Users\1\Desktop\family_peeling_w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4857760"/>
            <a:ext cx="1500198" cy="1435904"/>
          </a:xfrm>
          <a:prstGeom prst="rect">
            <a:avLst/>
          </a:prstGeom>
          <a:noFill/>
        </p:spPr>
      </p:pic>
      <p:pic>
        <p:nvPicPr>
          <p:cNvPr id="1035" name="Picture 11" descr="C:\Users\1\Desktop\1312733007_family-readi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5000636"/>
            <a:ext cx="1857369" cy="1485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pic>
        <p:nvPicPr>
          <p:cNvPr id="7" name="Содержимое 6" descr="C:\Users\1\AppData\Local\Microsoft\Windows\Temporary Internet Files\Content.Word\image0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pic>
        <p:nvPicPr>
          <p:cNvPr id="4" name="Содержимое 3" descr="C:\Users\1\AppData\Local\Microsoft\Windows\Temporary Internet Files\Content.Word\image0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современных семей</a:t>
            </a:r>
            <a:endParaRPr lang="ru-RU" dirty="0"/>
          </a:p>
        </p:txBody>
      </p:sp>
      <p:pic>
        <p:nvPicPr>
          <p:cNvPr id="6146" name="Picture 2" descr="C:\Users\1\Desktop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357158" y="642918"/>
            <a:ext cx="8455820" cy="5786478"/>
          </a:xfrm>
          <a:prstGeom prst="rect">
            <a:avLst/>
          </a:prstGeom>
          <a:solidFill>
            <a:srgbClr val="00CC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Патриархальная семья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59936" cy="5310206"/>
          </a:xfrm>
        </p:spPr>
        <p:txBody>
          <a:bodyPr/>
          <a:lstStyle/>
          <a:p>
            <a:r>
              <a:rPr lang="ru-RU" dirty="0" smtClean="0"/>
              <a:t>Распределение ролей между мужчиной и женщиной</a:t>
            </a:r>
          </a:p>
          <a:p>
            <a:r>
              <a:rPr lang="ru-RU" dirty="0" smtClean="0"/>
              <a:t>Традиционный уклад</a:t>
            </a:r>
          </a:p>
          <a:p>
            <a:r>
              <a:rPr lang="ru-RU" dirty="0" smtClean="0"/>
              <a:t>Нерушимость уз</a:t>
            </a:r>
          </a:p>
          <a:p>
            <a:r>
              <a:rPr lang="ru-RU" dirty="0" smtClean="0"/>
              <a:t>Культ главы семьи</a:t>
            </a:r>
          </a:p>
          <a:p>
            <a:r>
              <a:rPr lang="ru-RU" dirty="0" smtClean="0"/>
              <a:t>Строгая иерархия</a:t>
            </a:r>
            <a:endParaRPr lang="ru-RU" dirty="0"/>
          </a:p>
        </p:txBody>
      </p:sp>
      <p:pic>
        <p:nvPicPr>
          <p:cNvPr id="3074" name="Picture 2" descr="C:\Users\1\Desktop\148-portret-kupecheskojj-sem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66268"/>
            <a:ext cx="3365713" cy="21249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364331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Купеческая семья</a:t>
            </a:r>
            <a:endParaRPr lang="ru-RU" dirty="0"/>
          </a:p>
        </p:txBody>
      </p:sp>
      <p:pic>
        <p:nvPicPr>
          <p:cNvPr id="3075" name="Picture 3" descr="C:\Users\1\Desktop\1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71942"/>
            <a:ext cx="2586050" cy="1865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29256" y="60722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Крестьянская семья</a:t>
            </a:r>
            <a:endParaRPr lang="ru-RU" dirty="0"/>
          </a:p>
        </p:txBody>
      </p:sp>
      <p:pic>
        <p:nvPicPr>
          <p:cNvPr id="3076" name="Picture 4" descr="C:\Users\1\Desktop\52gx90.jpg"/>
          <p:cNvPicPr>
            <a:picLocks noChangeAspect="1" noChangeArrowheads="1"/>
          </p:cNvPicPr>
          <p:nvPr/>
        </p:nvPicPr>
        <p:blipFill>
          <a:blip r:embed="rId4" cstate="print"/>
          <a:srcRect l="13636" t="29830" r="18181" b="10511"/>
          <a:stretch>
            <a:fillRect/>
          </a:stretch>
        </p:blipFill>
        <p:spPr bwMode="auto">
          <a:xfrm>
            <a:off x="714348" y="4000504"/>
            <a:ext cx="3699468" cy="20717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5852" y="6215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Дворянская семья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Статус семьи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59936" cy="5310206"/>
          </a:xfrm>
        </p:spPr>
        <p:txBody>
          <a:bodyPr/>
          <a:lstStyle/>
          <a:p>
            <a:r>
              <a:rPr lang="ru-RU" dirty="0" smtClean="0"/>
              <a:t>Богатая  (обеспеченная)</a:t>
            </a:r>
            <a:endParaRPr lang="ru-RU" dirty="0" smtClean="0"/>
          </a:p>
          <a:p>
            <a:r>
              <a:rPr lang="ru-RU" dirty="0" smtClean="0"/>
              <a:t>Образованная</a:t>
            </a:r>
          </a:p>
          <a:p>
            <a:r>
              <a:rPr lang="ru-RU" dirty="0" smtClean="0"/>
              <a:t>Культурная</a:t>
            </a:r>
          </a:p>
          <a:p>
            <a:r>
              <a:rPr lang="ru-RU" dirty="0" smtClean="0"/>
              <a:t>Религиозная</a:t>
            </a:r>
          </a:p>
          <a:p>
            <a:r>
              <a:rPr lang="ru-RU" dirty="0" smtClean="0"/>
              <a:t>Полная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59936" cy="5238768"/>
          </a:xfrm>
        </p:spPr>
        <p:txBody>
          <a:bodyPr/>
          <a:lstStyle/>
          <a:p>
            <a:r>
              <a:rPr lang="ru-RU" dirty="0" smtClean="0"/>
              <a:t>Бедная (малообеспеченная)</a:t>
            </a:r>
            <a:endParaRPr lang="ru-RU" dirty="0" smtClean="0"/>
          </a:p>
          <a:p>
            <a:r>
              <a:rPr lang="ru-RU" dirty="0" smtClean="0"/>
              <a:t>Необразованная</a:t>
            </a:r>
          </a:p>
          <a:p>
            <a:r>
              <a:rPr lang="ru-RU" dirty="0" smtClean="0"/>
              <a:t>Некультурная</a:t>
            </a:r>
          </a:p>
          <a:p>
            <a:r>
              <a:rPr lang="ru-RU" dirty="0" smtClean="0"/>
              <a:t>Неверующая</a:t>
            </a:r>
          </a:p>
          <a:p>
            <a:r>
              <a:rPr lang="ru-RU" dirty="0" smtClean="0"/>
              <a:t>Неполная</a:t>
            </a:r>
            <a:endParaRPr lang="ru-RU" dirty="0"/>
          </a:p>
        </p:txBody>
      </p:sp>
      <p:pic>
        <p:nvPicPr>
          <p:cNvPr id="1027" name="Picture 3" descr="C:\Users\1\Desktop\0919668b270475692d4dc66189610c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500570"/>
            <a:ext cx="2750343" cy="1833562"/>
          </a:xfrm>
          <a:prstGeom prst="rect">
            <a:avLst/>
          </a:prstGeom>
          <a:noFill/>
        </p:spPr>
      </p:pic>
      <p:pic>
        <p:nvPicPr>
          <p:cNvPr id="1028" name="Picture 4" descr="C:\Users\1\Desktop\IMG_6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72008"/>
            <a:ext cx="2714644" cy="182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Современная семья партнерского типа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24000"/>
            <a:ext cx="3857652" cy="4572000"/>
          </a:xfrm>
        </p:spPr>
        <p:txBody>
          <a:bodyPr/>
          <a:lstStyle/>
          <a:p>
            <a:r>
              <a:rPr lang="ru-RU" dirty="0" smtClean="0"/>
              <a:t>Совместное ведение хозяйства</a:t>
            </a:r>
          </a:p>
          <a:p>
            <a:r>
              <a:rPr lang="ru-RU" dirty="0" smtClean="0"/>
              <a:t>Перераспределение обязанностей</a:t>
            </a:r>
          </a:p>
          <a:p>
            <a:r>
              <a:rPr lang="ru-RU" dirty="0" smtClean="0"/>
              <a:t>Равноправие женщины</a:t>
            </a:r>
          </a:p>
          <a:p>
            <a:r>
              <a:rPr lang="ru-RU" dirty="0" smtClean="0"/>
              <a:t>Солидарная собственность</a:t>
            </a:r>
          </a:p>
          <a:p>
            <a:r>
              <a:rPr lang="ru-RU" dirty="0" smtClean="0"/>
              <a:t>Общественная активность женщины</a:t>
            </a:r>
            <a:endParaRPr lang="ru-RU" dirty="0"/>
          </a:p>
        </p:txBody>
      </p:sp>
      <p:pic>
        <p:nvPicPr>
          <p:cNvPr id="5122" name="Picture 2" descr="C:\Users\1\Desktop\1483167_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1"/>
            <a:ext cx="5072098" cy="436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213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Семья и быт</vt:lpstr>
      <vt:lpstr>Что такое семья?</vt:lpstr>
      <vt:lpstr>Функции семьи</vt:lpstr>
      <vt:lpstr>Функции семьи</vt:lpstr>
      <vt:lpstr>Функции семьи</vt:lpstr>
      <vt:lpstr>Классификация современных семей</vt:lpstr>
      <vt:lpstr>Патриархальная семья</vt:lpstr>
      <vt:lpstr>Статус семьи</vt:lpstr>
      <vt:lpstr>Современная семья партнерского типа</vt:lpstr>
      <vt:lpstr>Факторы, влияющие на семью</vt:lpstr>
      <vt:lpstr>Правовые аспекты семьи</vt:lpstr>
      <vt:lpstr>Государственная поддержка семьи</vt:lpstr>
      <vt:lpstr>Материнство</vt:lpstr>
      <vt:lpstr>Слайд 14</vt:lpstr>
      <vt:lpstr>Любовная лодка разбилась о быт…</vt:lpstr>
      <vt:lpstr>Быт семьи вчера и сегодня</vt:lpstr>
      <vt:lpstr>Эпохи жизни человека</vt:lpstr>
      <vt:lpstr>Семья и дети (репродуктивная и воспитательная функции семьи)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быт</dc:title>
  <dc:creator>1</dc:creator>
  <cp:lastModifiedBy>1</cp:lastModifiedBy>
  <cp:revision>31</cp:revision>
  <dcterms:created xsi:type="dcterms:W3CDTF">2013-02-05T12:39:55Z</dcterms:created>
  <dcterms:modified xsi:type="dcterms:W3CDTF">2013-05-06T06:04:40Z</dcterms:modified>
</cp:coreProperties>
</file>