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55650" y="87313"/>
            <a:ext cx="7772400" cy="1470025"/>
          </a:xfrm>
          <a:solidFill>
            <a:schemeClr val="bg1">
              <a:alpha val="39999"/>
            </a:schemeClr>
          </a:solidFill>
        </p:spPr>
        <p:txBody>
          <a:bodyPr/>
          <a:lstStyle>
            <a:lvl1pPr algn="ctr"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124325"/>
            <a:ext cx="6400800" cy="1752600"/>
          </a:xfrm>
          <a:ln w="9525">
            <a:noFill/>
          </a:ln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2E6F5B0-F752-4213-A003-99A47E5526A8}" type="datetimeFigureOut">
              <a:rPr lang="ru-RU" smtClean="0"/>
              <a:t>25.03.2013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5DDAAC-E29E-44F5-9CF8-EC43CB1DD40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2E6F5B0-F752-4213-A003-99A47E5526A8}" type="datetimeFigureOut">
              <a:rPr lang="ru-RU" smtClean="0"/>
              <a:t>25.03.2013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85DDAAC-E29E-44F5-9CF8-EC43CB1DD40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2E6F5B0-F752-4213-A003-99A47E5526A8}" type="datetimeFigureOut">
              <a:rPr lang="ru-RU" smtClean="0"/>
              <a:t>25.03.2013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85DDAAC-E29E-44F5-9CF8-EC43CB1DD40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2E6F5B0-F752-4213-A003-99A47E5526A8}" type="datetimeFigureOut">
              <a:rPr lang="ru-RU" smtClean="0"/>
              <a:t>25.03.2013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85DDAAC-E29E-44F5-9CF8-EC43CB1DD40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2E6F5B0-F752-4213-A003-99A47E5526A8}" type="datetimeFigureOut">
              <a:rPr lang="ru-RU" smtClean="0"/>
              <a:t>25.03.2013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85DDAAC-E29E-44F5-9CF8-EC43CB1DD40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2E6F5B0-F752-4213-A003-99A47E5526A8}" type="datetimeFigureOut">
              <a:rPr lang="ru-RU" smtClean="0"/>
              <a:t>25.03.2013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85DDAAC-E29E-44F5-9CF8-EC43CB1DD40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2E6F5B0-F752-4213-A003-99A47E5526A8}" type="datetimeFigureOut">
              <a:rPr lang="ru-RU" smtClean="0"/>
              <a:t>25.03.2013</a:t>
            </a:fld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85DDAAC-E29E-44F5-9CF8-EC43CB1DD40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2E6F5B0-F752-4213-A003-99A47E5526A8}" type="datetimeFigureOut">
              <a:rPr lang="ru-RU" smtClean="0"/>
              <a:t>25.03.2013</a:t>
            </a:fld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85DDAAC-E29E-44F5-9CF8-EC43CB1DD40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2E6F5B0-F752-4213-A003-99A47E5526A8}" type="datetimeFigureOut">
              <a:rPr lang="ru-RU" smtClean="0"/>
              <a:t>25.03.2013</a:t>
            </a:fld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85DDAAC-E29E-44F5-9CF8-EC43CB1DD40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2E6F5B0-F752-4213-A003-99A47E5526A8}" type="datetimeFigureOut">
              <a:rPr lang="ru-RU" smtClean="0"/>
              <a:t>25.03.2013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85DDAAC-E29E-44F5-9CF8-EC43CB1DD40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2E6F5B0-F752-4213-A003-99A47E5526A8}" type="datetimeFigureOut">
              <a:rPr lang="ru-RU" smtClean="0"/>
              <a:t>25.03.2013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85DDAAC-E29E-44F5-9CF8-EC43CB1DD40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8" descr="int1234ыярфенш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2335213" cy="1798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3175">
            <a:solidFill>
              <a:srgbClr val="3399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fld id="{F2E6F5B0-F752-4213-A003-99A47E5526A8}" type="datetimeFigureOut">
              <a:rPr lang="ru-RU" smtClean="0"/>
              <a:t>25.03.2013</a:t>
            </a:fld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185DDAAC-E29E-44F5-9CF8-EC43CB1DD402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399FF"/>
          </a:solidFill>
          <a:latin typeface="+mj-lt"/>
          <a:ea typeface="+mj-ea"/>
          <a:cs typeface="+mj-cs"/>
        </a:defRPr>
      </a:lvl1pPr>
      <a:lvl2pPr algn="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399FF"/>
          </a:solidFill>
          <a:latin typeface="Century Gothic" pitchFamily="34" charset="0"/>
        </a:defRPr>
      </a:lvl2pPr>
      <a:lvl3pPr algn="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399FF"/>
          </a:solidFill>
          <a:latin typeface="Century Gothic" pitchFamily="34" charset="0"/>
        </a:defRPr>
      </a:lvl3pPr>
      <a:lvl4pPr algn="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399FF"/>
          </a:solidFill>
          <a:latin typeface="Century Gothic" pitchFamily="34" charset="0"/>
        </a:defRPr>
      </a:lvl4pPr>
      <a:lvl5pPr algn="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399FF"/>
          </a:solidFill>
          <a:latin typeface="Century Gothic" pitchFamily="34" charset="0"/>
        </a:defRPr>
      </a:lvl5pPr>
      <a:lvl6pPr marL="457200" algn="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399FF"/>
          </a:solidFill>
          <a:latin typeface="Century Gothic" pitchFamily="34" charset="0"/>
        </a:defRPr>
      </a:lvl6pPr>
      <a:lvl7pPr marL="914400" algn="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399FF"/>
          </a:solidFill>
          <a:latin typeface="Century Gothic" pitchFamily="34" charset="0"/>
        </a:defRPr>
      </a:lvl7pPr>
      <a:lvl8pPr marL="1371600" algn="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399FF"/>
          </a:solidFill>
          <a:latin typeface="Century Gothic" pitchFamily="34" charset="0"/>
        </a:defRPr>
      </a:lvl8pPr>
      <a:lvl9pPr marL="1828800" algn="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399FF"/>
          </a:solidFill>
          <a:latin typeface="Century Gothic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ivejournal.com/" TargetMode="External"/><Relationship Id="rId7" Type="http://schemas.openxmlformats.org/officeDocument/2006/relationships/hyperlink" Target="http://blogs.mail.ru/" TargetMode="External"/><Relationship Id="rId2" Type="http://schemas.openxmlformats.org/officeDocument/2006/relationships/hyperlink" Target="http://wordpress.com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blogger.com/" TargetMode="External"/><Relationship Id="rId5" Type="http://schemas.openxmlformats.org/officeDocument/2006/relationships/hyperlink" Target="http://blog.ru/" TargetMode="External"/><Relationship Id="rId4" Type="http://schemas.openxmlformats.org/officeDocument/2006/relationships/hyperlink" Target="http://www.liveinternet.ru/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narod.yandex.ru/" TargetMode="External"/><Relationship Id="rId2" Type="http://schemas.openxmlformats.org/officeDocument/2006/relationships/hyperlink" Target="https://www.google.com/accounts/ServiceLogin?continue=http%3A%2F%2Fsites.google.com%2F&amp;followup=http%3A%2F%2Fsites.google.com%2F&amp;service=jotspot&amp;passive=true&amp;ul=1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ucoz.ru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4335239"/>
            <a:ext cx="7772400" cy="1470025"/>
          </a:xfrm>
        </p:spPr>
        <p:txBody>
          <a:bodyPr>
            <a:normAutofit fontScale="90000"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ru-RU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ТЕХНОЛОГИЯ </a:t>
            </a:r>
            <a:r>
              <a:rPr lang="ru-RU" dirty="0">
                <a:ln w="11430"/>
                <a:solidFill>
                  <a:schemeClr val="accent6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ВЕБ-КВЕСТ</a:t>
            </a:r>
            <a:r>
              <a:rPr lang="ru-RU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ru-RU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/>
            </a:r>
            <a:br>
              <a:rPr lang="ru-RU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</a:br>
            <a:r>
              <a:rPr lang="ru-RU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КАК </a:t>
            </a:r>
            <a:r>
              <a:rPr lang="ru-RU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ИНТЕРАКТИВНАЯ ОБРАЗОВАТЕЛЬНАЯ СРЕДА</a:t>
            </a:r>
            <a:br>
              <a:rPr lang="ru-RU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</a:br>
            <a:endParaRPr lang="ru-RU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Модели  обучения: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 algn="just">
              <a:buClr>
                <a:schemeClr val="accent2"/>
              </a:buClr>
            </a:pPr>
            <a:r>
              <a:rPr lang="ru-RU" i="1" dirty="0" smtClean="0">
                <a:latin typeface="Georgia" pitchFamily="18" charset="0"/>
              </a:rPr>
              <a:t>пассивная </a:t>
            </a:r>
            <a:r>
              <a:rPr lang="ru-RU" i="1" dirty="0">
                <a:latin typeface="Georgia" pitchFamily="18" charset="0"/>
              </a:rPr>
              <a:t>- обучаемый выступает в роли "объекта" обучения (слушает и смотрит);</a:t>
            </a:r>
          </a:p>
          <a:p>
            <a:pPr lvl="0" algn="just">
              <a:buClr>
                <a:schemeClr val="accent2"/>
              </a:buClr>
            </a:pPr>
            <a:r>
              <a:rPr lang="ru-RU" i="1" dirty="0">
                <a:latin typeface="Georgia" pitchFamily="18" charset="0"/>
              </a:rPr>
              <a:t>активная - обучаемый выступает "субъектом" обучения (самостоятельная работа, творческие задания);</a:t>
            </a:r>
          </a:p>
          <a:p>
            <a:pPr lvl="0" algn="just">
              <a:buClr>
                <a:schemeClr val="accent2"/>
              </a:buClr>
            </a:pPr>
            <a:r>
              <a:rPr lang="ru-RU" i="1" dirty="0">
                <a:latin typeface="Georgia" pitchFamily="18" charset="0"/>
              </a:rPr>
              <a:t>интерактивная - ученик становится субъектом взаимодействия, он сам активно участвует в процессе обучения, следуя своим индивидуальным маршрутом.</a:t>
            </a:r>
          </a:p>
          <a:p>
            <a:pPr algn="just">
              <a:buClr>
                <a:schemeClr val="accent2"/>
              </a:buClr>
            </a:pPr>
            <a:endParaRPr lang="ru-RU" i="1" dirty="0"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/>
          <a:lstStyle/>
          <a:p>
            <a:pPr algn="ctr"/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Веб-квест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525963"/>
          </a:xfrm>
          <a:ln>
            <a:noFill/>
          </a:ln>
        </p:spPr>
        <p:txBody>
          <a:bodyPr/>
          <a:lstStyle/>
          <a:p>
            <a:pPr algn="just">
              <a:buClr>
                <a:schemeClr val="accent2"/>
              </a:buClr>
            </a:pPr>
            <a:r>
              <a:rPr lang="ru-RU" b="1" i="1" dirty="0" err="1">
                <a:solidFill>
                  <a:schemeClr val="accent6"/>
                </a:solidFill>
                <a:latin typeface="Georgia" pitchFamily="18" charset="0"/>
              </a:rPr>
              <a:t>Веб-квест</a:t>
            </a:r>
            <a:r>
              <a:rPr lang="ru-RU" i="1" dirty="0">
                <a:latin typeface="Georgia" pitchFamily="18" charset="0"/>
              </a:rPr>
              <a:t> – это пример организации интерактивной образовательной среды.</a:t>
            </a:r>
          </a:p>
          <a:p>
            <a:pPr algn="just">
              <a:buClr>
                <a:schemeClr val="accent2"/>
              </a:buClr>
            </a:pPr>
            <a:r>
              <a:rPr lang="ru-RU" b="1" i="1" dirty="0">
                <a:solidFill>
                  <a:schemeClr val="accent6"/>
                </a:solidFill>
                <a:latin typeface="Georgia" pitchFamily="18" charset="0"/>
              </a:rPr>
              <a:t>Образовательный </a:t>
            </a:r>
            <a:r>
              <a:rPr lang="ru-RU" b="1" i="1" dirty="0" err="1">
                <a:solidFill>
                  <a:schemeClr val="accent6"/>
                </a:solidFill>
                <a:latin typeface="Georgia" pitchFamily="18" charset="0"/>
              </a:rPr>
              <a:t>веб-квест</a:t>
            </a:r>
            <a:r>
              <a:rPr lang="ru-RU" b="1" i="1" dirty="0">
                <a:solidFill>
                  <a:schemeClr val="accent6"/>
                </a:solidFill>
                <a:latin typeface="Georgia" pitchFamily="18" charset="0"/>
              </a:rPr>
              <a:t> </a:t>
            </a:r>
            <a:r>
              <a:rPr lang="ru-RU" i="1" dirty="0">
                <a:latin typeface="Georgia" pitchFamily="18" charset="0"/>
              </a:rPr>
              <a:t>- это сайт в Интернете, с которым работают обучающиеся, выполняя ту или иную учебную задачу. </a:t>
            </a:r>
            <a:endParaRPr lang="ru-RU" i="1" dirty="0" smtClean="0">
              <a:latin typeface="Georgia" pitchFamily="18" charset="0"/>
            </a:endParaRPr>
          </a:p>
          <a:p>
            <a:pPr algn="just">
              <a:buClr>
                <a:schemeClr val="accent2"/>
              </a:buClr>
            </a:pPr>
            <a:r>
              <a:rPr lang="ru-RU" b="1" i="1" dirty="0" err="1" smtClean="0">
                <a:solidFill>
                  <a:schemeClr val="accent6"/>
                </a:solidFill>
                <a:latin typeface="Georgia" pitchFamily="18" charset="0"/>
              </a:rPr>
              <a:t>Веб-квест</a:t>
            </a:r>
            <a:r>
              <a:rPr lang="ru-RU" b="1" i="1" dirty="0">
                <a:latin typeface="Georgia" pitchFamily="18" charset="0"/>
              </a:rPr>
              <a:t> </a:t>
            </a:r>
            <a:r>
              <a:rPr lang="ru-RU" i="1" dirty="0">
                <a:latin typeface="Georgia" pitchFamily="18" charset="0"/>
              </a:rPr>
              <a:t>(</a:t>
            </a:r>
            <a:r>
              <a:rPr lang="ru-RU" i="1" dirty="0" err="1">
                <a:latin typeface="Georgia" pitchFamily="18" charset="0"/>
              </a:rPr>
              <a:t>webquest</a:t>
            </a:r>
            <a:r>
              <a:rPr lang="ru-RU" i="1" dirty="0">
                <a:latin typeface="Georgia" pitchFamily="18" charset="0"/>
              </a:rPr>
              <a:t>) – это проблемное задание с элементами ролевой игры.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85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Структура </a:t>
            </a:r>
            <a:r>
              <a:rPr lang="ru-RU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веб-квеста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/>
            </a:r>
            <a:b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</a:b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i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Введение</a:t>
            </a:r>
            <a:r>
              <a:rPr lang="ru-RU" b="1" i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 </a:t>
            </a:r>
          </a:p>
          <a:p>
            <a:r>
              <a:rPr lang="ru-RU" b="1" i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Задание, которое понятно, интересно и выполнимо. </a:t>
            </a:r>
          </a:p>
          <a:p>
            <a:r>
              <a:rPr lang="ru-RU" b="1" i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Ресурсы </a:t>
            </a:r>
          </a:p>
          <a:p>
            <a:r>
              <a:rPr lang="ru-RU" b="1" i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Процесс </a:t>
            </a:r>
            <a:r>
              <a:rPr lang="ru-RU" b="1" i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работы</a:t>
            </a:r>
            <a:endParaRPr lang="ru-RU" b="1" i="1" dirty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  <a:p>
            <a:r>
              <a:rPr lang="ru-RU" b="1" i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Оценка </a:t>
            </a:r>
          </a:p>
          <a:p>
            <a:r>
              <a:rPr lang="ru-RU" b="1" i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Заключение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701824"/>
            <a:ext cx="8712968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Компетенции:</a:t>
            </a:r>
            <a:b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</a:b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772816"/>
            <a:ext cx="8568952" cy="4525963"/>
          </a:xfrm>
        </p:spPr>
        <p:txBody>
          <a:bodyPr>
            <a:normAutofit fontScale="92500" lnSpcReduction="20000"/>
          </a:bodyPr>
          <a:lstStyle/>
          <a:p>
            <a:pPr lvl="0" algn="just">
              <a:buClr>
                <a:schemeClr val="accent2"/>
              </a:buClr>
            </a:pPr>
            <a:r>
              <a:rPr lang="ru-RU" b="1" i="1" dirty="0" smtClean="0">
                <a:solidFill>
                  <a:schemeClr val="accent6"/>
                </a:solidFill>
                <a:latin typeface="Georgia" pitchFamily="18" charset="0"/>
              </a:rPr>
              <a:t>использование </a:t>
            </a:r>
            <a:r>
              <a:rPr lang="ru-RU" b="1" i="1" dirty="0">
                <a:solidFill>
                  <a:schemeClr val="accent6"/>
                </a:solidFill>
                <a:latin typeface="Georgia" pitchFamily="18" charset="0"/>
              </a:rPr>
              <a:t>информационных технологий для решения профессиональных </a:t>
            </a:r>
            <a:r>
              <a:rPr lang="ru-RU" b="1" i="1" dirty="0" smtClean="0">
                <a:solidFill>
                  <a:schemeClr val="accent6"/>
                </a:solidFill>
                <a:latin typeface="Georgia" pitchFamily="18" charset="0"/>
              </a:rPr>
              <a:t>задач;</a:t>
            </a:r>
            <a:endParaRPr lang="ru-RU" b="1" i="1" dirty="0">
              <a:solidFill>
                <a:schemeClr val="accent6"/>
              </a:solidFill>
              <a:latin typeface="Georgia" pitchFamily="18" charset="0"/>
            </a:endParaRPr>
          </a:p>
          <a:p>
            <a:pPr lvl="0" algn="just">
              <a:buClr>
                <a:schemeClr val="accent2"/>
              </a:buClr>
            </a:pPr>
            <a:r>
              <a:rPr lang="ru-RU" b="1" i="1" dirty="0">
                <a:solidFill>
                  <a:schemeClr val="accent6"/>
                </a:solidFill>
                <a:latin typeface="Georgia" pitchFamily="18" charset="0"/>
              </a:rPr>
              <a:t>самообучение и самоорганизация;</a:t>
            </a:r>
          </a:p>
          <a:p>
            <a:pPr lvl="0" algn="just">
              <a:buClr>
                <a:schemeClr val="accent2"/>
              </a:buClr>
            </a:pPr>
            <a:r>
              <a:rPr lang="ru-RU" b="1" i="1" dirty="0">
                <a:solidFill>
                  <a:schemeClr val="accent6"/>
                </a:solidFill>
                <a:latin typeface="Georgia" pitchFamily="18" charset="0"/>
              </a:rPr>
              <a:t>работа </a:t>
            </a:r>
            <a:r>
              <a:rPr lang="ru-RU" b="1" i="1" dirty="0" smtClean="0">
                <a:solidFill>
                  <a:schemeClr val="accent6"/>
                </a:solidFill>
                <a:latin typeface="Georgia" pitchFamily="18" charset="0"/>
              </a:rPr>
              <a:t>в команде;</a:t>
            </a:r>
            <a:endParaRPr lang="ru-RU" b="1" i="1" dirty="0">
              <a:solidFill>
                <a:schemeClr val="accent6"/>
              </a:solidFill>
              <a:latin typeface="Georgia" pitchFamily="18" charset="0"/>
            </a:endParaRPr>
          </a:p>
          <a:p>
            <a:pPr lvl="0" algn="just">
              <a:buClr>
                <a:schemeClr val="accent2"/>
              </a:buClr>
            </a:pPr>
            <a:r>
              <a:rPr lang="ru-RU" b="1" i="1" dirty="0">
                <a:solidFill>
                  <a:schemeClr val="accent6"/>
                </a:solidFill>
                <a:latin typeface="Georgia" pitchFamily="18" charset="0"/>
              </a:rPr>
              <a:t>умение находить несколько способов решений проблемной ситуации, определять наиболее рациональный вариант, обосновывать свой выбор;</a:t>
            </a:r>
          </a:p>
          <a:p>
            <a:pPr lvl="0" algn="just">
              <a:buClr>
                <a:schemeClr val="accent2"/>
              </a:buClr>
            </a:pPr>
            <a:r>
              <a:rPr lang="ru-RU" b="1" i="1" dirty="0">
                <a:solidFill>
                  <a:schemeClr val="accent6"/>
                </a:solidFill>
                <a:latin typeface="Georgia" pitchFamily="18" charset="0"/>
              </a:rPr>
              <a:t>навык публичных </a:t>
            </a:r>
            <a:r>
              <a:rPr lang="ru-RU" b="1" i="1" dirty="0" smtClean="0">
                <a:solidFill>
                  <a:schemeClr val="accent6"/>
                </a:solidFill>
                <a:latin typeface="Georgia" pitchFamily="18" charset="0"/>
              </a:rPr>
              <a:t>выступлений</a:t>
            </a:r>
            <a:endParaRPr lang="ru-RU" b="1" i="1" dirty="0">
              <a:solidFill>
                <a:schemeClr val="accent6"/>
              </a:solidFill>
              <a:latin typeface="Georgia" pitchFamily="18" charset="0"/>
            </a:endParaRPr>
          </a:p>
          <a:p>
            <a:pPr algn="just">
              <a:buClr>
                <a:schemeClr val="accent2"/>
              </a:buClr>
            </a:pPr>
            <a:endParaRPr lang="ru-RU" b="1" i="1" dirty="0">
              <a:solidFill>
                <a:schemeClr val="accent6"/>
              </a:solidFill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Как создать </a:t>
            </a:r>
            <a:r>
              <a:rPr lang="ru-RU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веб-квест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/>
            </a:r>
            <a:b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</a:b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52736"/>
            <a:ext cx="8363272" cy="5001419"/>
          </a:xfrm>
          <a:ln>
            <a:noFill/>
          </a:ln>
        </p:spPr>
        <p:txBody>
          <a:bodyPr>
            <a:noAutofit/>
          </a:bodyPr>
          <a:lstStyle/>
          <a:p>
            <a:pPr algn="just" fontAlgn="base"/>
            <a:r>
              <a:rPr lang="ru-RU" sz="2400" b="1" i="1" u="sng" dirty="0" smtClean="0">
                <a:solidFill>
                  <a:schemeClr val="accent6"/>
                </a:solidFill>
                <a:latin typeface="Georgia" pitchFamily="18" charset="0"/>
              </a:rPr>
              <a:t>Шаг </a:t>
            </a:r>
            <a:r>
              <a:rPr lang="ru-RU" sz="2400" b="1" i="1" u="sng" dirty="0">
                <a:solidFill>
                  <a:schemeClr val="accent6"/>
                </a:solidFill>
                <a:latin typeface="Georgia" pitchFamily="18" charset="0"/>
              </a:rPr>
              <a:t>1:</a:t>
            </a:r>
            <a:r>
              <a:rPr lang="ru-RU" sz="2400" b="1" i="1" dirty="0">
                <a:latin typeface="Georgia" pitchFamily="18" charset="0"/>
              </a:rPr>
              <a:t> </a:t>
            </a:r>
            <a:r>
              <a:rPr lang="ru-RU" sz="2400" b="1" i="1" dirty="0" smtClean="0">
                <a:latin typeface="Georgia" pitchFamily="18" charset="0"/>
              </a:rPr>
              <a:t>определение темы.</a:t>
            </a:r>
            <a:endParaRPr lang="ru-RU" sz="2400" b="1" i="1" dirty="0">
              <a:latin typeface="Georgia" pitchFamily="18" charset="0"/>
            </a:endParaRPr>
          </a:p>
          <a:p>
            <a:pPr algn="just" fontAlgn="base"/>
            <a:r>
              <a:rPr lang="ru-RU" sz="2400" b="1" i="1" u="sng" dirty="0">
                <a:solidFill>
                  <a:schemeClr val="accent6"/>
                </a:solidFill>
                <a:latin typeface="Georgia" pitchFamily="18" charset="0"/>
              </a:rPr>
              <a:t>Шаг 2:</a:t>
            </a:r>
            <a:r>
              <a:rPr lang="ru-RU" sz="2400" b="1" i="1" dirty="0">
                <a:latin typeface="Georgia" pitchFamily="18" charset="0"/>
              </a:rPr>
              <a:t> </a:t>
            </a:r>
            <a:r>
              <a:rPr lang="ru-RU" sz="2400" b="1" i="1" dirty="0" smtClean="0">
                <a:latin typeface="Georgia" pitchFamily="18" charset="0"/>
              </a:rPr>
              <a:t>выбор сайта.</a:t>
            </a:r>
            <a:endParaRPr lang="ru-RU" sz="2400" b="1" i="1" dirty="0">
              <a:latin typeface="Georgia" pitchFamily="18" charset="0"/>
            </a:endParaRPr>
          </a:p>
          <a:p>
            <a:pPr algn="just" fontAlgn="base"/>
            <a:r>
              <a:rPr lang="ru-RU" sz="2400" b="1" i="1" u="sng" dirty="0">
                <a:solidFill>
                  <a:schemeClr val="accent6"/>
                </a:solidFill>
                <a:latin typeface="Georgia" pitchFamily="18" charset="0"/>
              </a:rPr>
              <a:t>Шаг 3:</a:t>
            </a:r>
            <a:r>
              <a:rPr lang="ru-RU" sz="2400" b="1" i="1" dirty="0">
                <a:latin typeface="Georgia" pitchFamily="18" charset="0"/>
              </a:rPr>
              <a:t> </a:t>
            </a:r>
            <a:r>
              <a:rPr lang="ru-RU" sz="2400" b="1" i="1" dirty="0" smtClean="0">
                <a:latin typeface="Georgia" pitchFamily="18" charset="0"/>
              </a:rPr>
              <a:t> задание. </a:t>
            </a:r>
          </a:p>
          <a:p>
            <a:pPr algn="just" fontAlgn="base">
              <a:buFont typeface="Georgia" pitchFamily="18" charset="0"/>
              <a:buChar char="−"/>
            </a:pPr>
            <a:r>
              <a:rPr lang="ru-RU" sz="2400" b="1" i="1" dirty="0" smtClean="0">
                <a:solidFill>
                  <a:schemeClr val="accent6"/>
                </a:solidFill>
                <a:latin typeface="Georgia" pitchFamily="18" charset="0"/>
              </a:rPr>
              <a:t>варианты:</a:t>
            </a:r>
            <a:endParaRPr lang="ru-RU" sz="2400" b="1" i="1" dirty="0">
              <a:solidFill>
                <a:schemeClr val="accent6"/>
              </a:solidFill>
              <a:latin typeface="Georgia" pitchFamily="18" charset="0"/>
            </a:endParaRPr>
          </a:p>
          <a:p>
            <a:pPr lvl="1" algn="just"/>
            <a:r>
              <a:rPr lang="ru-RU" sz="2000" b="1" i="1" dirty="0" smtClean="0">
                <a:latin typeface="Georgia" pitchFamily="18" charset="0"/>
              </a:rPr>
              <a:t>в </a:t>
            </a:r>
            <a:r>
              <a:rPr lang="ru-RU" sz="2000" b="1" i="1" dirty="0">
                <a:latin typeface="Georgia" pitchFamily="18" charset="0"/>
              </a:rPr>
              <a:t>виде </a:t>
            </a:r>
            <a:r>
              <a:rPr lang="ru-RU" sz="2000" b="1" i="1" dirty="0" smtClean="0">
                <a:latin typeface="Georgia" pitchFamily="18" charset="0"/>
              </a:rPr>
              <a:t>презентации; </a:t>
            </a:r>
            <a:endParaRPr lang="ru-RU" sz="2000" b="1" i="1" dirty="0">
              <a:latin typeface="Georgia" pitchFamily="18" charset="0"/>
            </a:endParaRPr>
          </a:p>
          <a:p>
            <a:pPr lvl="1" algn="just"/>
            <a:r>
              <a:rPr lang="ru-RU" sz="2000" b="1" i="1" dirty="0" smtClean="0">
                <a:latin typeface="Georgia" pitchFamily="18" charset="0"/>
              </a:rPr>
              <a:t>в </a:t>
            </a:r>
            <a:r>
              <a:rPr lang="ru-RU" sz="2000" b="1" i="1" dirty="0">
                <a:latin typeface="Georgia" pitchFamily="18" charset="0"/>
              </a:rPr>
              <a:t>виде </a:t>
            </a:r>
            <a:r>
              <a:rPr lang="ru-RU" sz="2000" b="1" i="1" dirty="0" smtClean="0">
                <a:latin typeface="Georgia" pitchFamily="18" charset="0"/>
              </a:rPr>
              <a:t>текста;</a:t>
            </a:r>
            <a:endParaRPr lang="ru-RU" sz="2000" b="1" i="1" dirty="0">
              <a:latin typeface="Georgia" pitchFamily="18" charset="0"/>
            </a:endParaRPr>
          </a:p>
          <a:p>
            <a:pPr lvl="1" algn="just"/>
            <a:r>
              <a:rPr lang="ru-RU" sz="2000" b="1" i="1" dirty="0" smtClean="0">
                <a:latin typeface="Georgia" pitchFamily="18" charset="0"/>
              </a:rPr>
              <a:t>визуальный </a:t>
            </a:r>
            <a:r>
              <a:rPr lang="ru-RU" sz="2000" b="1" i="1" dirty="0">
                <a:latin typeface="Georgia" pitchFamily="18" charset="0"/>
              </a:rPr>
              <a:t>материал. </a:t>
            </a:r>
          </a:p>
          <a:p>
            <a:pPr algn="just" fontAlgn="base"/>
            <a:r>
              <a:rPr lang="ru-RU" sz="2400" b="1" i="1" u="sng" dirty="0">
                <a:solidFill>
                  <a:schemeClr val="accent6"/>
                </a:solidFill>
                <a:latin typeface="Georgia" pitchFamily="18" charset="0"/>
              </a:rPr>
              <a:t>Шаг 4:</a:t>
            </a:r>
            <a:r>
              <a:rPr lang="ru-RU" sz="2400" b="1" i="1" u="sng" dirty="0">
                <a:latin typeface="Georgia" pitchFamily="18" charset="0"/>
              </a:rPr>
              <a:t> </a:t>
            </a:r>
            <a:r>
              <a:rPr lang="ru-RU" sz="2400" b="1" i="1" dirty="0">
                <a:latin typeface="Georgia" pitchFamily="18" charset="0"/>
              </a:rPr>
              <a:t>придумайте систему оценивания.</a:t>
            </a:r>
          </a:p>
          <a:p>
            <a:pPr algn="just" fontAlgn="base"/>
            <a:r>
              <a:rPr lang="ru-RU" sz="2400" b="1" i="1" u="sng" dirty="0" smtClean="0">
                <a:solidFill>
                  <a:schemeClr val="accent6"/>
                </a:solidFill>
                <a:latin typeface="Georgia" pitchFamily="18" charset="0"/>
              </a:rPr>
              <a:t>Шаг </a:t>
            </a:r>
            <a:r>
              <a:rPr lang="ru-RU" sz="2400" b="1" i="1" u="sng" dirty="0">
                <a:solidFill>
                  <a:schemeClr val="accent6"/>
                </a:solidFill>
                <a:latin typeface="Georgia" pitchFamily="18" charset="0"/>
              </a:rPr>
              <a:t>5:</a:t>
            </a:r>
            <a:r>
              <a:rPr lang="ru-RU" sz="2400" b="1" i="1" dirty="0">
                <a:latin typeface="Georgia" pitchFamily="18" charset="0"/>
              </a:rPr>
              <a:t> найдите источники информации, которыми будут пользоваться ученики для поиска ответов.</a:t>
            </a:r>
          </a:p>
          <a:p>
            <a:pPr algn="just" fontAlgn="base"/>
            <a:r>
              <a:rPr lang="ru-RU" sz="2400" b="1" i="1" u="sng" dirty="0">
                <a:solidFill>
                  <a:schemeClr val="accent6"/>
                </a:solidFill>
                <a:latin typeface="Georgia" pitchFamily="18" charset="0"/>
              </a:rPr>
              <a:t>Шаг 6:</a:t>
            </a:r>
            <a:r>
              <a:rPr lang="ru-RU" sz="2400" b="1" i="1" dirty="0">
                <a:latin typeface="Georgia" pitchFamily="18" charset="0"/>
              </a:rPr>
              <a:t> имея на листе приблизительный план и основную информацию приступайте к размещению </a:t>
            </a:r>
            <a:r>
              <a:rPr lang="ru-RU" sz="2400" b="1" i="1" dirty="0" err="1">
                <a:latin typeface="Georgia" pitchFamily="18" charset="0"/>
              </a:rPr>
              <a:t>веб-квеста</a:t>
            </a:r>
            <a:r>
              <a:rPr lang="ru-RU" sz="2400" b="1" i="1" dirty="0">
                <a:latin typeface="Georgia" pitchFamily="18" charset="0"/>
              </a:rPr>
              <a:t> на сайте.</a:t>
            </a:r>
          </a:p>
          <a:p>
            <a:pPr algn="just"/>
            <a:endParaRPr lang="ru-RU" sz="2400" b="1" i="1" dirty="0">
              <a:latin typeface="Georgia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880" y="274638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Обзор популярных бесплатных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блог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 сервисов 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b="1" dirty="0">
                <a:solidFill>
                  <a:schemeClr val="accent6"/>
                </a:solidFill>
                <a:latin typeface="Georgia" pitchFamily="18" charset="0"/>
              </a:rPr>
              <a:t/>
            </a:r>
            <a:br>
              <a:rPr lang="ru-RU" b="1" dirty="0">
                <a:solidFill>
                  <a:schemeClr val="accent6"/>
                </a:solidFill>
                <a:latin typeface="Georgia" pitchFamily="18" charset="0"/>
              </a:rPr>
            </a:br>
            <a:r>
              <a:rPr lang="ru-RU" b="1" dirty="0">
                <a:solidFill>
                  <a:schemeClr val="accent6"/>
                </a:solidFill>
                <a:latin typeface="Georgia" pitchFamily="18" charset="0"/>
              </a:rPr>
              <a:t/>
            </a:r>
            <a:br>
              <a:rPr lang="ru-RU" b="1" dirty="0">
                <a:solidFill>
                  <a:schemeClr val="accent6"/>
                </a:solidFill>
                <a:latin typeface="Georgia" pitchFamily="18" charset="0"/>
              </a:rPr>
            </a:br>
            <a:r>
              <a:rPr lang="ru-RU" b="1" dirty="0" err="1">
                <a:solidFill>
                  <a:schemeClr val="accent6"/>
                </a:solidFill>
                <a:latin typeface="Georgia" pitchFamily="18" charset="0"/>
                <a:hlinkClick r:id="rId2"/>
              </a:rPr>
              <a:t>WordPress</a:t>
            </a:r>
            <a:r>
              <a:rPr lang="ru-RU" b="1" dirty="0">
                <a:solidFill>
                  <a:schemeClr val="accent6"/>
                </a:solidFill>
                <a:latin typeface="Georgia" pitchFamily="18" charset="0"/>
                <a:hlinkClick r:id="rId2"/>
              </a:rPr>
              <a:t> </a:t>
            </a:r>
            <a:r>
              <a:rPr lang="ru-RU" b="1" dirty="0">
                <a:solidFill>
                  <a:schemeClr val="accent6"/>
                </a:solidFill>
                <a:latin typeface="Georgia" pitchFamily="18" charset="0"/>
              </a:rPr>
              <a:t/>
            </a:r>
            <a:br>
              <a:rPr lang="ru-RU" b="1" dirty="0">
                <a:solidFill>
                  <a:schemeClr val="accent6"/>
                </a:solidFill>
                <a:latin typeface="Georgia" pitchFamily="18" charset="0"/>
              </a:rPr>
            </a:br>
            <a:r>
              <a:rPr lang="ru-RU" b="1" dirty="0" err="1">
                <a:solidFill>
                  <a:schemeClr val="accent6"/>
                </a:solidFill>
                <a:latin typeface="Georgia" pitchFamily="18" charset="0"/>
                <a:hlinkClick r:id="rId3"/>
              </a:rPr>
              <a:t>LiveJournal</a:t>
            </a:r>
            <a:r>
              <a:rPr lang="ru-RU" b="1" dirty="0">
                <a:solidFill>
                  <a:schemeClr val="accent6"/>
                </a:solidFill>
                <a:latin typeface="Georgia" pitchFamily="18" charset="0"/>
                <a:hlinkClick r:id="rId3"/>
              </a:rPr>
              <a:t> или Живой Журнал </a:t>
            </a:r>
            <a:r>
              <a:rPr lang="ru-RU" b="1" dirty="0">
                <a:solidFill>
                  <a:schemeClr val="accent6"/>
                </a:solidFill>
                <a:latin typeface="Georgia" pitchFamily="18" charset="0"/>
              </a:rPr>
              <a:t/>
            </a:r>
            <a:br>
              <a:rPr lang="ru-RU" b="1" dirty="0">
                <a:solidFill>
                  <a:schemeClr val="accent6"/>
                </a:solidFill>
                <a:latin typeface="Georgia" pitchFamily="18" charset="0"/>
              </a:rPr>
            </a:br>
            <a:r>
              <a:rPr lang="ru-RU" b="1" dirty="0" err="1">
                <a:solidFill>
                  <a:schemeClr val="accent6"/>
                </a:solidFill>
                <a:latin typeface="Georgia" pitchFamily="18" charset="0"/>
                <a:hlinkClick r:id="rId4"/>
              </a:rPr>
              <a:t>LiveInternet</a:t>
            </a:r>
            <a:r>
              <a:rPr lang="ru-RU" b="1" dirty="0">
                <a:solidFill>
                  <a:schemeClr val="accent6"/>
                </a:solidFill>
                <a:latin typeface="Georgia" pitchFamily="18" charset="0"/>
                <a:hlinkClick r:id="rId4"/>
              </a:rPr>
              <a:t> </a:t>
            </a:r>
            <a:r>
              <a:rPr lang="ru-RU" b="1" dirty="0">
                <a:solidFill>
                  <a:schemeClr val="accent6"/>
                </a:solidFill>
                <a:latin typeface="Georgia" pitchFamily="18" charset="0"/>
              </a:rPr>
              <a:t/>
            </a:r>
            <a:br>
              <a:rPr lang="ru-RU" b="1" dirty="0">
                <a:solidFill>
                  <a:schemeClr val="accent6"/>
                </a:solidFill>
                <a:latin typeface="Georgia" pitchFamily="18" charset="0"/>
              </a:rPr>
            </a:br>
            <a:r>
              <a:rPr lang="ru-RU" b="1" dirty="0" err="1">
                <a:solidFill>
                  <a:schemeClr val="accent6"/>
                </a:solidFill>
                <a:latin typeface="Georgia" pitchFamily="18" charset="0"/>
                <a:hlinkClick r:id="rId5"/>
              </a:rPr>
              <a:t>Blog.ru</a:t>
            </a:r>
            <a:r>
              <a:rPr lang="ru-RU" b="1" dirty="0">
                <a:solidFill>
                  <a:schemeClr val="accent6"/>
                </a:solidFill>
                <a:latin typeface="Georgia" pitchFamily="18" charset="0"/>
                <a:hlinkClick r:id="rId5"/>
              </a:rPr>
              <a:t> </a:t>
            </a:r>
            <a:r>
              <a:rPr lang="ru-RU" b="1" dirty="0">
                <a:solidFill>
                  <a:schemeClr val="accent6"/>
                </a:solidFill>
                <a:latin typeface="Georgia" pitchFamily="18" charset="0"/>
              </a:rPr>
              <a:t/>
            </a:r>
            <a:br>
              <a:rPr lang="ru-RU" b="1" dirty="0">
                <a:solidFill>
                  <a:schemeClr val="accent6"/>
                </a:solidFill>
                <a:latin typeface="Georgia" pitchFamily="18" charset="0"/>
              </a:rPr>
            </a:br>
            <a:r>
              <a:rPr lang="ru-RU" b="1" dirty="0" err="1">
                <a:solidFill>
                  <a:schemeClr val="accent6"/>
                </a:solidFill>
                <a:latin typeface="Georgia" pitchFamily="18" charset="0"/>
                <a:hlinkClick r:id="rId6"/>
              </a:rPr>
              <a:t>Blogspot.com</a:t>
            </a:r>
            <a:r>
              <a:rPr lang="ru-RU" b="1" dirty="0">
                <a:solidFill>
                  <a:schemeClr val="accent6"/>
                </a:solidFill>
                <a:latin typeface="Georgia" pitchFamily="18" charset="0"/>
                <a:hlinkClick r:id="rId6"/>
              </a:rPr>
              <a:t> </a:t>
            </a:r>
            <a:r>
              <a:rPr lang="ru-RU" b="1" dirty="0">
                <a:solidFill>
                  <a:schemeClr val="accent6"/>
                </a:solidFill>
                <a:latin typeface="Georgia" pitchFamily="18" charset="0"/>
              </a:rPr>
              <a:t/>
            </a:r>
            <a:br>
              <a:rPr lang="ru-RU" b="1" dirty="0">
                <a:solidFill>
                  <a:schemeClr val="accent6"/>
                </a:solidFill>
                <a:latin typeface="Georgia" pitchFamily="18" charset="0"/>
              </a:rPr>
            </a:br>
            <a:r>
              <a:rPr lang="ru-RU" b="1" dirty="0" err="1">
                <a:solidFill>
                  <a:schemeClr val="accent6"/>
                </a:solidFill>
                <a:latin typeface="Georgia" pitchFamily="18" charset="0"/>
                <a:hlinkClick r:id="rId7"/>
              </a:rPr>
              <a:t>Mail.ru</a:t>
            </a:r>
            <a:r>
              <a:rPr lang="ru-RU" b="1" dirty="0">
                <a:solidFill>
                  <a:schemeClr val="accent6"/>
                </a:solidFill>
                <a:latin typeface="Georgia" pitchFamily="18" charset="0"/>
                <a:hlinkClick r:id="rId7"/>
              </a:rPr>
              <a:t> </a:t>
            </a:r>
            <a:r>
              <a:rPr lang="ru-RU" b="1" dirty="0">
                <a:solidFill>
                  <a:schemeClr val="accent6"/>
                </a:solidFill>
                <a:latin typeface="Georgia" pitchFamily="18" charset="0"/>
              </a:rPr>
              <a:t/>
            </a:r>
            <a:br>
              <a:rPr lang="ru-RU" b="1" dirty="0">
                <a:solidFill>
                  <a:schemeClr val="accent6"/>
                </a:solidFill>
                <a:latin typeface="Georgia" pitchFamily="18" charset="0"/>
              </a:rPr>
            </a:br>
            <a:r>
              <a:rPr lang="ru-RU" b="1" dirty="0">
                <a:solidFill>
                  <a:schemeClr val="accent6"/>
                </a:solidFill>
                <a:latin typeface="Georgia" pitchFamily="18" charset="0"/>
              </a:rPr>
              <a:t/>
            </a:r>
            <a:br>
              <a:rPr lang="ru-RU" b="1" dirty="0">
                <a:solidFill>
                  <a:schemeClr val="accent6"/>
                </a:solidFill>
                <a:latin typeface="Georgia" pitchFamily="18" charset="0"/>
              </a:rPr>
            </a:br>
            <a:endParaRPr lang="ru-RU" b="1" dirty="0">
              <a:solidFill>
                <a:schemeClr val="accent6"/>
              </a:solidFill>
              <a:latin typeface="Georgia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Обзор бесплатных конструкторов </a:t>
            </a:r>
            <a:b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</a:br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сайтов с </a:t>
            </a:r>
            <a:r>
              <a:rPr lang="ru-RU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хостингом</a:t>
            </a:r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 </a:t>
            </a:r>
            <a:endParaRPr lang="ru-RU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600200"/>
            <a:ext cx="8640960" cy="4525963"/>
          </a:xfrm>
        </p:spPr>
        <p:txBody>
          <a:bodyPr/>
          <a:lstStyle/>
          <a:p>
            <a:pPr>
              <a:buNone/>
            </a:pPr>
            <a:r>
              <a:rPr lang="ru-RU" sz="3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 </a:t>
            </a:r>
            <a:r>
              <a:rPr lang="ru-RU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/>
            </a:r>
            <a:br>
              <a:rPr lang="ru-RU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</a:br>
            <a:r>
              <a:rPr lang="ru-RU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/>
            </a:r>
            <a:br>
              <a:rPr lang="ru-RU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</a:br>
            <a:r>
              <a:rPr lang="ru-RU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  <a:hlinkClick r:id="rId2"/>
              </a:rPr>
              <a:t>Сайты </a:t>
            </a:r>
            <a:r>
              <a:rPr lang="ru-RU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  <a:hlinkClick r:id="rId2"/>
              </a:rPr>
              <a:t>Google</a:t>
            </a:r>
            <a:r>
              <a:rPr lang="ru-RU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  <a:hlinkClick r:id="rId2"/>
              </a:rPr>
              <a:t> </a:t>
            </a:r>
            <a:r>
              <a:rPr lang="ru-RU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/>
            </a:r>
            <a:br>
              <a:rPr lang="ru-RU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</a:br>
            <a:r>
              <a:rPr lang="ru-RU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  <a:hlinkClick r:id="rId3"/>
              </a:rPr>
              <a:t>Яндекс</a:t>
            </a:r>
            <a:r>
              <a:rPr lang="ru-RU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  <a:hlinkClick r:id="rId3"/>
              </a:rPr>
              <a:t>. Народ. </a:t>
            </a:r>
            <a:r>
              <a:rPr lang="ru-RU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/>
            </a:r>
            <a:br>
              <a:rPr lang="ru-RU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</a:br>
            <a:r>
              <a:rPr lang="ru-RU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  <a:hlinkClick r:id="rId4"/>
              </a:rPr>
              <a:t>Ucoz</a:t>
            </a: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  <a:hlinkClick r:id="rId4"/>
              </a:rPr>
              <a:t>.  </a:t>
            </a:r>
            <a:r>
              <a:rPr lang="ru-RU" sz="3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  <a:hlinkClick r:id="rId4"/>
              </a:rPr>
              <a:t>Бесплатный конструктор сайтов </a:t>
            </a:r>
            <a:endParaRPr lang="ru-RU" sz="3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Edu globalization">
  <a:themeElements>
    <a:clrScheme name="Edu globaliz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du globalization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u globaliz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u globaliz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u globaliz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u globaliz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u globaliz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u globaliz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u globaliz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u globaliz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u globaliz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u globaliz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u globaliz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u globaliz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Proshina_fon</Template>
  <TotalTime>95</TotalTime>
  <Words>140</Words>
  <Application>Microsoft Office PowerPoint</Application>
  <PresentationFormat>Экран (4:3)</PresentationFormat>
  <Paragraphs>37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Edu globalization</vt:lpstr>
      <vt:lpstr>ТЕХНОЛОГИЯ ВЕБ-КВЕСТ  КАК ИНТЕРАКТИВНАЯ ОБРАЗОВАТЕЛЬНАЯ СРЕДА </vt:lpstr>
      <vt:lpstr>Модели  обучения:</vt:lpstr>
      <vt:lpstr>Веб-квест</vt:lpstr>
      <vt:lpstr>Структура веб-квеста </vt:lpstr>
      <vt:lpstr>Компетенции: </vt:lpstr>
      <vt:lpstr>Как создать веб-квест </vt:lpstr>
      <vt:lpstr>Обзор популярных бесплатных блог сервисов </vt:lpstr>
      <vt:lpstr>Обзор бесплатных конструкторов  сайтов с хостингом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ТЕХНОЛОГИЯ ВЕБ-КВЕСТ КАК ИНТЕРАКТИВНАЯ ОБРАЗОВАТЕЛЬНАЯ СРЕДА</dc:title>
  <dc:creator>user</dc:creator>
  <cp:lastModifiedBy>user</cp:lastModifiedBy>
  <cp:revision>4</cp:revision>
  <dcterms:created xsi:type="dcterms:W3CDTF">2013-03-25T00:38:59Z</dcterms:created>
  <dcterms:modified xsi:type="dcterms:W3CDTF">2013-03-25T02:14:46Z</dcterms:modified>
</cp:coreProperties>
</file>