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1" r:id="rId4"/>
    <p:sldId id="258" r:id="rId5"/>
    <p:sldId id="259" r:id="rId6"/>
    <p:sldId id="268" r:id="rId7"/>
    <p:sldId id="271" r:id="rId8"/>
    <p:sldId id="262" r:id="rId9"/>
    <p:sldId id="260" r:id="rId10"/>
    <p:sldId id="266" r:id="rId11"/>
    <p:sldId id="267" r:id="rId12"/>
    <p:sldId id="263" r:id="rId13"/>
    <p:sldId id="269" r:id="rId14"/>
    <p:sldId id="264" r:id="rId15"/>
    <p:sldId id="270" r:id="rId16"/>
    <p:sldId id="26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874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65" d="100"/>
          <a:sy n="65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EE0F9E-45FB-4D94-8301-D70769945BB2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E6909A-A740-41F9-AE7E-EFA57341A4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181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E7F3F-D84B-42D7-B023-61427100E8DF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BA90E-83D9-4C0A-9032-96871A99A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4C85F-6974-4A94-BD7A-4D2AF3B02D64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21121-B1F4-42B8-BAD0-C90A7744F1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94F86-A77B-4C43-93AD-FB0E78003D5E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CCB43-C965-411A-B025-E981509D27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9EF07-517A-45BC-98CD-23B908AFF43E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FD158-436A-4CFC-AC05-726BE4DCE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364B1-B213-4F5D-87A2-61CD6B1BECBA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B9AAE-071B-4171-99DF-F54215B088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FA5B8-C32E-4C5C-A208-4FB2C342E835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9F672-1D43-4C55-B40B-C05E279827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843E1-D8F0-4E3F-B1AE-624E82081B52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E9191-6334-4FFF-8A58-906682625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18D04-502D-42BA-B18E-3C6F7FECBD94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94000-4342-4A4D-823C-7D2D98E16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F4418-233A-4A7E-ABD5-98E7A79F87A6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62DBC-3EC1-4911-8AAC-59CA162CAA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45DFB-CC80-481E-A98D-49A03279A86A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BE5E1-9317-4971-A478-DD0427EA6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DC28C-BCB2-4A87-90F7-D28D459D4D60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703B3-9CC8-4C45-905F-037729D36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12B3E1-6CE4-4D7A-9E65-B0138CB8E8C9}" type="datetimeFigureOut">
              <a:rPr lang="ru-RU"/>
              <a:pPr>
                <a:defRPr/>
              </a:pPr>
              <a:t>18.08.2013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B0BEFE-F1A1-4979-BDEF-F6DD21ECD0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5.xml"/><Relationship Id="rId7" Type="http://schemas.openxmlformats.org/officeDocument/2006/relationships/slide" Target="slide1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10" Type="http://schemas.openxmlformats.org/officeDocument/2006/relationships/slide" Target="slide16.xml"/><Relationship Id="rId4" Type="http://schemas.openxmlformats.org/officeDocument/2006/relationships/slide" Target="slide6.xml"/><Relationship Id="rId9" Type="http://schemas.openxmlformats.org/officeDocument/2006/relationships/slide" Target="slid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8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Познание и знание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2214554"/>
            <a:ext cx="1285875" cy="17541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Ощущение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Отражение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отдельных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свойств,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признаков,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процессов</a:t>
            </a: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285984" y="285728"/>
            <a:ext cx="4572032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>
            <a:reflection blurRad="6350" stA="50000" endA="300" endPos="55500" dist="50800" dir="5400000" sy="-100000" algn="bl" rotWithShape="0"/>
          </a:effectLst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latin typeface="Calibri" pitchFamily="34" charset="0"/>
              </a:rPr>
              <a:t>Чувственное</a:t>
            </a:r>
            <a:endParaRPr lang="ru-RU" sz="2800" b="1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6648" y="2159000"/>
            <a:ext cx="1785938" cy="1754188"/>
          </a:xfrm>
          <a:prstGeom prst="rect">
            <a:avLst/>
          </a:prstGeom>
          <a:solidFill>
            <a:srgbClr val="E5E874"/>
          </a:solidFill>
          <a:ln w="31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Восприятие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Целостное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отражение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предметов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 многообразии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их свойств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388" y="2071678"/>
            <a:ext cx="2143125" cy="23082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Представление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вторичный образ,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воспроизведённое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памятью и вызванное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 сознании ощущение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или восприятие.</a:t>
            </a: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4357686" y="5214950"/>
            <a:ext cx="1695450" cy="6461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Реальные </a:t>
            </a:r>
          </a:p>
          <a:p>
            <a:pPr algn="ctr"/>
            <a:r>
              <a:rPr lang="ru-RU" b="1">
                <a:latin typeface="Calibri" pitchFamily="34" charset="0"/>
              </a:rPr>
              <a:t>представления</a:t>
            </a: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6786578" y="5214950"/>
            <a:ext cx="1695450" cy="6461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Нереальные </a:t>
            </a:r>
          </a:p>
          <a:p>
            <a:pPr algn="ctr"/>
            <a:r>
              <a:rPr lang="ru-RU" b="1">
                <a:latin typeface="Calibri" pitchFamily="34" charset="0"/>
              </a:rPr>
              <a:t>представления</a:t>
            </a:r>
          </a:p>
        </p:txBody>
      </p:sp>
      <p:cxnSp>
        <p:nvCxnSpPr>
          <p:cNvPr id="13" name="Прямая со стрелкой 12">
            <a:hlinkClick r:id="rId2" action="ppaction://hlinksldjump"/>
          </p:cNvPr>
          <p:cNvCxnSpPr/>
          <p:nvPr/>
        </p:nvCxnSpPr>
        <p:spPr>
          <a:xfrm rot="10800000">
            <a:off x="6215074" y="6500834"/>
            <a:ext cx="642938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hlinkClick r:id="rId3" action="ppaction://hlinksldjump"/>
          </p:cNvPr>
          <p:cNvCxnSpPr/>
          <p:nvPr/>
        </p:nvCxnSpPr>
        <p:spPr>
          <a:xfrm rot="10800000">
            <a:off x="7715250" y="6500813"/>
            <a:ext cx="642938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8180413" y="6464321"/>
            <a:ext cx="357190" cy="1588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5" idx="1"/>
            <a:endCxn id="4" idx="0"/>
          </p:cNvCxnSpPr>
          <p:nvPr/>
        </p:nvCxnSpPr>
        <p:spPr>
          <a:xfrm rot="10800000" flipV="1">
            <a:off x="1000096" y="793560"/>
            <a:ext cx="1285888" cy="1420994"/>
          </a:xfrm>
          <a:prstGeom prst="bentConnector2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>
            <a:stCxn id="5" idx="2"/>
            <a:endCxn id="6" idx="0"/>
          </p:cNvCxnSpPr>
          <p:nvPr/>
        </p:nvCxnSpPr>
        <p:spPr>
          <a:xfrm rot="5400000">
            <a:off x="4142005" y="1729004"/>
            <a:ext cx="857609" cy="2383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hape 29"/>
          <p:cNvCxnSpPr>
            <a:stCxn id="5" idx="3"/>
            <a:endCxn id="7" idx="0"/>
          </p:cNvCxnSpPr>
          <p:nvPr/>
        </p:nvCxnSpPr>
        <p:spPr>
          <a:xfrm>
            <a:off x="6858016" y="793560"/>
            <a:ext cx="642935" cy="1278118"/>
          </a:xfrm>
          <a:prstGeom prst="bentConnector2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ная линия уступом 31"/>
          <p:cNvCxnSpPr>
            <a:stCxn id="7" idx="2"/>
          </p:cNvCxnSpPr>
          <p:nvPr/>
        </p:nvCxnSpPr>
        <p:spPr>
          <a:xfrm rot="16200000" flipH="1">
            <a:off x="7083431" y="4797422"/>
            <a:ext cx="835047" cy="7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Соединительная линия уступом 33"/>
          <p:cNvCxnSpPr>
            <a:stCxn id="7" idx="2"/>
            <a:endCxn id="8" idx="0"/>
          </p:cNvCxnSpPr>
          <p:nvPr/>
        </p:nvCxnSpPr>
        <p:spPr>
          <a:xfrm rot="5400000">
            <a:off x="5935658" y="3649656"/>
            <a:ext cx="835047" cy="2295540"/>
          </a:xfrm>
          <a:prstGeom prst="bentConnector3">
            <a:avLst>
              <a:gd name="adj1" fmla="val 50000"/>
            </a:avLst>
          </a:prstGeom>
          <a:ln w="5715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142976" y="357166"/>
            <a:ext cx="7000634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reflection blurRad="6350" stA="50000" endA="300" endPos="90000" dist="50800" dir="5400000" sy="-100000" algn="bl" rotWithShape="0"/>
          </a:effectLst>
        </p:spPr>
        <p:txBody>
          <a:bodyPr wrap="none">
            <a:spAutoFit/>
          </a:bodyPr>
          <a:lstStyle/>
          <a:p>
            <a:pPr algn="ctr"/>
            <a:r>
              <a:rPr lang="ru-RU" sz="4400" b="1" dirty="0">
                <a:latin typeface="Calibri" pitchFamily="34" charset="0"/>
              </a:rPr>
              <a:t>Рациональное (логическое)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2214554"/>
            <a:ext cx="1785937" cy="2339102"/>
          </a:xfrm>
          <a:prstGeom prst="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+mn-lt"/>
              </a:rPr>
              <a:t>Понятие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мысль в которой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фиксируются общие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и существенные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признаки вещей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5984" y="2214554"/>
            <a:ext cx="1766887" cy="2339102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+mn-lt"/>
              </a:rPr>
              <a:t>Суждения</a:t>
            </a:r>
            <a:r>
              <a:rPr lang="ru-RU" b="1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+mn-lt"/>
              </a:rPr>
              <a:t>мысль,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+mn-lt"/>
              </a:rPr>
              <a:t>утверждающая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+mn-lt"/>
              </a:rPr>
              <a:t>или отрицающая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+mn-lt"/>
              </a:rPr>
              <a:t>нечто об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+mn-lt"/>
              </a:rPr>
              <a:t>объектах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  <a:latin typeface="+mn-lt"/>
              </a:rPr>
              <a:t>суждения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14810" y="2214554"/>
            <a:ext cx="2286016" cy="2339102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Умозаключение</a:t>
            </a:r>
          </a:p>
          <a:p>
            <a:pPr algn="ctr"/>
            <a:r>
              <a:rPr lang="ru-RU" dirty="0" smtClean="0"/>
              <a:t>Высшая форма мышления, позволяющее получать из нескольких суждений новое.</a:t>
            </a:r>
          </a:p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43702" y="2214554"/>
            <a:ext cx="2214578" cy="233910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Истина</a:t>
            </a:r>
          </a:p>
          <a:p>
            <a:pPr algn="ctr"/>
            <a:r>
              <a:rPr lang="ru-RU" dirty="0" smtClean="0"/>
              <a:t>Результат процесса познания, соответствующий действительности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1214414" y="1000108"/>
            <a:ext cx="928694" cy="1071570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767529" y="1375819"/>
            <a:ext cx="894298" cy="285752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4910669" y="1447257"/>
            <a:ext cx="894298" cy="142876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7018090" y="1197224"/>
            <a:ext cx="894298" cy="642942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hlinkClick r:id="rId2" action="ppaction://hlinksldjump"/>
          </p:cNvPr>
          <p:cNvCxnSpPr/>
          <p:nvPr/>
        </p:nvCxnSpPr>
        <p:spPr>
          <a:xfrm rot="10800000">
            <a:off x="6715140" y="6500834"/>
            <a:ext cx="642938" cy="1587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hlinkClick r:id="rId3" action="ppaction://hlinksldjump"/>
          </p:cNvPr>
          <p:cNvCxnSpPr/>
          <p:nvPr/>
        </p:nvCxnSpPr>
        <p:spPr>
          <a:xfrm rot="10800000">
            <a:off x="7715250" y="6500813"/>
            <a:ext cx="642938" cy="1587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8158980" y="6485728"/>
            <a:ext cx="400030" cy="1614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28794" y="5429264"/>
            <a:ext cx="2000264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Индуктивное </a:t>
            </a:r>
          </a:p>
          <a:p>
            <a:pPr algn="ctr"/>
            <a:r>
              <a:rPr lang="ru-RU" dirty="0" smtClean="0"/>
              <a:t>умозаключение от частного к общему 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500562" y="5500702"/>
            <a:ext cx="1928826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Дедуктивное</a:t>
            </a:r>
          </a:p>
          <a:p>
            <a:pPr algn="ctr"/>
            <a:r>
              <a:rPr lang="ru-RU" dirty="0" smtClean="0"/>
              <a:t>умозаключение от общего к частному 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6643702" y="5214950"/>
            <a:ext cx="2192652" cy="7078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Получаемое по </a:t>
            </a:r>
          </a:p>
          <a:p>
            <a:pPr algn="ctr"/>
            <a:r>
              <a:rPr lang="ru-RU" sz="2000" b="1" dirty="0" smtClean="0"/>
              <a:t>аналогии</a:t>
            </a:r>
            <a:endParaRPr lang="ru-RU" sz="2000" b="1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rot="10800000" flipV="1">
            <a:off x="3071802" y="4643446"/>
            <a:ext cx="1500198" cy="642942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5036347" y="4893479"/>
            <a:ext cx="642942" cy="142876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6143636" y="4643446"/>
            <a:ext cx="1071570" cy="428628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500563" y="0"/>
            <a:ext cx="4643437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857250" y="1714500"/>
            <a:ext cx="33845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sz="3600" b="1">
                <a:latin typeface="Calibri" pitchFamily="34" charset="0"/>
              </a:rPr>
              <a:t>Сенсуализм</a:t>
            </a:r>
            <a:r>
              <a:rPr lang="ru-RU">
                <a:latin typeface="Calibri" pitchFamily="34" charset="0"/>
              </a:rPr>
              <a:t> </a:t>
            </a:r>
          </a:p>
          <a:p>
            <a:pPr algn="r"/>
            <a:r>
              <a:rPr lang="ru-RU" sz="2800">
                <a:latin typeface="Calibri" pitchFamily="34" charset="0"/>
              </a:rPr>
              <a:t>на первое место</a:t>
            </a:r>
          </a:p>
          <a:p>
            <a:pPr algn="r"/>
            <a:r>
              <a:rPr lang="ru-RU" sz="2800">
                <a:latin typeface="Calibri" pitchFamily="34" charset="0"/>
              </a:rPr>
              <a:t>в процессе познания</a:t>
            </a:r>
          </a:p>
          <a:p>
            <a:pPr algn="r"/>
            <a:r>
              <a:rPr lang="ru-RU" sz="2800">
                <a:latin typeface="Calibri" pitchFamily="34" charset="0"/>
              </a:rPr>
              <a:t> ставит </a:t>
            </a:r>
            <a:r>
              <a:rPr lang="ru-RU" sz="2800" b="1">
                <a:latin typeface="Calibri" pitchFamily="34" charset="0"/>
              </a:rPr>
              <a:t>чувственную</a:t>
            </a:r>
          </a:p>
          <a:p>
            <a:pPr algn="r"/>
            <a:r>
              <a:rPr lang="ru-RU" sz="2800">
                <a:latin typeface="Calibri" pitchFamily="34" charset="0"/>
              </a:rPr>
              <a:t>познавательную</a:t>
            </a:r>
          </a:p>
          <a:p>
            <a:pPr algn="r"/>
            <a:r>
              <a:rPr lang="ru-RU" sz="2800">
                <a:latin typeface="Calibri" pitchFamily="34" charset="0"/>
              </a:rPr>
              <a:t>способность</a:t>
            </a: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4714875" y="1714500"/>
            <a:ext cx="313372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bg1"/>
                </a:solidFill>
                <a:latin typeface="Calibri" pitchFamily="34" charset="0"/>
              </a:rPr>
              <a:t>Рационализм  </a:t>
            </a:r>
          </a:p>
          <a:p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признает основой </a:t>
            </a:r>
          </a:p>
          <a:p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познания </a:t>
            </a:r>
          </a:p>
          <a:p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и поведения </a:t>
            </a:r>
          </a:p>
          <a:p>
            <a:r>
              <a:rPr lang="ru-RU" sz="2800">
                <a:solidFill>
                  <a:schemeClr val="bg1"/>
                </a:solidFill>
                <a:latin typeface="Calibri" pitchFamily="34" charset="0"/>
              </a:rPr>
              <a:t>людей </a:t>
            </a:r>
          </a:p>
          <a:p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разум</a:t>
            </a:r>
          </a:p>
        </p:txBody>
      </p:sp>
      <p:cxnSp>
        <p:nvCxnSpPr>
          <p:cNvPr id="7" name="Прямая со стрелкой 6">
            <a:hlinkClick r:id="rId2" action="ppaction://hlinksldjump"/>
          </p:cNvPr>
          <p:cNvCxnSpPr/>
          <p:nvPr/>
        </p:nvCxnSpPr>
        <p:spPr>
          <a:xfrm rot="10800000">
            <a:off x="7929563" y="6500813"/>
            <a:ext cx="642937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>
            <a:hlinkClick r:id="rId2" action="ppaction://hlinksldjump"/>
          </p:cNvPr>
          <p:cNvCxnSpPr/>
          <p:nvPr/>
        </p:nvCxnSpPr>
        <p:spPr>
          <a:xfrm rot="10800000">
            <a:off x="7929563" y="6500813"/>
            <a:ext cx="642937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00100" y="785794"/>
            <a:ext cx="2357454" cy="135421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Эмоции</a:t>
            </a:r>
          </a:p>
          <a:p>
            <a:pPr algn="ctr"/>
            <a:r>
              <a:rPr lang="ru-RU" dirty="0" smtClean="0">
                <a:latin typeface="+mn-lt"/>
              </a:rPr>
              <a:t>Аффективная форма проявления моральных чувств</a:t>
            </a:r>
            <a:endParaRPr lang="ru-RU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0694" y="714356"/>
            <a:ext cx="2714644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Чувства</a:t>
            </a:r>
          </a:p>
          <a:p>
            <a:pPr algn="ctr"/>
            <a:r>
              <a:rPr lang="ru-RU" dirty="0" smtClean="0">
                <a:latin typeface="+mj-lt"/>
              </a:rPr>
              <a:t>Эмоции, но выраженные в соответствующих понятиях (чувства любви, ненависти и т. д.)</a:t>
            </a:r>
            <a:endParaRPr lang="ru-RU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918" y="3000372"/>
            <a:ext cx="5617500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+mn-lt"/>
              </a:rPr>
              <a:t>Мотивационная сторона познания</a:t>
            </a:r>
            <a:endParaRPr lang="ru-RU" sz="2800" b="1" dirty="0">
              <a:latin typeface="+mn-lt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2356628" y="2571744"/>
            <a:ext cx="715174" cy="794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6001554" y="2642388"/>
            <a:ext cx="571504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09728" y="4559300"/>
            <a:ext cx="5572164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 w="3810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+mn-lt"/>
              </a:rPr>
              <a:t>Устойчивость интересов и целей субъекта познания</a:t>
            </a:r>
            <a:endParaRPr lang="ru-RU" sz="2400" dirty="0">
              <a:latin typeface="+mn-lt"/>
            </a:endParaRPr>
          </a:p>
        </p:txBody>
      </p:sp>
      <p:cxnSp>
        <p:nvCxnSpPr>
          <p:cNvPr id="20" name="Прямая со стрелкой 19"/>
          <p:cNvCxnSpPr>
            <a:stCxn id="6" idx="2"/>
            <a:endCxn id="18" idx="0"/>
          </p:cNvCxnSpPr>
          <p:nvPr/>
        </p:nvCxnSpPr>
        <p:spPr>
          <a:xfrm rot="16200000" flipH="1">
            <a:off x="4077385" y="4040875"/>
            <a:ext cx="1035708" cy="1142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Научное знание</a:t>
            </a: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285750" y="1714500"/>
            <a:ext cx="2892425" cy="10779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latin typeface="Calibri" pitchFamily="34" charset="0"/>
              </a:rPr>
              <a:t>Эмпирическое </a:t>
            </a:r>
          </a:p>
          <a:p>
            <a:pPr algn="ctr"/>
            <a:r>
              <a:rPr lang="ru-RU" sz="3200" b="1" dirty="0">
                <a:latin typeface="Calibri" pitchFamily="34" charset="0"/>
              </a:rPr>
              <a:t>знание</a:t>
            </a:r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5643563" y="1831971"/>
            <a:ext cx="2552700" cy="9540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latin typeface="Calibri" pitchFamily="34" charset="0"/>
              </a:rPr>
              <a:t>Теоретическое </a:t>
            </a:r>
          </a:p>
          <a:p>
            <a:pPr algn="ctr"/>
            <a:r>
              <a:rPr lang="ru-RU" sz="2800" b="1" dirty="0">
                <a:latin typeface="Calibri" pitchFamily="34" charset="0"/>
              </a:rPr>
              <a:t>знание</a:t>
            </a: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71447" y="3714750"/>
            <a:ext cx="3286108" cy="19389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Calibri" pitchFamily="34" charset="0"/>
              </a:rPr>
              <a:t>Отражает изучаемый объект со стороны, взаимодействуя с ним непосредственно или с помощью приборов</a:t>
            </a: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5214942" y="3857628"/>
            <a:ext cx="3286123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Calibri" pitchFamily="34" charset="0"/>
              </a:rPr>
              <a:t>Имеет дело с логической моделью изучаемого объекта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 rot="10800000" flipV="1">
            <a:off x="1785918" y="857250"/>
            <a:ext cx="785834" cy="714363"/>
          </a:xfrm>
          <a:prstGeom prst="bentConnector3">
            <a:avLst>
              <a:gd name="adj1" fmla="val 100100"/>
            </a:avLst>
          </a:prstGeom>
          <a:ln w="76200"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/>
          <p:nvPr/>
        </p:nvCxnSpPr>
        <p:spPr>
          <a:xfrm rot="16200000" flipH="1">
            <a:off x="6465109" y="1035829"/>
            <a:ext cx="928678" cy="714396"/>
          </a:xfrm>
          <a:prstGeom prst="bentConnector3">
            <a:avLst>
              <a:gd name="adj1" fmla="val 2136"/>
            </a:avLst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0243" idx="2"/>
          </p:cNvCxnSpPr>
          <p:nvPr/>
        </p:nvCxnSpPr>
        <p:spPr>
          <a:xfrm rot="5400000">
            <a:off x="1333501" y="3173412"/>
            <a:ext cx="779462" cy="17463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6397625" y="3246438"/>
            <a:ext cx="922337" cy="1588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hlinkClick r:id="rId2" action="ppaction://hlinksldjump"/>
          </p:cNvPr>
          <p:cNvCxnSpPr/>
          <p:nvPr/>
        </p:nvCxnSpPr>
        <p:spPr>
          <a:xfrm rot="10800000">
            <a:off x="3428992" y="6500834"/>
            <a:ext cx="642937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hlinkClick r:id="rId3" action="ppaction://hlinksldjump"/>
          </p:cNvPr>
          <p:cNvSpPr txBox="1"/>
          <p:nvPr/>
        </p:nvSpPr>
        <p:spPr>
          <a:xfrm>
            <a:off x="5072066" y="6286520"/>
            <a:ext cx="3264292" cy="369332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Уровни научного познания…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477854"/>
            <a:ext cx="4572032" cy="736568"/>
          </a:xfr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Уровни научного познания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428736"/>
            <a:ext cx="2172390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Эмпирический</a:t>
            </a:r>
            <a:endParaRPr lang="ru-RU" sz="24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00826" y="1428736"/>
            <a:ext cx="2173928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j-lt"/>
              </a:rPr>
              <a:t>Теоретический</a:t>
            </a:r>
            <a:endParaRPr lang="ru-RU" sz="2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1928802"/>
            <a:ext cx="2927083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Формы научного знания</a:t>
            </a:r>
            <a:endParaRPr lang="ru-RU" sz="20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6050" y="2500306"/>
            <a:ext cx="155869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+mj-lt"/>
              </a:rPr>
              <a:t>Научный факт</a:t>
            </a:r>
            <a:endParaRPr lang="ru-RU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504" y="2500306"/>
            <a:ext cx="118891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+mj-lt"/>
              </a:rPr>
              <a:t>Проблема</a:t>
            </a:r>
            <a:endParaRPr lang="ru-RU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14612" y="3143248"/>
            <a:ext cx="1638589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ru-RU" dirty="0" smtClean="0">
                <a:latin typeface="+mj-lt"/>
              </a:rPr>
              <a:t>Эмпирический</a:t>
            </a:r>
          </a:p>
          <a:p>
            <a:pPr algn="r"/>
            <a:r>
              <a:rPr lang="ru-RU" dirty="0" smtClean="0">
                <a:latin typeface="+mj-lt"/>
              </a:rPr>
              <a:t>закон</a:t>
            </a:r>
            <a:endParaRPr lang="ru-RU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3504" y="3000372"/>
            <a:ext cx="1044901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+mj-lt"/>
              </a:rPr>
              <a:t>Гипотеза</a:t>
            </a:r>
            <a:endParaRPr lang="ru-RU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5143504" y="3500438"/>
            <a:ext cx="1240165" cy="3693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j-lt"/>
              </a:rPr>
              <a:t>Теория</a:t>
            </a:r>
            <a:endParaRPr lang="ru-RU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00364" y="4214818"/>
            <a:ext cx="290881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+mj-lt"/>
              </a:rPr>
              <a:t>Методы научного познания</a:t>
            </a:r>
            <a:endParaRPr lang="ru-RU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472" y="4786322"/>
            <a:ext cx="2000264" cy="1754326"/>
          </a:xfrm>
          <a:prstGeom prst="rect">
            <a:avLst/>
          </a:prstGeom>
          <a:solidFill>
            <a:schemeClr val="bg2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j-lt"/>
              </a:rPr>
              <a:t>Наблюдение, измерение, классификация, систематизация, описание сравнение</a:t>
            </a:r>
            <a:endParaRPr lang="ru-RU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1198" y="5045064"/>
            <a:ext cx="2214578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+mj-lt"/>
              </a:rPr>
              <a:t>Универсальные:</a:t>
            </a:r>
          </a:p>
          <a:p>
            <a:r>
              <a:rPr lang="ru-RU" dirty="0" smtClean="0">
                <a:latin typeface="+mj-lt"/>
              </a:rPr>
              <a:t>Анализ и синтез, дедукция и индукция, аналогия, моделирование </a:t>
            </a:r>
            <a:endParaRPr lang="ru-RU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29388" y="4929198"/>
            <a:ext cx="1928826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j-lt"/>
              </a:rPr>
              <a:t>Единство исторического и логического, формализация</a:t>
            </a:r>
            <a:endParaRPr lang="ru-RU" dirty="0">
              <a:latin typeface="+mj-lt"/>
            </a:endParaRPr>
          </a:p>
        </p:txBody>
      </p:sp>
      <p:cxnSp>
        <p:nvCxnSpPr>
          <p:cNvPr id="17" name="Соединительная линия уступом 16"/>
          <p:cNvCxnSpPr>
            <a:stCxn id="12" idx="1"/>
            <a:endCxn id="13" idx="0"/>
          </p:cNvCxnSpPr>
          <p:nvPr/>
        </p:nvCxnSpPr>
        <p:spPr>
          <a:xfrm rot="10800000" flipV="1">
            <a:off x="1571604" y="4399484"/>
            <a:ext cx="1428760" cy="386838"/>
          </a:xfrm>
          <a:prstGeom prst="bentConnector2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12" idx="3"/>
            <a:endCxn id="15" idx="0"/>
          </p:cNvCxnSpPr>
          <p:nvPr/>
        </p:nvCxnSpPr>
        <p:spPr>
          <a:xfrm>
            <a:off x="5909174" y="4399484"/>
            <a:ext cx="1484627" cy="529714"/>
          </a:xfrm>
          <a:prstGeom prst="bentConnector2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>
            <a:stCxn id="12" idx="2"/>
            <a:endCxn id="14" idx="0"/>
          </p:cNvCxnSpPr>
          <p:nvPr/>
        </p:nvCxnSpPr>
        <p:spPr>
          <a:xfrm rot="16200000" flipH="1">
            <a:off x="4226171" y="4812748"/>
            <a:ext cx="460914" cy="3718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>
            <a:stCxn id="5" idx="3"/>
            <a:endCxn id="14" idx="2"/>
          </p:cNvCxnSpPr>
          <p:nvPr/>
        </p:nvCxnSpPr>
        <p:spPr>
          <a:xfrm flipH="1">
            <a:off x="4458487" y="1659569"/>
            <a:ext cx="4216267" cy="4862823"/>
          </a:xfrm>
          <a:prstGeom prst="bentConnector4">
            <a:avLst>
              <a:gd name="adj1" fmla="val -8434"/>
              <a:gd name="adj2" fmla="val 104701"/>
            </a:avLst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hape 32"/>
          <p:cNvCxnSpPr>
            <a:stCxn id="4" idx="1"/>
            <a:endCxn id="14" idx="2"/>
          </p:cNvCxnSpPr>
          <p:nvPr/>
        </p:nvCxnSpPr>
        <p:spPr>
          <a:xfrm rot="10800000" flipH="1" flipV="1">
            <a:off x="642909" y="1659568"/>
            <a:ext cx="3815577" cy="4862823"/>
          </a:xfrm>
          <a:prstGeom prst="bentConnector4">
            <a:avLst>
              <a:gd name="adj1" fmla="val -8654"/>
              <a:gd name="adj2" fmla="val 104701"/>
            </a:avLst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Соединительная линия уступом 34"/>
          <p:cNvCxnSpPr>
            <a:stCxn id="4" idx="1"/>
            <a:endCxn id="13" idx="1"/>
          </p:cNvCxnSpPr>
          <p:nvPr/>
        </p:nvCxnSpPr>
        <p:spPr>
          <a:xfrm rot="10800000" flipV="1">
            <a:off x="571472" y="1659569"/>
            <a:ext cx="71438" cy="4003916"/>
          </a:xfrm>
          <a:prstGeom prst="bentConnector3">
            <a:avLst>
              <a:gd name="adj1" fmla="val 633330"/>
            </a:avLst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Соединительная линия уступом 39"/>
          <p:cNvCxnSpPr>
            <a:stCxn id="5" idx="3"/>
            <a:endCxn id="15" idx="3"/>
          </p:cNvCxnSpPr>
          <p:nvPr/>
        </p:nvCxnSpPr>
        <p:spPr>
          <a:xfrm flipH="1">
            <a:off x="8358214" y="1659569"/>
            <a:ext cx="316540" cy="3869794"/>
          </a:xfrm>
          <a:prstGeom prst="bentConnector3">
            <a:avLst>
              <a:gd name="adj1" fmla="val -72218"/>
            </a:avLst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>
            <a:stCxn id="4" idx="2"/>
            <a:endCxn id="9" idx="1"/>
          </p:cNvCxnSpPr>
          <p:nvPr/>
        </p:nvCxnSpPr>
        <p:spPr>
          <a:xfrm rot="16200000" flipH="1">
            <a:off x="1433852" y="2185653"/>
            <a:ext cx="1576013" cy="985507"/>
          </a:xfrm>
          <a:prstGeom prst="bentConnector2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оединительная линия уступом 51"/>
          <p:cNvCxnSpPr>
            <a:stCxn id="4" idx="2"/>
            <a:endCxn id="7" idx="1"/>
          </p:cNvCxnSpPr>
          <p:nvPr/>
        </p:nvCxnSpPr>
        <p:spPr>
          <a:xfrm rot="16200000" flipH="1">
            <a:off x="1860292" y="1759213"/>
            <a:ext cx="794571" cy="1056945"/>
          </a:xfrm>
          <a:prstGeom prst="bentConnector2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hape 56"/>
          <p:cNvCxnSpPr>
            <a:stCxn id="5" idx="2"/>
            <a:endCxn id="8" idx="3"/>
          </p:cNvCxnSpPr>
          <p:nvPr/>
        </p:nvCxnSpPr>
        <p:spPr>
          <a:xfrm rot="5400000">
            <a:off x="6562820" y="1660001"/>
            <a:ext cx="794571" cy="1255371"/>
          </a:xfrm>
          <a:prstGeom prst="bentConnector2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hape 60"/>
          <p:cNvCxnSpPr>
            <a:stCxn id="5" idx="2"/>
            <a:endCxn id="10" idx="3"/>
          </p:cNvCxnSpPr>
          <p:nvPr/>
        </p:nvCxnSpPr>
        <p:spPr>
          <a:xfrm rot="5400000">
            <a:off x="6240780" y="1838027"/>
            <a:ext cx="1294637" cy="1399385"/>
          </a:xfrm>
          <a:prstGeom prst="bentConnector2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hape 62"/>
          <p:cNvCxnSpPr>
            <a:stCxn id="5" idx="2"/>
            <a:endCxn id="11" idx="1"/>
          </p:cNvCxnSpPr>
          <p:nvPr/>
        </p:nvCxnSpPr>
        <p:spPr>
          <a:xfrm rot="5400000">
            <a:off x="6088379" y="2185692"/>
            <a:ext cx="1794703" cy="1204121"/>
          </a:xfrm>
          <a:prstGeom prst="bentConnector2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>
            <a:endCxn id="11" idx="3"/>
          </p:cNvCxnSpPr>
          <p:nvPr/>
        </p:nvCxnSpPr>
        <p:spPr>
          <a:xfrm rot="16200000" flipH="1">
            <a:off x="4284407" y="2826006"/>
            <a:ext cx="1356241" cy="361954"/>
          </a:xfrm>
          <a:prstGeom prst="bentConnector2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7" idx="3"/>
            <a:endCxn id="8" idx="1"/>
          </p:cNvCxnSpPr>
          <p:nvPr/>
        </p:nvCxnSpPr>
        <p:spPr>
          <a:xfrm>
            <a:off x="4344746" y="2684972"/>
            <a:ext cx="798758" cy="1588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9" idx="3"/>
          </p:cNvCxnSpPr>
          <p:nvPr/>
        </p:nvCxnSpPr>
        <p:spPr>
          <a:xfrm>
            <a:off x="4353201" y="3466414"/>
            <a:ext cx="428349" cy="3067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endCxn id="10" idx="1"/>
          </p:cNvCxnSpPr>
          <p:nvPr/>
        </p:nvCxnSpPr>
        <p:spPr>
          <a:xfrm>
            <a:off x="4786314" y="3143248"/>
            <a:ext cx="359567" cy="2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hape 79"/>
          <p:cNvCxnSpPr>
            <a:stCxn id="2" idx="1"/>
            <a:endCxn id="4" idx="0"/>
          </p:cNvCxnSpPr>
          <p:nvPr/>
        </p:nvCxnSpPr>
        <p:spPr>
          <a:xfrm rot="10800000" flipV="1">
            <a:off x="1729106" y="846138"/>
            <a:ext cx="556879" cy="582598"/>
          </a:xfrm>
          <a:prstGeom prst="bentConnector2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hape 81"/>
          <p:cNvCxnSpPr>
            <a:stCxn id="2" idx="3"/>
            <a:endCxn id="5" idx="0"/>
          </p:cNvCxnSpPr>
          <p:nvPr/>
        </p:nvCxnSpPr>
        <p:spPr>
          <a:xfrm>
            <a:off x="6858016" y="846138"/>
            <a:ext cx="729774" cy="582598"/>
          </a:xfrm>
          <a:prstGeom prst="bentConnector2">
            <a:avLst/>
          </a:prstGeom>
          <a:ln w="381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143250"/>
            <a:ext cx="9144000" cy="371475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1214438" y="1357313"/>
            <a:ext cx="66436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latin typeface="Calibri" pitchFamily="34" charset="0"/>
              </a:rPr>
              <a:t>Социальное знание </a:t>
            </a:r>
            <a:r>
              <a:rPr lang="ru-RU" sz="2400">
                <a:latin typeface="Calibri" pitchFamily="34" charset="0"/>
              </a:rPr>
              <a:t>– </a:t>
            </a:r>
          </a:p>
          <a:p>
            <a:pPr algn="ctr"/>
            <a:r>
              <a:rPr lang="ru-RU" sz="2400">
                <a:latin typeface="Calibri" pitchFamily="34" charset="0"/>
              </a:rPr>
              <a:t>знание об относительно устойчивых и</a:t>
            </a:r>
          </a:p>
          <a:p>
            <a:pPr algn="ctr"/>
            <a:r>
              <a:rPr lang="ru-RU" sz="2400">
                <a:latin typeface="Calibri" pitchFamily="34" charset="0"/>
              </a:rPr>
              <a:t> систематически воспроизводимых </a:t>
            </a:r>
          </a:p>
          <a:p>
            <a:pPr algn="ctr"/>
            <a:r>
              <a:rPr lang="ru-RU" sz="2400">
                <a:latin typeface="Calibri" pitchFamily="34" charset="0"/>
              </a:rPr>
              <a:t>отношениях между народами, классами и т. д.</a:t>
            </a: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214438" y="3214688"/>
            <a:ext cx="664368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Calibri" pitchFamily="34" charset="0"/>
              </a:rPr>
              <a:t>Гуманитарное знание </a:t>
            </a:r>
            <a:r>
              <a:rPr lang="ru-RU" sz="2400">
                <a:solidFill>
                  <a:schemeClr val="bg1"/>
                </a:solidFill>
                <a:latin typeface="Calibri" pitchFamily="34" charset="0"/>
              </a:rPr>
              <a:t>– знание познающее человека  в сфере его духовной, умственной,  нравственной, культурной и общественной деятельности.</a:t>
            </a:r>
          </a:p>
        </p:txBody>
      </p:sp>
      <p:cxnSp>
        <p:nvCxnSpPr>
          <p:cNvPr id="7" name="Прямая со стрелкой 6">
            <a:hlinkClick r:id="rId2" action="ppaction://hlinksldjump"/>
          </p:cNvPr>
          <p:cNvCxnSpPr/>
          <p:nvPr/>
        </p:nvCxnSpPr>
        <p:spPr>
          <a:xfrm rot="10800000">
            <a:off x="7929563" y="6500813"/>
            <a:ext cx="642937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40768"/>
            <a:ext cx="9086850" cy="237398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Твоё знание принадлежит душе, </a:t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твоё богатство принадлежит лишь телу.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00613" y="3897313"/>
            <a:ext cx="3757612" cy="614362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Арабское изречение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План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hlinkClick r:id="rId2" action="ppaction://hlinksldjump"/>
              </a:rPr>
              <a:t>Что такое </a:t>
            </a:r>
            <a:r>
              <a:rPr lang="ru-RU" sz="2800" i="1" dirty="0" smtClean="0">
                <a:hlinkClick r:id="rId2" action="ppaction://hlinksldjump"/>
              </a:rPr>
              <a:t>Знание</a:t>
            </a:r>
            <a:r>
              <a:rPr lang="ru-RU" sz="2800" dirty="0" smtClean="0">
                <a:hlinkClick r:id="rId2" action="ppaction://hlinksldjump"/>
              </a:rPr>
              <a:t>?</a:t>
            </a:r>
            <a:endParaRPr lang="ru-RU" sz="2800" dirty="0" smtClean="0"/>
          </a:p>
          <a:p>
            <a:r>
              <a:rPr lang="ru-RU" sz="2800" dirty="0" smtClean="0">
                <a:hlinkClick r:id="rId3" action="ppaction://hlinksldjump"/>
              </a:rPr>
              <a:t>Проблема познаваемости</a:t>
            </a:r>
            <a:endParaRPr lang="ru-RU" sz="2800" dirty="0" smtClean="0"/>
          </a:p>
          <a:p>
            <a:r>
              <a:rPr lang="ru-RU" sz="2800" dirty="0" smtClean="0">
                <a:hlinkClick r:id="rId4" action="ppaction://hlinksldjump"/>
              </a:rPr>
              <a:t>Процесс познания</a:t>
            </a:r>
            <a:endParaRPr lang="ru-RU" sz="2800" dirty="0" smtClean="0"/>
          </a:p>
          <a:p>
            <a:r>
              <a:rPr lang="ru-RU" sz="2800" dirty="0" smtClean="0">
                <a:hlinkClick r:id="rId5" action="ppaction://hlinksldjump"/>
              </a:rPr>
              <a:t>Формы знания</a:t>
            </a:r>
            <a:endParaRPr lang="ru-RU" sz="2800" dirty="0" smtClean="0"/>
          </a:p>
          <a:p>
            <a:r>
              <a:rPr lang="ru-RU" sz="2800" dirty="0" smtClean="0">
                <a:hlinkClick r:id="rId6" action="ppaction://hlinksldjump"/>
              </a:rPr>
              <a:t>Формы </a:t>
            </a:r>
            <a:r>
              <a:rPr lang="ru-RU" sz="2800" i="1" dirty="0" smtClean="0">
                <a:hlinkClick r:id="rId6" action="ppaction://hlinksldjump"/>
              </a:rPr>
              <a:t>познания</a:t>
            </a:r>
            <a:endParaRPr lang="ru-RU" sz="2800" i="1" dirty="0" smtClean="0"/>
          </a:p>
          <a:p>
            <a:r>
              <a:rPr lang="ru-RU" sz="2800" dirty="0" smtClean="0">
                <a:hlinkClick r:id="rId7" action="ppaction://hlinksldjump"/>
              </a:rPr>
              <a:t>Точки зрения на познания</a:t>
            </a:r>
            <a:endParaRPr lang="ru-RU" sz="2800" dirty="0" smtClean="0"/>
          </a:p>
          <a:p>
            <a:r>
              <a:rPr lang="ru-RU" sz="2800" dirty="0" smtClean="0">
                <a:hlinkClick r:id="rId8" action="ppaction://hlinksldjump"/>
              </a:rPr>
              <a:t>Эмоции и чувства</a:t>
            </a:r>
            <a:endParaRPr lang="ru-RU" sz="2800" dirty="0" smtClean="0"/>
          </a:p>
          <a:p>
            <a:r>
              <a:rPr lang="ru-RU" sz="2800" dirty="0" smtClean="0">
                <a:hlinkClick r:id="rId9" action="ppaction://hlinksldjump"/>
              </a:rPr>
              <a:t>Научное знание</a:t>
            </a:r>
            <a:endParaRPr lang="ru-RU" sz="2800" dirty="0" smtClean="0"/>
          </a:p>
          <a:p>
            <a:r>
              <a:rPr lang="ru-RU" sz="2800" dirty="0" smtClean="0">
                <a:hlinkClick r:id="rId10" action="ppaction://hlinksldjump"/>
              </a:rPr>
              <a:t>Социальные и гуманитарные знания</a:t>
            </a:r>
            <a:endParaRPr lang="ru-RU" sz="28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Знание</a:t>
            </a:r>
            <a:r>
              <a:rPr lang="ru-RU" b="1" dirty="0" smtClean="0"/>
              <a:t> </a:t>
            </a:r>
            <a:r>
              <a:rPr lang="ru-RU" dirty="0" smtClean="0"/>
              <a:t>— </a:t>
            </a:r>
            <a:r>
              <a:rPr lang="ru-RU" dirty="0" smtClean="0">
                <a:solidFill>
                  <a:srgbClr val="5A5A5A"/>
                </a:solidFill>
              </a:rPr>
              <a:t>это результат познания. Познанием называют   процесс   постижения   действительности,   накопления и осмысления данных,  полученных в опыте взаимодействия человека с окружающим миром.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cxnSp>
        <p:nvCxnSpPr>
          <p:cNvPr id="10" name="Прямая со стрелкой 9">
            <a:hlinkClick r:id="rId2" action="ppaction://hlinksldjump"/>
          </p:cNvPr>
          <p:cNvCxnSpPr/>
          <p:nvPr/>
        </p:nvCxnSpPr>
        <p:spPr>
          <a:xfrm rot="10800000">
            <a:off x="7929563" y="6500813"/>
            <a:ext cx="642937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Проблема познаваемости</a:t>
            </a: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785813" y="2571750"/>
            <a:ext cx="2146300" cy="21859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chemeClr val="bg1"/>
                </a:solidFill>
                <a:latin typeface="Calibri" pitchFamily="34" charset="0"/>
              </a:rPr>
              <a:t>Пессимисты</a:t>
            </a:r>
            <a:r>
              <a:rPr lang="ru-RU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 algn="ctr"/>
            <a:r>
              <a:rPr lang="ru-RU">
                <a:solidFill>
                  <a:schemeClr val="bg1"/>
                </a:solidFill>
                <a:latin typeface="Calibri" pitchFamily="34" charset="0"/>
              </a:rPr>
              <a:t>отрицают </a:t>
            </a:r>
          </a:p>
          <a:p>
            <a:pPr algn="ctr"/>
            <a:r>
              <a:rPr lang="ru-RU">
                <a:solidFill>
                  <a:schemeClr val="bg1"/>
                </a:solidFill>
                <a:latin typeface="Calibri" pitchFamily="34" charset="0"/>
              </a:rPr>
              <a:t>познаваемость</a:t>
            </a:r>
          </a:p>
          <a:p>
            <a:pPr algn="ctr"/>
            <a:r>
              <a:rPr lang="ru-RU">
                <a:solidFill>
                  <a:schemeClr val="bg1"/>
                </a:solidFill>
                <a:latin typeface="Calibri" pitchFamily="34" charset="0"/>
              </a:rPr>
              <a:t> мира</a:t>
            </a:r>
          </a:p>
          <a:p>
            <a:pPr algn="ctr"/>
            <a:endParaRPr lang="ru-RU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ru-RU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3643313" y="2571750"/>
            <a:ext cx="1960562" cy="21859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>
                <a:latin typeface="Calibri" pitchFamily="34" charset="0"/>
              </a:rPr>
              <a:t>Оптимисты</a:t>
            </a:r>
          </a:p>
          <a:p>
            <a:pPr algn="ctr"/>
            <a:r>
              <a:rPr lang="ru-RU">
                <a:latin typeface="Calibri" pitchFamily="34" charset="0"/>
              </a:rPr>
              <a:t>утверждают, </a:t>
            </a:r>
          </a:p>
          <a:p>
            <a:pPr algn="ctr"/>
            <a:r>
              <a:rPr lang="ru-RU">
                <a:latin typeface="Calibri" pitchFamily="34" charset="0"/>
              </a:rPr>
              <a:t>что мир </a:t>
            </a:r>
          </a:p>
          <a:p>
            <a:pPr algn="ctr"/>
            <a:r>
              <a:rPr lang="ru-RU">
                <a:latin typeface="Calibri" pitchFamily="34" charset="0"/>
              </a:rPr>
              <a:t>принципиально </a:t>
            </a:r>
          </a:p>
          <a:p>
            <a:pPr algn="ctr"/>
            <a:r>
              <a:rPr lang="ru-RU">
                <a:latin typeface="Calibri" pitchFamily="34" charset="0"/>
              </a:rPr>
              <a:t>Познаваем</a:t>
            </a:r>
          </a:p>
          <a:p>
            <a:pPr algn="ctr"/>
            <a:endParaRPr lang="ru-RU">
              <a:latin typeface="Calibri" pitchFamily="34" charset="0"/>
            </a:endParaRPr>
          </a:p>
          <a:p>
            <a:pPr algn="ctr"/>
            <a:endParaRPr lang="ru-RU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500" y="2571750"/>
            <a:ext cx="2228850" cy="2185988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</a:rPr>
              <a:t>Скептики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утверждают,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что познавание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возможно, выражая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сомнение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в достоверности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полученного знания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1714500" y="1214438"/>
            <a:ext cx="1357313" cy="1214437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894137" y="1820863"/>
            <a:ext cx="1357313" cy="1588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6393656" y="1321594"/>
            <a:ext cx="1357313" cy="1000125"/>
          </a:xfrm>
          <a:prstGeom prst="straightConnector1">
            <a:avLst/>
          </a:prstGeom>
          <a:ln w="762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hlinkClick r:id="rId2" action="ppaction://hlinksldjump"/>
          </p:cNvPr>
          <p:cNvCxnSpPr/>
          <p:nvPr/>
        </p:nvCxnSpPr>
        <p:spPr>
          <a:xfrm rot="10800000">
            <a:off x="7929563" y="6500813"/>
            <a:ext cx="642937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познания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785926"/>
            <a:ext cx="2784417" cy="461665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Субъект познания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72198" y="1785926"/>
            <a:ext cx="2643096" cy="461665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Объект познания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86182" y="1785926"/>
            <a:ext cx="1585114" cy="461665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Результат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3000372"/>
            <a:ext cx="1785950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Познающий человек, наделённый волей и сознанием, или коллектив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3143248"/>
            <a:ext cx="1285883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Всё общество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142976" y="5357826"/>
            <a:ext cx="7143800" cy="64633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Знание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00694" y="2857496"/>
            <a:ext cx="1714512" cy="2031325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Познаваемый предмет (процесс, явление, внутреннее состояние человека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358082" y="3500438"/>
            <a:ext cx="1571604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Весь окружающий мир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1643042" y="1142984"/>
            <a:ext cx="1571638" cy="428628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250530" y="1393016"/>
            <a:ext cx="500066" cy="2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3143241" y="3786189"/>
            <a:ext cx="2714644" cy="2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892944" y="2607462"/>
            <a:ext cx="500066" cy="2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2393142" y="2678900"/>
            <a:ext cx="642942" cy="2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857886" y="1142984"/>
            <a:ext cx="1357320" cy="428628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6215868" y="2570950"/>
            <a:ext cx="428628" cy="1588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7643835" y="2857495"/>
            <a:ext cx="1000132" cy="2"/>
          </a:xfrm>
          <a:prstGeom prst="straightConnector1">
            <a:avLst/>
          </a:prstGeom>
          <a:ln w="762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hlinkClick r:id="rId2" action="ppaction://hlinksldjump"/>
          </p:cNvPr>
          <p:cNvCxnSpPr/>
          <p:nvPr/>
        </p:nvCxnSpPr>
        <p:spPr>
          <a:xfrm rot="10800000">
            <a:off x="7929563" y="6500813"/>
            <a:ext cx="642937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428604"/>
            <a:ext cx="3771984" cy="714388"/>
          </a:xfr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ru-RU" dirty="0" smtClean="0"/>
              <a:t>Формы знания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428736"/>
            <a:ext cx="3143272" cy="6771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900" b="1" u="sng" dirty="0" smtClean="0">
                <a:latin typeface="+mj-lt"/>
              </a:rPr>
              <a:t>Научное</a:t>
            </a:r>
            <a:r>
              <a:rPr lang="ru-RU" sz="1900" dirty="0" smtClean="0">
                <a:latin typeface="+mj-lt"/>
              </a:rPr>
              <a:t> – объективное, истинное знание</a:t>
            </a:r>
            <a:endParaRPr lang="ru-RU" sz="19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2357430"/>
            <a:ext cx="2643206" cy="9694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900" b="1" u="sng" dirty="0" smtClean="0">
                <a:latin typeface="+mj-lt"/>
              </a:rPr>
              <a:t>Донаучное</a:t>
            </a:r>
            <a:r>
              <a:rPr lang="ru-RU" sz="1900" dirty="0" smtClean="0">
                <a:latin typeface="+mj-lt"/>
              </a:rPr>
              <a:t> – прототип, предпосылочная база научного знания</a:t>
            </a:r>
            <a:endParaRPr lang="ru-RU" sz="19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48" y="3571876"/>
            <a:ext cx="2928958" cy="1261884"/>
          </a:xfrm>
          <a:prstGeom prst="rect">
            <a:avLst/>
          </a:prstGeom>
          <a:solidFill>
            <a:srgbClr val="E5E874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900" b="1" u="sng" dirty="0" smtClean="0">
                <a:latin typeface="+mj-lt"/>
              </a:rPr>
              <a:t>Лженаучное</a:t>
            </a:r>
            <a:r>
              <a:rPr lang="ru-RU" sz="1900" dirty="0" smtClean="0">
                <a:latin typeface="+mj-lt"/>
              </a:rPr>
              <a:t> – знание, сознательно использующее домыслы и предрассудки</a:t>
            </a:r>
            <a:endParaRPr lang="ru-RU" sz="19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5072074"/>
            <a:ext cx="3214710" cy="155427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900" b="1" u="sng" dirty="0" smtClean="0">
                <a:latin typeface="+mj-lt"/>
              </a:rPr>
              <a:t>Обыденно-практическое</a:t>
            </a:r>
            <a:r>
              <a:rPr lang="ru-RU" sz="1900" dirty="0" smtClean="0">
                <a:latin typeface="+mj-lt"/>
              </a:rPr>
              <a:t> – знание, доставляющее элементарные сведения об окружающей действительности</a:t>
            </a:r>
            <a:endParaRPr lang="ru-RU" sz="19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3570" y="1214422"/>
            <a:ext cx="2857520" cy="12618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900" b="1" u="sng" dirty="0" smtClean="0">
                <a:latin typeface="+mj-lt"/>
              </a:rPr>
              <a:t>Ненаучное</a:t>
            </a:r>
            <a:r>
              <a:rPr lang="ru-RU" sz="1900" dirty="0" smtClean="0">
                <a:latin typeface="+mj-lt"/>
              </a:rPr>
              <a:t> – разрозненно, несистематизированное знание</a:t>
            </a:r>
            <a:endParaRPr lang="ru-RU" sz="19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43570" y="2571744"/>
            <a:ext cx="2643206" cy="12618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900" b="1" u="sng" dirty="0" smtClean="0">
                <a:latin typeface="+mj-lt"/>
              </a:rPr>
              <a:t>Паранаучное</a:t>
            </a:r>
            <a:r>
              <a:rPr lang="ru-RU" sz="1900" dirty="0" smtClean="0">
                <a:latin typeface="+mj-lt"/>
              </a:rPr>
              <a:t> – несовместимое с имеющимися научное знание</a:t>
            </a:r>
            <a:endParaRPr lang="ru-RU" sz="19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3570" y="4000504"/>
            <a:ext cx="2786082" cy="15542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900" b="1" u="sng" dirty="0" smtClean="0">
                <a:latin typeface="+mj-lt"/>
              </a:rPr>
              <a:t>Антинаучное</a:t>
            </a:r>
            <a:r>
              <a:rPr lang="ru-RU" sz="1900" dirty="0" smtClean="0">
                <a:latin typeface="+mj-lt"/>
              </a:rPr>
              <a:t> – знание утопично и сознательно искажающее представления о действительности</a:t>
            </a:r>
            <a:endParaRPr lang="ru-RU" sz="19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43570" y="5715016"/>
            <a:ext cx="2928958" cy="969496"/>
          </a:xfrm>
          <a:prstGeom prst="rect">
            <a:avLst/>
          </a:prstGeom>
          <a:solidFill>
            <a:schemeClr val="bg2">
              <a:lumMod val="75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900" b="1" u="sng" dirty="0" smtClean="0">
                <a:latin typeface="+mj-lt"/>
              </a:rPr>
              <a:t>Личностное</a:t>
            </a:r>
            <a:r>
              <a:rPr lang="ru-RU" sz="1900" b="1" dirty="0" smtClean="0">
                <a:latin typeface="+mj-lt"/>
              </a:rPr>
              <a:t> </a:t>
            </a:r>
            <a:r>
              <a:rPr lang="ru-RU" sz="1900" dirty="0" smtClean="0">
                <a:latin typeface="+mj-lt"/>
              </a:rPr>
              <a:t>– знание. Являющееся достоянием отдельной личности</a:t>
            </a:r>
            <a:endParaRPr lang="ru-RU" sz="1900" dirty="0">
              <a:latin typeface="+mj-lt"/>
            </a:endParaRPr>
          </a:p>
        </p:txBody>
      </p:sp>
      <p:cxnSp>
        <p:nvCxnSpPr>
          <p:cNvPr id="13" name="Shape 12"/>
          <p:cNvCxnSpPr>
            <a:stCxn id="2" idx="2"/>
            <a:endCxn id="11" idx="1"/>
          </p:cNvCxnSpPr>
          <p:nvPr/>
        </p:nvCxnSpPr>
        <p:spPr>
          <a:xfrm rot="16200000" flipH="1">
            <a:off x="2629420" y="3185614"/>
            <a:ext cx="5056772" cy="971528"/>
          </a:xfrm>
          <a:prstGeom prst="bentConnector2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hape 14"/>
          <p:cNvCxnSpPr>
            <a:stCxn id="2" idx="2"/>
            <a:endCxn id="10" idx="1"/>
          </p:cNvCxnSpPr>
          <p:nvPr/>
        </p:nvCxnSpPr>
        <p:spPr>
          <a:xfrm rot="16200000" flipH="1">
            <a:off x="3340482" y="2474552"/>
            <a:ext cx="3634648" cy="971528"/>
          </a:xfrm>
          <a:prstGeom prst="bentConnector2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2" idx="2"/>
            <a:endCxn id="9" idx="1"/>
          </p:cNvCxnSpPr>
          <p:nvPr/>
        </p:nvCxnSpPr>
        <p:spPr>
          <a:xfrm rot="16200000" flipH="1">
            <a:off x="4127959" y="1687075"/>
            <a:ext cx="2059694" cy="971528"/>
          </a:xfrm>
          <a:prstGeom prst="bentConnector2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2" idx="2"/>
            <a:endCxn id="8" idx="1"/>
          </p:cNvCxnSpPr>
          <p:nvPr/>
        </p:nvCxnSpPr>
        <p:spPr>
          <a:xfrm rot="16200000" flipH="1">
            <a:off x="4806620" y="1008414"/>
            <a:ext cx="702372" cy="971528"/>
          </a:xfrm>
          <a:prstGeom prst="bentConnector2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2" idx="2"/>
            <a:endCxn id="4" idx="3"/>
          </p:cNvCxnSpPr>
          <p:nvPr/>
        </p:nvCxnSpPr>
        <p:spPr>
          <a:xfrm rot="5400000">
            <a:off x="3845525" y="940773"/>
            <a:ext cx="624298" cy="1028736"/>
          </a:xfrm>
          <a:prstGeom prst="bentConnector2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2" idx="2"/>
            <a:endCxn id="5" idx="3"/>
          </p:cNvCxnSpPr>
          <p:nvPr/>
        </p:nvCxnSpPr>
        <p:spPr>
          <a:xfrm rot="5400000">
            <a:off x="3308081" y="1478217"/>
            <a:ext cx="1699186" cy="1028736"/>
          </a:xfrm>
          <a:prstGeom prst="bentConnector2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2" idx="2"/>
            <a:endCxn id="6" idx="3"/>
          </p:cNvCxnSpPr>
          <p:nvPr/>
        </p:nvCxnSpPr>
        <p:spPr>
          <a:xfrm rot="5400000">
            <a:off x="2627761" y="2158537"/>
            <a:ext cx="3059826" cy="1028736"/>
          </a:xfrm>
          <a:prstGeom prst="bentConnector2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2" idx="2"/>
            <a:endCxn id="7" idx="3"/>
          </p:cNvCxnSpPr>
          <p:nvPr/>
        </p:nvCxnSpPr>
        <p:spPr>
          <a:xfrm rot="5400000">
            <a:off x="1840284" y="3017452"/>
            <a:ext cx="4706218" cy="957298"/>
          </a:xfrm>
          <a:prstGeom prst="bentConnector2">
            <a:avLst/>
          </a:prstGeom>
          <a:ln w="762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hlinkClick r:id="rId2" action="ppaction://hlinksldjump"/>
          </p:cNvPr>
          <p:cNvCxnSpPr/>
          <p:nvPr/>
        </p:nvCxnSpPr>
        <p:spPr>
          <a:xfrm rot="10800000">
            <a:off x="8072462" y="357166"/>
            <a:ext cx="642938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4725987"/>
          </a:xfrm>
        </p:spPr>
        <p:txBody>
          <a:bodyPr/>
          <a:lstStyle/>
          <a:p>
            <a:r>
              <a:rPr lang="ru-RU" smtClean="0"/>
              <a:t>Все, кто признает познаваемость мира, рассматривают различные способы познавания мира </a:t>
            </a:r>
          </a:p>
        </p:txBody>
      </p:sp>
      <p:cxnSp>
        <p:nvCxnSpPr>
          <p:cNvPr id="5" name="Прямая со стрелкой 4">
            <a:hlinkClick r:id="rId2" action="ppaction://hlinksldjump"/>
          </p:cNvPr>
          <p:cNvCxnSpPr/>
          <p:nvPr/>
        </p:nvCxnSpPr>
        <p:spPr>
          <a:xfrm>
            <a:off x="7715250" y="6215063"/>
            <a:ext cx="785813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hlinkClick r:id="rId3" action="ppaction://hlinksldjump"/>
          </p:cNvPr>
          <p:cNvCxnSpPr/>
          <p:nvPr/>
        </p:nvCxnSpPr>
        <p:spPr>
          <a:xfrm rot="10800000">
            <a:off x="6643688" y="6215063"/>
            <a:ext cx="785812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1143000"/>
          </a:xfrm>
        </p:spPr>
        <p:txBody>
          <a:bodyPr/>
          <a:lstStyle/>
          <a:p>
            <a:r>
              <a:rPr lang="ru-RU" dirty="0" smtClean="0"/>
              <a:t>Формы </a:t>
            </a:r>
            <a:r>
              <a:rPr lang="ru-RU" b="1" i="1" dirty="0" smtClean="0">
                <a:solidFill>
                  <a:srgbClr val="FF0000"/>
                </a:solidFill>
              </a:rPr>
              <a:t>познания</a:t>
            </a:r>
          </a:p>
        </p:txBody>
      </p:sp>
      <p:sp>
        <p:nvSpPr>
          <p:cNvPr id="8195" name="Text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114900" y="3154338"/>
            <a:ext cx="35461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dirty="0">
                <a:latin typeface="Calibri" pitchFamily="34" charset="0"/>
              </a:rPr>
              <a:t>Рациональное </a:t>
            </a:r>
            <a:endParaRPr lang="ru-RU" sz="4000" b="1" dirty="0" smtClean="0">
              <a:latin typeface="Calibri" pitchFamily="34" charset="0"/>
            </a:endParaRPr>
          </a:p>
          <a:p>
            <a:r>
              <a:rPr lang="ru-RU" sz="4000" b="1" dirty="0" smtClean="0">
                <a:latin typeface="Calibri" pitchFamily="34" charset="0"/>
              </a:rPr>
              <a:t>(</a:t>
            </a:r>
            <a:r>
              <a:rPr lang="ru-RU" sz="4000" b="1" dirty="0">
                <a:latin typeface="Calibri" pitchFamily="34" charset="0"/>
              </a:rPr>
              <a:t>логическое)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 flipV="1">
            <a:off x="2328819" y="2297098"/>
            <a:ext cx="1214455" cy="1071554"/>
          </a:xfrm>
          <a:prstGeom prst="straightConnector1">
            <a:avLst/>
          </a:prstGeom>
          <a:ln w="57150">
            <a:solidFill>
              <a:srgbClr val="5A5A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686397" y="2297098"/>
            <a:ext cx="1071577" cy="785802"/>
          </a:xfrm>
          <a:prstGeom prst="straightConnector1">
            <a:avLst/>
          </a:prstGeom>
          <a:ln w="57150">
            <a:solidFill>
              <a:srgbClr val="5A5A5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hlinkClick r:id="rId3" action="ppaction://hlinksldjump"/>
          </p:cNvPr>
          <p:cNvCxnSpPr/>
          <p:nvPr/>
        </p:nvCxnSpPr>
        <p:spPr>
          <a:xfrm rot="10800000">
            <a:off x="7715250" y="6500813"/>
            <a:ext cx="642938" cy="1587"/>
          </a:xfrm>
          <a:prstGeom prst="straightConnector1">
            <a:avLst/>
          </a:prstGeom>
          <a:ln w="762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6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257116" y="3511528"/>
            <a:ext cx="39290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Calibri" pitchFamily="34" charset="0"/>
              </a:rPr>
              <a:t>Чувственное</a:t>
            </a:r>
            <a:endParaRPr lang="ru-RU" sz="1600" b="1" dirty="0"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14678" y="5000636"/>
            <a:ext cx="3002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Щелкните для перехода…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476</Words>
  <Application>Microsoft Office PowerPoint</Application>
  <PresentationFormat>Экран (4:3)</PresentationFormat>
  <Paragraphs>149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Познание и знание</vt:lpstr>
      <vt:lpstr>Твоё знание принадлежит душе,  твоё богатство принадлежит лишь телу.</vt:lpstr>
      <vt:lpstr>План</vt:lpstr>
      <vt:lpstr>Знание — это результат познания. Познанием называют   процесс   постижения   действительности,   накопления и осмысления данных,  полученных в опыте взаимодействия человека с окружающим миром. </vt:lpstr>
      <vt:lpstr>Проблема познаваемости</vt:lpstr>
      <vt:lpstr>Процесс познания</vt:lpstr>
      <vt:lpstr>Формы знания</vt:lpstr>
      <vt:lpstr>Все, кто признает познаваемость мира, рассматривают различные способы познавания мира </vt:lpstr>
      <vt:lpstr>Формы познания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Научное знание</vt:lpstr>
      <vt:lpstr>Уровни научного познания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Познание и знание</dc:title>
  <dc:creator>Admin</dc:creator>
  <cp:lastModifiedBy>ЗАЙКА</cp:lastModifiedBy>
  <cp:revision>31</cp:revision>
  <dcterms:created xsi:type="dcterms:W3CDTF">2010-10-01T11:10:58Z</dcterms:created>
  <dcterms:modified xsi:type="dcterms:W3CDTF">2013-08-18T16:29:43Z</dcterms:modified>
</cp:coreProperties>
</file>