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515E8-9FBA-435F-A2CE-3F755448D6FD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21556-E63C-4643-ADB0-9DB52B2D4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0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CB557D-38DE-4025-A7E4-EDB3B5DD8484}" type="datetimeFigureOut">
              <a:rPr lang="ru-RU" smtClean="0"/>
              <a:t>20.08.2013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081A9C-10F0-42A5-91C9-95D25BBAB9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Политическое поведение</a:t>
            </a:r>
            <a:endParaRPr lang="ru-RU" sz="54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653136"/>
            <a:ext cx="6400800" cy="1600200"/>
          </a:xfrm>
        </p:spPr>
        <p:txBody>
          <a:bodyPr>
            <a:normAutofit/>
          </a:bodyPr>
          <a:lstStyle/>
          <a:p>
            <a:pPr algn="r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55326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Политический терроризм</a:t>
            </a:r>
            <a:endParaRPr lang="ru-RU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285852" y="1714488"/>
            <a:ext cx="6929486" cy="2286016"/>
          </a:xfrm>
          <a:prstGeom prst="flowChartProcess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Политический терроризм </a:t>
            </a:r>
            <a:r>
              <a:rPr lang="ru-RU" dirty="0" smtClean="0"/>
              <a:t>-  систематическое или единичное осуществление насилия с применением оружия или угроза применения насилия, причиняющего вред людям и имуществу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 целью создания обстановки страха, паники, ощущения тревоги, опасности, недоверия к власти.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71472" y="4429132"/>
            <a:ext cx="2857520" cy="12144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ель политического терроризма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786182" y="4786322"/>
            <a:ext cx="9784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5214942" y="4572008"/>
            <a:ext cx="3143272" cy="1214446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одрыв демократии и парламентских институтов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2786050" y="928670"/>
            <a:ext cx="3500462" cy="928694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ричины политического терроризма</a:t>
            </a:r>
            <a:endParaRPr lang="ru-RU" dirty="0"/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642910" y="2143116"/>
            <a:ext cx="3214710" cy="1285884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</a:t>
            </a:r>
            <a:r>
              <a:rPr lang="ru-RU" sz="1600" dirty="0" smtClean="0"/>
              <a:t>еравномерное распределение ресурсов, доходов и богатства внутри отдельных стран и между ними</a:t>
            </a:r>
            <a:endParaRPr lang="ru-RU" sz="1600" dirty="0"/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3143240" y="4714884"/>
            <a:ext cx="2786082" cy="928694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бострение проблемы бедности</a:t>
            </a:r>
            <a:endParaRPr lang="ru-RU" sz="1600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5143504" y="2071678"/>
            <a:ext cx="3357586" cy="135732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</a:t>
            </a:r>
            <a:r>
              <a:rPr lang="ru-RU" sz="1600" dirty="0" smtClean="0"/>
              <a:t>онцентрация населения в городах, создающая опасность их перенаселения и деградации</a:t>
            </a:r>
            <a:endParaRPr lang="ru-RU" sz="1600" dirty="0"/>
          </a:p>
        </p:txBody>
      </p:sp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642910" y="3571876"/>
            <a:ext cx="3214710" cy="100013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усиление конфронтации между этническими группами и культурными слоями</a:t>
            </a:r>
            <a:endParaRPr lang="ru-RU" sz="1600" dirty="0"/>
          </a:p>
        </p:txBody>
      </p:sp>
      <p:sp>
        <p:nvSpPr>
          <p:cNvPr id="9" name="Прямоугольник с одним вырезанным скругленным углом 8"/>
          <p:cNvSpPr/>
          <p:nvPr/>
        </p:nvSpPr>
        <p:spPr>
          <a:xfrm>
            <a:off x="5143504" y="3571876"/>
            <a:ext cx="3357586" cy="100013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опротивление глобализации, стремление у сохранению национальной самобытности</a:t>
            </a:r>
            <a:endParaRPr lang="ru-RU" sz="1600" dirty="0"/>
          </a:p>
        </p:txBody>
      </p:sp>
      <p:cxnSp>
        <p:nvCxnSpPr>
          <p:cNvPr id="11" name="Прямая со стрелкой 10"/>
          <p:cNvCxnSpPr>
            <a:stCxn id="4" idx="4"/>
            <a:endCxn id="6" idx="3"/>
          </p:cNvCxnSpPr>
          <p:nvPr/>
        </p:nvCxnSpPr>
        <p:spPr>
          <a:xfrm rot="5400000">
            <a:off x="3107521" y="3286124"/>
            <a:ext cx="285752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57620" y="3000372"/>
            <a:ext cx="128588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857620" y="4143380"/>
            <a:ext cx="128588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00100" y="836712"/>
            <a:ext cx="7072362" cy="1163528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latin typeface="Book Antiqua" pitchFamily="18" charset="0"/>
              </a:rPr>
              <a:t>д</a:t>
            </a:r>
            <a:r>
              <a:rPr lang="ru-RU" sz="2800" b="1" i="1" dirty="0" smtClean="0">
                <a:latin typeface="Book Antiqua" pitchFamily="18" charset="0"/>
              </a:rPr>
              <a:t>ля членов террористических организаций характерна характерна</a:t>
            </a:r>
            <a:endParaRPr lang="ru-RU" sz="2800" b="1" i="1" dirty="0">
              <a:latin typeface="Book Antiqua" pitchFamily="18" charset="0"/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571504" y="2285992"/>
            <a:ext cx="3143240" cy="571504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озлобленность</a:t>
            </a:r>
            <a:endParaRPr lang="ru-RU" b="1" dirty="0"/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5429256" y="2285992"/>
            <a:ext cx="2887160" cy="571504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нетерпимость</a:t>
            </a:r>
            <a:endParaRPr lang="ru-RU" b="1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71504" y="3071810"/>
            <a:ext cx="3214678" cy="114300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в</a:t>
            </a:r>
            <a:r>
              <a:rPr lang="ru-RU" b="1" dirty="0" smtClean="0"/>
              <a:t>осприятие окружающего мира как враждебного</a:t>
            </a:r>
            <a:endParaRPr lang="ru-RU" b="1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571504" y="4357694"/>
            <a:ext cx="3214678" cy="1000132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лепое следование предписаниям организации</a:t>
            </a:r>
            <a:endParaRPr lang="ru-RU" b="1" dirty="0"/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5429256" y="3143248"/>
            <a:ext cx="2887160" cy="1000132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резрение к человеческой жизни</a:t>
            </a:r>
            <a:endParaRPr lang="ru-RU" b="1" dirty="0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5431536" y="4357694"/>
            <a:ext cx="2884880" cy="906970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в</a:t>
            </a:r>
            <a:r>
              <a:rPr lang="ru-RU" b="1" dirty="0" smtClean="0"/>
              <a:t>ысокий уровень агрессии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161099" y="3411141"/>
            <a:ext cx="2857520" cy="357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1"/>
          </p:cNvCxnSpPr>
          <p:nvPr/>
        </p:nvCxnSpPr>
        <p:spPr>
          <a:xfrm>
            <a:off x="3786182" y="2571744"/>
            <a:ext cx="164307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86182" y="3571876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86182" y="4857760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Управляющая кнопка: домой 17">
            <a:hlinkClick r:id="rId3" action="ppaction://hlinksldjump" highlightClick="1"/>
          </p:cNvPr>
          <p:cNvSpPr/>
          <p:nvPr/>
        </p:nvSpPr>
        <p:spPr>
          <a:xfrm>
            <a:off x="0" y="6244212"/>
            <a:ext cx="571504" cy="6137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83671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Регулирование политического поведения</a:t>
            </a:r>
            <a:endParaRPr lang="ru-RU" sz="24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 rot="16200000">
            <a:off x="4429124" y="-3143296"/>
            <a:ext cx="142876" cy="8429684"/>
          </a:xfrm>
          <a:prstGeom prst="lef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7158" y="1214422"/>
            <a:ext cx="2428892" cy="64294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равовое регулирование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71472" y="1928802"/>
            <a:ext cx="2143140" cy="242889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з</a:t>
            </a:r>
            <a:r>
              <a:rPr lang="ru-RU" sz="1400" dirty="0" smtClean="0"/>
              <a:t>аконы содержат нормы, которые в интересах безопасности устанавливают ограничения на использование гражданских прав и свобод</a:t>
            </a:r>
            <a:endParaRPr lang="ru-RU" sz="1400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143240" y="1214422"/>
            <a:ext cx="2428892" cy="64294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</a:t>
            </a:r>
            <a:r>
              <a:rPr lang="ru-RU" sz="1600" dirty="0" smtClean="0"/>
              <a:t>тверждение демократических ценностей</a:t>
            </a:r>
            <a:endParaRPr lang="ru-RU" sz="1600" dirty="0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3214678" y="1928802"/>
            <a:ext cx="2214578" cy="235745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олитические и моральные правила могут влиять на политическое  поведения тогда, когда они поддерживаются общественным мнением</a:t>
            </a:r>
            <a:endParaRPr lang="ru-RU" sz="1400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143636" y="1214422"/>
            <a:ext cx="2357454" cy="64294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рганизованность субъектов политики</a:t>
            </a:r>
            <a:endParaRPr lang="ru-RU" sz="1600" dirty="0"/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6215074" y="1928802"/>
            <a:ext cx="2357454" cy="228601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</a:t>
            </a:r>
            <a:r>
              <a:rPr lang="ru-RU" sz="1400" dirty="0" smtClean="0"/>
              <a:t>аличие организаций, деятельность которых соответствует требованиям закона увеличивает возможность регуляции  политической жизни</a:t>
            </a:r>
            <a:endParaRPr lang="ru-RU" sz="1400" dirty="0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500034" y="5357826"/>
            <a:ext cx="3786214" cy="121444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делают политическое поведение более рациональным, предоставляют субъектам политики эффективные и цивилизованные способы достижения цели</a:t>
            </a:r>
            <a:endParaRPr lang="ru-RU" sz="1400" dirty="0"/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1043608" y="4357694"/>
            <a:ext cx="3171202" cy="857256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олитическое образование и распространение правдивой информации</a:t>
            </a:r>
            <a:endParaRPr lang="ru-RU" sz="1400" dirty="0"/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4857752" y="4357694"/>
            <a:ext cx="3098624" cy="785818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олитические лидеры</a:t>
            </a:r>
            <a:endParaRPr lang="ru-RU" dirty="0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4857752" y="5357826"/>
            <a:ext cx="3786214" cy="114300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ногое зависит от их умения снимать чрезмерную политическую напряженность и возбуждение массы, способности вести за собой последователей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r>
              <a:rPr lang="ru-RU" dirty="0" smtClean="0"/>
              <a:t>План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187952"/>
          </a:xfrm>
        </p:spPr>
        <p:txBody>
          <a:bodyPr/>
          <a:lstStyle/>
          <a:p>
            <a:r>
              <a:rPr lang="ru-RU" dirty="0" smtClean="0">
                <a:hlinkClick r:id="rId3" action="ppaction://hlinksldjump"/>
              </a:rPr>
              <a:t>многообразие форм политического поведения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политический терроризм</a:t>
            </a:r>
            <a:endParaRPr lang="en-US" dirty="0" smtClean="0"/>
          </a:p>
          <a:p>
            <a:r>
              <a:rPr lang="ru-RU" dirty="0" smtClean="0">
                <a:hlinkClick r:id="rId5" action="ppaction://hlinksldjump"/>
              </a:rPr>
              <a:t>регулирование политического поведения</a:t>
            </a:r>
            <a:endParaRPr lang="en-US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Многообразие форм политического поведения</a:t>
            </a:r>
            <a:endParaRPr lang="ru-RU" sz="28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409960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  Политическое поведение </a:t>
            </a:r>
            <a:r>
              <a:rPr lang="ru-RU" dirty="0" smtClean="0"/>
              <a:t>– </a:t>
            </a:r>
            <a:r>
              <a:rPr lang="ru-RU" sz="2000" dirty="0" smtClean="0"/>
              <a:t>это поступки и действия субъекта политики, характеризующие  его взаимодействие с социальной средой. С различными общественно-политическими силами. Это совокупность поступков, сознательных действий, направленных на достижение какой-либо социально значимой цели, действий, порождаемых традициями, ценностными ориентациями, а также бессознательных действий, вызванных эмоциональным состоянием индивида.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785786" y="428604"/>
            <a:ext cx="1928826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поступки</a:t>
            </a:r>
            <a:endParaRPr lang="ru-RU" sz="2800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3000364" y="714356"/>
            <a:ext cx="1549912" cy="428628"/>
          </a:xfrm>
          <a:prstGeom prst="lef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57752" y="285728"/>
            <a:ext cx="3500462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ц</a:t>
            </a:r>
            <a:r>
              <a:rPr lang="ru-RU" sz="2800" dirty="0" smtClean="0"/>
              <a:t>енностные аспекты</a:t>
            </a:r>
            <a:endParaRPr lang="ru-RU" sz="2800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3000364" y="1857364"/>
            <a:ext cx="3071834" cy="928694"/>
          </a:xfrm>
          <a:prstGeom prst="snip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</a:t>
            </a:r>
            <a:r>
              <a:rPr lang="ru-RU" sz="2000" dirty="0" smtClean="0"/>
              <a:t>еальное политическое поведение</a:t>
            </a: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785918" y="2428868"/>
            <a:ext cx="107157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00034" y="3214686"/>
            <a:ext cx="2286016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</a:t>
            </a:r>
            <a:r>
              <a:rPr lang="ru-RU" sz="2000" dirty="0" smtClean="0"/>
              <a:t>сознаваемые компоненты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4071941"/>
            <a:ext cx="2644346" cy="750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неосознаваемые компоненты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3504" y="4071942"/>
            <a:ext cx="2286016" cy="750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рациональные компоненты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72198" y="3214686"/>
            <a:ext cx="2500330" cy="6463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эмоциональные компоненты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321835" y="3321843"/>
            <a:ext cx="1000132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143504" y="3286124"/>
            <a:ext cx="1000132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57950" y="2428868"/>
            <a:ext cx="1000132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Левая фигурная скобка 21"/>
          <p:cNvSpPr/>
          <p:nvPr/>
        </p:nvSpPr>
        <p:spPr>
          <a:xfrm rot="16200000">
            <a:off x="4431737" y="963262"/>
            <a:ext cx="357190" cy="821537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26188" y="5249543"/>
            <a:ext cx="6388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с</a:t>
            </a:r>
            <a:r>
              <a:rPr lang="ru-RU" sz="3200" b="1" dirty="0" smtClean="0"/>
              <a:t>ложные взаимодействия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1675" y="500042"/>
            <a:ext cx="4673465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оведение по степени интенсивности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3" y="3821909"/>
            <a:ext cx="2604259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корректные </a:t>
            </a:r>
            <a:r>
              <a:rPr lang="ru-RU" sz="2000" dirty="0" err="1" smtClean="0"/>
              <a:t>взаимоотноше-ния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3" y="2428868"/>
            <a:ext cx="2604258" cy="1073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цивилизованные </a:t>
            </a:r>
            <a:r>
              <a:rPr lang="ru-RU" sz="2000" dirty="0" err="1" smtClean="0"/>
              <a:t>взаимоотноше-ния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2965447"/>
            <a:ext cx="2286016" cy="1183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</a:t>
            </a:r>
            <a:r>
              <a:rPr lang="ru-RU" sz="2000" dirty="0" smtClean="0"/>
              <a:t>емонстрация неприязни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71802" y="4500570"/>
            <a:ext cx="2786082" cy="1232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</a:t>
            </a:r>
            <a:r>
              <a:rPr lang="ru-RU" sz="2000" dirty="0" smtClean="0"/>
              <a:t>емонстрация </a:t>
            </a:r>
            <a:r>
              <a:rPr lang="ru-RU" sz="2000" dirty="0" err="1" smtClean="0"/>
              <a:t>недоброжела-тельности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388" y="4357694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словесные оскорбления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388" y="3071810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рименение силы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1643050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5140" y="1928802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122358" y="2656232"/>
            <a:ext cx="271464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3071802" y="2998238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3071802" y="3987371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358480" y="3071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5786446" y="3500438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5857884" y="4857760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43636" y="3500438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143636" y="4857760"/>
            <a:ext cx="2762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57488" y="500042"/>
            <a:ext cx="292895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олитическое поведение</a:t>
            </a:r>
            <a:endParaRPr lang="ru-RU" sz="2000" dirty="0"/>
          </a:p>
        </p:txBody>
      </p:sp>
      <p:sp>
        <p:nvSpPr>
          <p:cNvPr id="5" name="Стрелка влево 4"/>
          <p:cNvSpPr/>
          <p:nvPr/>
        </p:nvSpPr>
        <p:spPr>
          <a:xfrm rot="7699114">
            <a:off x="2714656" y="1000290"/>
            <a:ext cx="346325" cy="714152"/>
          </a:xfrm>
          <a:prstGeom prst="lef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3134986">
            <a:off x="5627102" y="1086808"/>
            <a:ext cx="373989" cy="683858"/>
          </a:xfrm>
          <a:prstGeom prst="lef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1643050"/>
            <a:ext cx="357190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аличие осознанных политических интересов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1714488"/>
            <a:ext cx="321072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аличие ценностей личности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679687" y="2749545"/>
            <a:ext cx="642942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с одним вырезанным скругленным углом 10"/>
          <p:cNvSpPr/>
          <p:nvPr/>
        </p:nvSpPr>
        <p:spPr>
          <a:xfrm>
            <a:off x="357158" y="2571744"/>
            <a:ext cx="3854802" cy="1500198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тражают положение в обществе различных групп населения, </a:t>
            </a:r>
            <a:r>
              <a:rPr lang="ru-RU" sz="1600" dirty="0"/>
              <a:t>п</a:t>
            </a:r>
            <a:r>
              <a:rPr lang="ru-RU" sz="1600" dirty="0" smtClean="0"/>
              <a:t>редставители этих групп нацелены на реализацию этих интересов через политику</a:t>
            </a:r>
            <a:endParaRPr lang="ru-RU" sz="16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5608645" y="2820983"/>
            <a:ext cx="642942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с одним вырезанным скругленным углом 12"/>
          <p:cNvSpPr/>
          <p:nvPr/>
        </p:nvSpPr>
        <p:spPr>
          <a:xfrm>
            <a:off x="4321967" y="2571744"/>
            <a:ext cx="4354489" cy="1500198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утверждение в сознании людей демократических ценностей во многом определяет их ориентацию на демократические партии и на демократические, правовые формы политического поведения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4071941"/>
            <a:ext cx="2286016" cy="135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ф</a:t>
            </a:r>
            <a:r>
              <a:rPr lang="ru-RU" sz="2000" dirty="0" smtClean="0"/>
              <a:t>ормы политической активности личности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428860" y="4643446"/>
            <a:ext cx="50006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71472" y="4929198"/>
            <a:ext cx="2143140" cy="6429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действие</a:t>
            </a:r>
            <a:endParaRPr lang="ru-RU" sz="2000" dirty="0"/>
          </a:p>
        </p:txBody>
      </p:sp>
      <p:sp>
        <p:nvSpPr>
          <p:cNvPr id="18" name="Овал 17"/>
          <p:cNvSpPr/>
          <p:nvPr/>
        </p:nvSpPr>
        <p:spPr>
          <a:xfrm>
            <a:off x="5572132" y="4929198"/>
            <a:ext cx="2714644" cy="6429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бездействие</a:t>
            </a:r>
            <a:endParaRPr lang="ru-RU" sz="2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214942" y="4643446"/>
            <a:ext cx="500066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356628" y="5643578"/>
            <a:ext cx="42942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Блок-схема: документ 23"/>
          <p:cNvSpPr/>
          <p:nvPr/>
        </p:nvSpPr>
        <p:spPr>
          <a:xfrm>
            <a:off x="785786" y="5857892"/>
            <a:ext cx="2634086" cy="78581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</a:t>
            </a:r>
            <a:r>
              <a:rPr lang="ru-RU" sz="2000" dirty="0" smtClean="0"/>
              <a:t>частие в демонстрации</a:t>
            </a:r>
            <a:endParaRPr lang="ru-RU" sz="20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5643570" y="571501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Блок-схема: документ 27"/>
          <p:cNvSpPr/>
          <p:nvPr/>
        </p:nvSpPr>
        <p:spPr>
          <a:xfrm>
            <a:off x="5214942" y="5929330"/>
            <a:ext cx="2571768" cy="78581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еучастие в выборах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071802" y="571480"/>
            <a:ext cx="2714644" cy="857256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ормы политического поведения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00232" y="1000108"/>
            <a:ext cx="107157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10" y="1785926"/>
            <a:ext cx="3497042" cy="85725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 точки зрения публичности поступков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857496"/>
            <a:ext cx="1928826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открытые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500570"/>
            <a:ext cx="1928826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закрытые</a:t>
            </a:r>
            <a:endParaRPr lang="ru-RU" sz="2400" dirty="0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4283967" y="3429000"/>
            <a:ext cx="3788493" cy="1000132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оответствующие устоявшимся политическим представлениям, менталитету, типичные для данной политической культуры</a:t>
            </a:r>
            <a:endParaRPr lang="ru-RU" sz="1600" dirty="0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1043608" y="5214950"/>
            <a:ext cx="3096344" cy="857256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тремление уйти от политической жизни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-392941" y="3679033"/>
            <a:ext cx="221457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14348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4348" y="321468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473971" y="352663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545409" y="509826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57884" y="1000108"/>
            <a:ext cx="857256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5148064" y="1785926"/>
            <a:ext cx="3210150" cy="78581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 точки зрения преемственности 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08104" y="4429132"/>
            <a:ext cx="256435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инновационные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2714620"/>
            <a:ext cx="2286016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традиционные</a:t>
            </a:r>
            <a:endParaRPr lang="ru-RU" sz="2000" dirty="0"/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1043608" y="3643314"/>
            <a:ext cx="3096344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частие в массовых политических мероприятиях</a:t>
            </a:r>
            <a:endParaRPr lang="ru-RU" dirty="0"/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4786314" y="5072074"/>
            <a:ext cx="3286146" cy="1237246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оздающие новые образцы политического поведения, порождающие новые черты политических отношений</a:t>
            </a:r>
            <a:endParaRPr lang="ru-RU" sz="16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7180281" y="3678239"/>
            <a:ext cx="221457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6" idx="3"/>
          </p:cNvCxnSpPr>
          <p:nvPr/>
        </p:nvCxnSpPr>
        <p:spPr>
          <a:xfrm flipH="1" flipV="1">
            <a:off x="8072462" y="300037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072462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617639" y="3383757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546201" y="5026831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42910" y="500042"/>
            <a:ext cx="3281018" cy="71438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 целевой направленности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00037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деструктивные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1214414" y="2143116"/>
            <a:ext cx="3143272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пособствующие нормальному функционированию политической системы</a:t>
            </a:r>
            <a:endParaRPr lang="ru-RU" sz="1400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1142976" y="3643314"/>
            <a:ext cx="3214710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</a:t>
            </a:r>
            <a:r>
              <a:rPr lang="ru-RU" sz="1600" dirty="0" smtClean="0"/>
              <a:t>одрывающие политически системы</a:t>
            </a:r>
            <a:endParaRPr lang="ru-RU" sz="1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77833" y="2249479"/>
            <a:ext cx="2071702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57224" y="328612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57224" y="185736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473971" y="352663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473971" y="209787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5291141" y="500042"/>
            <a:ext cx="3067073" cy="71438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 массовости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135729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индивидуальное</a:t>
            </a:r>
            <a:endParaRPr lang="ru-RU" dirty="0"/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4786314" y="1928802"/>
            <a:ext cx="3143272" cy="714380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оступки индивида, имеющие общественно-политическое значение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857884" y="264318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групповое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457200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массовые</a:t>
            </a:r>
            <a:endParaRPr lang="ru-RU" dirty="0"/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4714876" y="3286124"/>
            <a:ext cx="3214710" cy="128588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вязано с деятельностью политических организаций  или стихийно сложившиеся политически активной группы индивидов</a:t>
            </a:r>
            <a:endParaRPr lang="ru-RU" sz="1400" dirty="0"/>
          </a:p>
        </p:txBody>
      </p:sp>
      <p:sp>
        <p:nvSpPr>
          <p:cNvPr id="24" name="Блок-схема: документ 23"/>
          <p:cNvSpPr/>
          <p:nvPr/>
        </p:nvSpPr>
        <p:spPr>
          <a:xfrm>
            <a:off x="4929190" y="5143512"/>
            <a:ext cx="292895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</a:t>
            </a:r>
            <a:r>
              <a:rPr lang="ru-RU" sz="1400" dirty="0" smtClean="0"/>
              <a:t>ыборы, референдумы, митинги, демонстрации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585789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электоральное</a:t>
            </a:r>
            <a:endParaRPr lang="ru-RU" dirty="0"/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1785918" y="5857892"/>
            <a:ext cx="292895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выборы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5858678" y="3642520"/>
            <a:ext cx="4857784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8072462" y="300037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072462" y="157161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8072462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8072462" y="607220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617639" y="188355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617639" y="316944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4786314" y="6143644"/>
            <a:ext cx="10096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7617639" y="509826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00034" y="500042"/>
            <a:ext cx="2428892" cy="107157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точки зрения соответствия господствующим нормам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71448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1071538" y="2285992"/>
            <a:ext cx="3286148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оответствующие  законам, требованиям политической морали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314324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отклоняющие</a:t>
            </a:r>
            <a:endParaRPr lang="ru-RU" dirty="0"/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1071538" y="3714752"/>
            <a:ext cx="328614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</a:t>
            </a:r>
            <a:r>
              <a:rPr lang="ru-RU" sz="1400" dirty="0" smtClean="0"/>
              <a:t>арушающие правовые и  моральные нормы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42913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патологические</a:t>
            </a:r>
            <a:endParaRPr lang="ru-RU" dirty="0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1142976" y="5000636"/>
            <a:ext cx="3214710" cy="150019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а</a:t>
            </a:r>
            <a:r>
              <a:rPr lang="ru-RU" sz="1400" dirty="0" smtClean="0"/>
              <a:t>ффективные состояния, постоянная потребность во вражде, агрессии, антагонизме, состояния паники, маниакальные политический предупреждения</a:t>
            </a:r>
            <a:endParaRPr lang="ru-RU" sz="1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-821569" y="3178967"/>
            <a:ext cx="321471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85786" y="2000240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85786" y="335756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85786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188219" y="224074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188219" y="366950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259657" y="495539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6143636" y="500042"/>
            <a:ext cx="2428892" cy="107157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точки зрения отношения к политической системе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171448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протестные</a:t>
            </a:r>
            <a:endParaRPr lang="ru-RU" dirty="0"/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4857752" y="2285992"/>
            <a:ext cx="3357586" cy="114300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</a:t>
            </a:r>
            <a:r>
              <a:rPr lang="ru-RU" sz="1200" dirty="0" smtClean="0"/>
              <a:t>егативные отношения к политической системе к целом или к ее отдельным элементам, нормам, ценностям, политическим решениям в открыто демонстрированной форме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72198" y="3429000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экстремальные</a:t>
            </a:r>
            <a:endParaRPr lang="ru-RU" dirty="0"/>
          </a:p>
        </p:txBody>
      </p:sp>
      <p:sp>
        <p:nvSpPr>
          <p:cNvPr id="25" name="Блок-схема: документ 24"/>
          <p:cNvSpPr/>
          <p:nvPr/>
        </p:nvSpPr>
        <p:spPr>
          <a:xfrm>
            <a:off x="4929190" y="4071942"/>
            <a:ext cx="3286148" cy="128588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риверженность в политике к крайним взглядам и мерам, правовой нигилизм, поведение, преступающее правовые и моральные нормы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43636" y="5500702"/>
            <a:ext cx="221457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ффективное, бессознательное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6430182" y="3642520"/>
            <a:ext cx="4143404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8286776" y="192880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8286776" y="364331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286776" y="571501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8046267" y="224074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7974829" y="3955261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документ 34"/>
          <p:cNvSpPr/>
          <p:nvPr/>
        </p:nvSpPr>
        <p:spPr>
          <a:xfrm>
            <a:off x="5000628" y="6143644"/>
            <a:ext cx="328614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</a:t>
            </a:r>
            <a:r>
              <a:rPr lang="ru-RU" sz="1400" dirty="0" smtClean="0"/>
              <a:t>еакция субъекта на сильный внешний раздражитель </a:t>
            </a:r>
            <a:endParaRPr lang="ru-RU" sz="14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7974829" y="6098401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Управляющая кнопка: домой 39">
            <a:hlinkClick r:id="rId3" action="ppaction://hlinksldjump" highlightClick="1"/>
          </p:cNvPr>
          <p:cNvSpPr/>
          <p:nvPr/>
        </p:nvSpPr>
        <p:spPr>
          <a:xfrm>
            <a:off x="0" y="6315650"/>
            <a:ext cx="571504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</TotalTime>
  <Words>589</Words>
  <Application>Microsoft Office PowerPoint</Application>
  <PresentationFormat>Экран (4:3)</PresentationFormat>
  <Paragraphs>114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Политическое поведение</vt:lpstr>
      <vt:lpstr>План:</vt:lpstr>
      <vt:lpstr>Многообразие форм политического поведения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Политический терроризм</vt:lpstr>
      <vt:lpstr>Презентация PowerPoint</vt:lpstr>
      <vt:lpstr>Презентация PowerPoint</vt:lpstr>
      <vt:lpstr>Регулирование политического поведения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ЗАЙКА</cp:lastModifiedBy>
  <cp:revision>32</cp:revision>
  <dcterms:created xsi:type="dcterms:W3CDTF">2011-12-28T13:30:28Z</dcterms:created>
  <dcterms:modified xsi:type="dcterms:W3CDTF">2013-08-19T22:08:34Z</dcterms:modified>
</cp:coreProperties>
</file>