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C1CB-BB1B-4F1F-90DC-BBD1F3982EBD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E28EB-2C02-4B77-BEF1-5110F6D2A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C1CB-BB1B-4F1F-90DC-BBD1F3982EBD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28EB-2C02-4B77-BEF1-5110F6D2A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39E28EB-2C02-4B77-BEF1-5110F6D2A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C1CB-BB1B-4F1F-90DC-BBD1F3982EBD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C1CB-BB1B-4F1F-90DC-BBD1F3982EBD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39E28EB-2C02-4B77-BEF1-5110F6D2A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C1CB-BB1B-4F1F-90DC-BBD1F3982EBD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E28EB-2C02-4B77-BEF1-5110F6D2A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08C1CB-BB1B-4F1F-90DC-BBD1F3982EBD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28EB-2C02-4B77-BEF1-5110F6D2A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C1CB-BB1B-4F1F-90DC-BBD1F3982EBD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39E28EB-2C02-4B77-BEF1-5110F6D2A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C1CB-BB1B-4F1F-90DC-BBD1F3982EBD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9E28EB-2C02-4B77-BEF1-5110F6D2A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C1CB-BB1B-4F1F-90DC-BBD1F3982EBD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9E28EB-2C02-4B77-BEF1-5110F6D2A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E28EB-2C02-4B77-BEF1-5110F6D2A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C1CB-BB1B-4F1F-90DC-BBD1F3982EBD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39E28EB-2C02-4B77-BEF1-5110F6D2A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08C1CB-BB1B-4F1F-90DC-BBD1F3982EBD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08C1CB-BB1B-4F1F-90DC-BBD1F3982EBD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E28EB-2C02-4B77-BEF1-5110F6D2A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8640"/>
            <a:ext cx="7848872" cy="2664296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Эпиграф:</a:t>
            </a:r>
            <a:endParaRPr lang="ru-RU" sz="3600" dirty="0">
              <a:solidFill>
                <a:schemeClr val="tx1"/>
              </a:solidFill>
            </a:endParaRPr>
          </a:p>
          <a:p>
            <a:pPr algn="r"/>
            <a:r>
              <a:rPr lang="ru-RU" sz="3600" b="1" i="1" dirty="0" smtClean="0">
                <a:solidFill>
                  <a:schemeClr val="tx1"/>
                </a:solidFill>
              </a:rPr>
              <a:t>«</a:t>
            </a:r>
            <a:r>
              <a:rPr lang="ru-RU" sz="3600" b="1" i="1" dirty="0">
                <a:solidFill>
                  <a:schemeClr val="tx1"/>
                </a:solidFill>
              </a:rPr>
              <a:t>Незнание законов, не освобождает от ответственности»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149080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Тема урока: «Опасный путь преступной жизни»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381328"/>
            <a:ext cx="87849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МБОУ «СОШ № 10», учитель Сухорукова Елена Алексеевна.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Autofit/>
          </a:bodyPr>
          <a:lstStyle/>
          <a:p>
            <a:r>
              <a:rPr lang="ru-RU" sz="2400" b="1" dirty="0"/>
              <a:t>Наказание</a:t>
            </a:r>
            <a:r>
              <a:rPr lang="ru-RU" sz="2400" dirty="0"/>
              <a:t> - </a:t>
            </a:r>
            <a:r>
              <a:rPr lang="ru-RU" sz="2400" b="1" dirty="0"/>
              <a:t>это меры государственного воздействия, применяемые к лицу, совершившему преступление. 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4316288" cy="144016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Возраст уголовной ответственности по общему правилу: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79512" y="4725144"/>
            <a:ext cx="4182616" cy="14010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За тяжкие и особо тяжкие преступления: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3284984"/>
            <a:ext cx="164981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Academy Old" pitchFamily="2" charset="-52"/>
              </a:rPr>
              <a:t>НО</a:t>
            </a:r>
            <a:endParaRPr lang="ru-RU" sz="7200" b="1" dirty="0">
              <a:solidFill>
                <a:srgbClr val="FF0000"/>
              </a:solidFill>
              <a:latin typeface="Academy Old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67684" y="4653136"/>
            <a:ext cx="38507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Academy Old" pitchFamily="2" charset="-52"/>
              </a:rPr>
              <a:t>14 лет</a:t>
            </a:r>
            <a:endParaRPr lang="ru-RU" sz="7200" b="1" dirty="0">
              <a:solidFill>
                <a:srgbClr val="FF0000"/>
              </a:solidFill>
              <a:latin typeface="Academy Old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1772816"/>
            <a:ext cx="38507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Academy Old" pitchFamily="2" charset="-52"/>
              </a:rPr>
              <a:t>16 лет</a:t>
            </a:r>
            <a:endParaRPr lang="ru-RU" sz="7200" b="1" dirty="0">
              <a:solidFill>
                <a:srgbClr val="FF0000"/>
              </a:solidFill>
              <a:latin typeface="Academy Old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7" grpId="0" build="p"/>
      <p:bldP spid="8" grpId="0" build="p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в группах: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1 группа:  </a:t>
            </a:r>
            <a:r>
              <a:rPr lang="ru-RU" dirty="0"/>
              <a:t>Назовите виды наказаний, применяемых к несовершеннолетним ( страницы учебника 134-135 )</a:t>
            </a:r>
          </a:p>
          <a:p>
            <a:pPr>
              <a:buNone/>
            </a:pPr>
            <a:r>
              <a:rPr lang="ru-RU" b="1" dirty="0"/>
              <a:t>2. группа:  </a:t>
            </a:r>
            <a:r>
              <a:rPr lang="ru-RU" dirty="0"/>
              <a:t>В каких случаях несовершеннолетние освобождаются от </a:t>
            </a:r>
            <a:r>
              <a:rPr lang="ru-RU" dirty="0" smtClean="0"/>
              <a:t>уголовной ответственности</a:t>
            </a:r>
            <a:r>
              <a:rPr lang="ru-RU" dirty="0"/>
              <a:t>? Что в себя включают принудительные меры воспитательного воздействия? (страницы учебника 134-135)</a:t>
            </a:r>
          </a:p>
          <a:p>
            <a:pPr>
              <a:buNone/>
            </a:pPr>
            <a:r>
              <a:rPr lang="ru-RU" b="1" dirty="0"/>
              <a:t>3. группа. </a:t>
            </a:r>
            <a:r>
              <a:rPr lang="ru-RU" dirty="0"/>
              <a:t>Какие цели предусматривает наказание? (опираясь на уже имеющиеся у вас знания)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Подведем итог: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 нового вы узнали на уроке?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Вам это пригодится в жизни?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Какой вывод вы можете сделать по сегодняшнему уроку?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 «Закон суров, но это закон»</a:t>
            </a:r>
            <a:r>
              <a:rPr lang="ru-RU" sz="4400" dirty="0" smtClean="0"/>
              <a:t>, - говорили римляне, соблюдая его установки.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/>
              <a:t>Параграф 19, письменно ответить в тетради: Какие правила нужно соблюдать при встрече с сотрудниками полиции.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1</a:t>
            </a:r>
            <a:r>
              <a:rPr lang="ru-RU" sz="3600" dirty="0"/>
              <a:t>. Правонарушение и его виды.</a:t>
            </a:r>
          </a:p>
          <a:p>
            <a:pPr>
              <a:buNone/>
            </a:pPr>
            <a:r>
              <a:rPr lang="ru-RU" sz="3600" dirty="0"/>
              <a:t>2. Причины преступности.</a:t>
            </a:r>
          </a:p>
          <a:p>
            <a:pPr>
              <a:buNone/>
            </a:pPr>
            <a:r>
              <a:rPr lang="ru-RU" sz="3600" dirty="0"/>
              <a:t>3. Признаки преступления.</a:t>
            </a:r>
          </a:p>
          <a:p>
            <a:pPr>
              <a:buNone/>
            </a:pPr>
            <a:r>
              <a:rPr lang="ru-RU" sz="3600" dirty="0"/>
              <a:t>4. Вина и ее формы.</a:t>
            </a:r>
          </a:p>
          <a:p>
            <a:pPr>
              <a:buNone/>
            </a:pPr>
            <a:r>
              <a:rPr lang="ru-RU" sz="3600" dirty="0"/>
              <a:t>5. Наказание.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4388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Правонарушение – нарушение норм права.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620888"/>
          </a:xfrm>
        </p:spPr>
        <p:txBody>
          <a:bodyPr>
            <a:normAutofit fontScale="92500" lnSpcReduction="20000"/>
          </a:bodyPr>
          <a:lstStyle/>
          <a:p>
            <a:pPr fontAlgn="base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Проступок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действие, либо бездействие, посягающее на установленные законами общественные отношения, отличающееся небольшой общественной опасностью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4768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Преступление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виновное противоправное общественно опасное деяние ( действие или бездействие), наказуемое по УК РФ;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65313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Подумайте в чем разница между проступком и преступлением?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41763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Определите что является преступление, а что проступком.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Неустановленное лицо избило гражданина Н. у подъезда дома № 25.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Школьник </a:t>
            </a:r>
            <a:r>
              <a:rPr lang="ru-RU" dirty="0"/>
              <a:t>С. перешел дорогу в неположенном месте.</a:t>
            </a:r>
            <a:r>
              <a:rPr lang="ru-RU" i="1" dirty="0"/>
              <a:t>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Гражданка </a:t>
            </a:r>
            <a:r>
              <a:rPr lang="ru-RU" dirty="0"/>
              <a:t>В. не вышла на работу в понедельник 21 марта.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Гражданин </a:t>
            </a:r>
            <a:r>
              <a:rPr lang="ru-RU" dirty="0"/>
              <a:t>Д. ворвался  в магазин и угрожая пистолетом потребовал деньги.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Гражданин </a:t>
            </a:r>
            <a:r>
              <a:rPr lang="ru-RU" dirty="0"/>
              <a:t>Р. управлял автомобилем в нетрезвом виде</a:t>
            </a:r>
            <a:r>
              <a:rPr lang="ru-RU" i="1" dirty="0"/>
              <a:t>.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Гражданка </a:t>
            </a:r>
            <a:r>
              <a:rPr lang="ru-RU" dirty="0"/>
              <a:t>Л. пообещав знакомым приобрести дорогостоящую бытовую технику, получила денежные средства и скрылась.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Причины преступности: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400" dirty="0"/>
              <a:t>Экономические: </a:t>
            </a:r>
            <a:endParaRPr lang="ru-RU" sz="2400" dirty="0" smtClean="0"/>
          </a:p>
          <a:p>
            <a:pPr marL="514350" lvl="0" indent="-51435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- </a:t>
            </a:r>
            <a:r>
              <a:rPr lang="ru-RU" sz="2400" dirty="0"/>
              <a:t>низкий уровень материального обеспечения;</a:t>
            </a:r>
          </a:p>
          <a:p>
            <a:pPr>
              <a:buNone/>
            </a:pPr>
            <a:r>
              <a:rPr lang="ru-RU" sz="2400" dirty="0"/>
              <a:t>                    </a:t>
            </a:r>
            <a:r>
              <a:rPr lang="ru-RU" sz="2400" dirty="0" smtClean="0"/>
              <a:t> </a:t>
            </a:r>
            <a:r>
              <a:rPr lang="ru-RU" sz="2400" dirty="0"/>
              <a:t>- корысть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- </a:t>
            </a:r>
            <a:r>
              <a:rPr lang="ru-RU" sz="2400" dirty="0"/>
              <a:t>огромный разрыв между богатыми </a:t>
            </a:r>
            <a:r>
              <a:rPr lang="ru-RU" sz="2400" dirty="0" smtClean="0"/>
              <a:t>и бедными;</a:t>
            </a:r>
            <a:endParaRPr lang="ru-RU" sz="2400" dirty="0"/>
          </a:p>
          <a:p>
            <a:pPr>
              <a:buNone/>
            </a:pPr>
            <a:r>
              <a:rPr lang="ru-RU" sz="2400" dirty="0" smtClean="0"/>
              <a:t>                     - </a:t>
            </a:r>
            <a:r>
              <a:rPr lang="ru-RU" sz="2400" dirty="0"/>
              <a:t>безработица;</a:t>
            </a:r>
          </a:p>
          <a:p>
            <a:pPr>
              <a:buNone/>
            </a:pPr>
            <a:r>
              <a:rPr lang="ru-RU" sz="2400" dirty="0" smtClean="0"/>
              <a:t>                     - </a:t>
            </a:r>
            <a:r>
              <a:rPr lang="ru-RU" sz="2400" dirty="0"/>
              <a:t>огромное количество мигрантов.</a:t>
            </a:r>
          </a:p>
          <a:p>
            <a:pPr marL="514350" lvl="0" indent="-514350">
              <a:buNone/>
            </a:pPr>
            <a:r>
              <a:rPr lang="ru-RU" sz="2400" dirty="0" smtClean="0"/>
              <a:t>2.    Агрессивность</a:t>
            </a:r>
            <a:r>
              <a:rPr lang="ru-RU" sz="2400" dirty="0"/>
              <a:t>;</a:t>
            </a:r>
          </a:p>
          <a:p>
            <a:pPr marL="514350" lvl="0" indent="-514350">
              <a:buNone/>
            </a:pPr>
            <a:r>
              <a:rPr lang="ru-RU" sz="2400" dirty="0" smtClean="0"/>
              <a:t>3.    Депрессия </a:t>
            </a:r>
            <a:r>
              <a:rPr lang="ru-RU" sz="2400" dirty="0"/>
              <a:t>и высокий уровень тревожности людей;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Признаки преступления: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Преступление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это виновное противоправное общественно опасное деяние ( действие или бездействие), наказуемое по уголовному кодексу РФ;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еся\Desktop\0007-007-Priznaki-prestuplenij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160907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Вина -психическое отношение преступника к совершаемому деянию.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Умысел-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лицо осознает, предвидит, желает  наступления общественно опасных последствий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 прямой умысел)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виновный осознает, предвидит, но не желает наступления общественно опасных последствий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 косвенный умысел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Неосторожность-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лицо осознает общественную опасность своих действий, предвидит, но легкомысленно рассчитывает на их предотвращение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(легкомыслие 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виновный осознает, но не предвидит, хотя должен предвидеть отрицательные последствия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 небрежность 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Определите форму вины: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1. 14- летний Миша хотел похвастаться ружьем отца. Он нажал на спусковой крючок, а ружье было заряжено. В результате его друг был ранен. </a:t>
            </a:r>
          </a:p>
          <a:p>
            <a:pPr>
              <a:buNone/>
            </a:pPr>
            <a:r>
              <a:rPr lang="ru-RU" dirty="0"/>
              <a:t>2. Несовершеннолетний Л., желая завладеть дорогой шапкой, ударил гражданина Н. по голове тяжелым предметом.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. Жарким летом под сухими елками подростки разожгли костер. Подул сильный ветер, пламя перескочило на сухой лапник и охватило большой участок леса. Нанесен был значительный ущерб.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. Группа подростков ограбила магазин. Сторожу магазина были нанесены тяжкие телесные побои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559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Тема урока: «Опасный путь преступной жизни»</vt:lpstr>
      <vt:lpstr>План урока:</vt:lpstr>
      <vt:lpstr>Правонарушение – нарушение норм права.</vt:lpstr>
      <vt:lpstr>Определите что является преступление, а что проступком.</vt:lpstr>
      <vt:lpstr>Причины преступности:</vt:lpstr>
      <vt:lpstr>Признаки преступления:</vt:lpstr>
      <vt:lpstr>Слайд 7</vt:lpstr>
      <vt:lpstr>Вина -психическое отношение преступника к совершаемому деянию.</vt:lpstr>
      <vt:lpstr>Определите форму вины:</vt:lpstr>
      <vt:lpstr>Наказание - это меры государственного воздействия, применяемые к лицу, совершившему преступление. </vt:lpstr>
      <vt:lpstr>Работа в группах:</vt:lpstr>
      <vt:lpstr>Подведем итог:</vt:lpstr>
      <vt:lpstr>Слайд 13</vt:lpstr>
      <vt:lpstr>Домашнее задание: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леся</dc:creator>
  <cp:lastModifiedBy>леся</cp:lastModifiedBy>
  <cp:revision>10</cp:revision>
  <dcterms:created xsi:type="dcterms:W3CDTF">2013-06-09T12:05:42Z</dcterms:created>
  <dcterms:modified xsi:type="dcterms:W3CDTF">2013-06-09T13:32:38Z</dcterms:modified>
</cp:coreProperties>
</file>