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7" r:id="rId3"/>
    <p:sldId id="258" r:id="rId4"/>
    <p:sldId id="259"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A0FE0F89-55E0-4689-952C-9AD98C4CF2BF}" type="datetimeFigureOut">
              <a:rPr lang="ru-RU"/>
              <a:pPr>
                <a:defRPr/>
              </a:pPr>
              <a:t>09.12.2013</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A012BB18-050A-4F39-AB27-7664CC6D805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6DF65454-CC54-427D-A1B9-D8D2BA6B648B}" type="datetimeFigureOut">
              <a:rPr lang="ru-RU"/>
              <a:pPr>
                <a:defRPr/>
              </a:pPr>
              <a:t>09.12.2013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E850622-C71C-408E-9D79-5A27FC7DC42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D36D09F-4840-4B84-A227-794E74808EBB}" type="datetimeFigureOut">
              <a:rPr lang="ru-RU"/>
              <a:pPr>
                <a:defRPr/>
              </a:pPr>
              <a:t>09.12.2013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31CE6D6-3EA2-45A9-8CCD-7DD5476A205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6D73AC0-420A-4E0A-AF37-88E6F617A525}" type="datetimeFigureOut">
              <a:rPr lang="ru-RU"/>
              <a:pPr>
                <a:defRPr/>
              </a:pPr>
              <a:t>09.12.2013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34A9499-FFF8-4B49-9B67-4B3A5F1C5FF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3FD447A-CC07-4F2F-B190-FDC07A24ED69}" type="datetimeFigureOut">
              <a:rPr lang="ru-RU"/>
              <a:pPr>
                <a:defRPr/>
              </a:pPr>
              <a:t>09.12.2013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AE6FFE-AA22-41EF-A033-7708EABDB56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F90681E1-6F34-49FD-A4FF-68987967AAAE}" type="datetimeFigureOut">
              <a:rPr lang="ru-RU"/>
              <a:pPr>
                <a:defRPr/>
              </a:pPr>
              <a:t>09.12.2013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E36DCE9-7931-4663-BC94-A7E9B38B0EF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3E951306-1DC8-499A-9F6A-367FEB4DEA61}" type="datetimeFigureOut">
              <a:rPr lang="ru-RU"/>
              <a:pPr>
                <a:defRPr/>
              </a:pPr>
              <a:t>09.12.2013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B0EFC910-BCE5-46CB-A6AF-5D4F5A9DA4E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B5C0248C-71E6-4E61-8584-6C353F80EA52}" type="datetimeFigureOut">
              <a:rPr lang="ru-RU"/>
              <a:pPr>
                <a:defRPr/>
              </a:pPr>
              <a:t>09.12.2013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CD97F07D-F27D-413A-88C9-B2B39A25166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42F06BBD-FFE5-4416-99C4-2D53C58110D8}" type="datetimeFigureOut">
              <a:rPr lang="ru-RU"/>
              <a:pPr>
                <a:defRPr/>
              </a:pPr>
              <a:t>09.12.2013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7F0131AC-D7EE-4775-A3E0-984FF8CA4A0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0237041E-114E-4FD3-BE43-48D5DB748479}" type="datetimeFigureOut">
              <a:rPr lang="ru-RU"/>
              <a:pPr>
                <a:defRPr/>
              </a:pPr>
              <a:t>09.12.2013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60EA4498-E6C5-416D-989F-1DFDD5272B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FE74DBE-A73D-4AF2-B0F3-E1952E29840E}" type="datetimeFigureOut">
              <a:rPr lang="ru-RU"/>
              <a:pPr>
                <a:defRPr/>
              </a:pPr>
              <a:t>09.12.2013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2C44BC00-317E-456F-969D-C08A446807C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8B9045D-79A6-44A6-B369-F729D200AE3D}" type="datetimeFigureOut">
              <a:rPr lang="ru-RU"/>
              <a:pPr>
                <a:defRPr/>
              </a:pPr>
              <a:t>09.12.2013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7F54AFCE-90EC-49C5-B01A-E0B462CB651D}"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E66C7D"/>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E66C7D"/>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6BB76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457200" y="704850"/>
            <a:ext cx="8229600" cy="5461000"/>
          </a:xfrm>
        </p:spPr>
        <p:txBody>
          <a:bodyPr/>
          <a:lstStyle/>
          <a:p>
            <a:pPr algn="ctr"/>
            <a:r>
              <a:rPr lang="ru-RU" sz="1400" smtClean="0">
                <a:latin typeface="Arial" charset="0"/>
              </a:rPr>
              <a:t/>
            </a:r>
            <a:br>
              <a:rPr lang="ru-RU" sz="1400" smtClean="0">
                <a:latin typeface="Arial" charset="0"/>
              </a:rPr>
            </a:br>
            <a:r>
              <a:rPr lang="ru-RU" sz="1400" smtClean="0">
                <a:latin typeface="Arial" charset="0"/>
              </a:rPr>
              <a:t/>
            </a:r>
            <a:br>
              <a:rPr lang="ru-RU" sz="1400" smtClean="0">
                <a:latin typeface="Arial" charset="0"/>
              </a:rPr>
            </a:br>
            <a:r>
              <a:rPr lang="ru-RU" sz="1400" smtClean="0">
                <a:latin typeface="Arial" charset="0"/>
              </a:rPr>
              <a:t/>
            </a:r>
            <a:br>
              <a:rPr lang="ru-RU" sz="1400" smtClean="0">
                <a:latin typeface="Arial" charset="0"/>
              </a:rPr>
            </a:br>
            <a:r>
              <a:rPr lang="ru-RU" sz="3200" smtClean="0">
                <a:latin typeface="Arial" charset="0"/>
              </a:rPr>
              <a:t>Учебно– методическое пособие </a:t>
            </a:r>
            <a:br>
              <a:rPr lang="ru-RU" sz="3200" smtClean="0">
                <a:latin typeface="Arial" charset="0"/>
              </a:rPr>
            </a:br>
            <a:r>
              <a:rPr lang="ru-RU" sz="3200" smtClean="0">
                <a:latin typeface="Arial" charset="0"/>
              </a:rPr>
              <a:t/>
            </a:r>
            <a:br>
              <a:rPr lang="ru-RU" sz="3200" smtClean="0">
                <a:latin typeface="Arial" charset="0"/>
              </a:rPr>
            </a:br>
            <a:r>
              <a:rPr lang="ru-RU" sz="2400" smtClean="0">
                <a:latin typeface="Arial" charset="0"/>
              </a:rPr>
              <a:t/>
            </a:r>
            <a:br>
              <a:rPr lang="ru-RU" sz="2400" smtClean="0">
                <a:latin typeface="Arial" charset="0"/>
              </a:rPr>
            </a:br>
            <a:r>
              <a:rPr lang="ru-RU" sz="2400" smtClean="0">
                <a:latin typeface="Arial" charset="0"/>
              </a:rPr>
              <a:t/>
            </a:r>
            <a:br>
              <a:rPr lang="ru-RU" sz="2400" smtClean="0">
                <a:latin typeface="Arial" charset="0"/>
              </a:rPr>
            </a:br>
            <a:r>
              <a:rPr lang="ru-RU" sz="2400" smtClean="0">
                <a:latin typeface="Arial" charset="0"/>
              </a:rPr>
              <a:t/>
            </a:r>
            <a:br>
              <a:rPr lang="ru-RU" sz="2400" smtClean="0">
                <a:latin typeface="Arial" charset="0"/>
              </a:rPr>
            </a:br>
            <a:r>
              <a:rPr lang="ru-RU" sz="2400" smtClean="0">
                <a:latin typeface="Arial" charset="0"/>
              </a:rPr>
              <a:t>Автор: Змеева Людмила Николаевна</a:t>
            </a:r>
            <a:br>
              <a:rPr lang="ru-RU" sz="2400" smtClean="0">
                <a:latin typeface="Arial" charset="0"/>
              </a:rPr>
            </a:br>
            <a:r>
              <a:rPr lang="ru-RU" sz="2400" smtClean="0">
                <a:latin typeface="Arial" charset="0"/>
              </a:rPr>
              <a:t> </a:t>
            </a:r>
            <a:br>
              <a:rPr lang="ru-RU" sz="2400" smtClean="0">
                <a:latin typeface="Arial" charset="0"/>
              </a:rPr>
            </a:br>
            <a:r>
              <a:rPr lang="ru-RU" sz="2400" smtClean="0">
                <a:latin typeface="Arial" charset="0"/>
              </a:rPr>
              <a:t>ГБДОУ центр развития ребенка – детский сад № 38</a:t>
            </a:r>
            <a:br>
              <a:rPr lang="ru-RU" sz="2400" smtClean="0">
                <a:latin typeface="Arial" charset="0"/>
              </a:rPr>
            </a:br>
            <a:r>
              <a:rPr lang="ru-RU" sz="2400" smtClean="0">
                <a:latin typeface="Arial" charset="0"/>
              </a:rPr>
              <a:t>Красносельского района </a:t>
            </a:r>
            <a:br>
              <a:rPr lang="ru-RU" sz="2400" smtClean="0">
                <a:latin typeface="Arial" charset="0"/>
              </a:rPr>
            </a:br>
            <a:r>
              <a:rPr lang="ru-RU" sz="2400" smtClean="0">
                <a:latin typeface="Arial" charset="0"/>
              </a:rPr>
              <a:t>Санкт - Петербурга</a:t>
            </a:r>
            <a:br>
              <a:rPr lang="ru-RU" sz="2400" smtClean="0">
                <a:latin typeface="Arial" charset="0"/>
              </a:rPr>
            </a:br>
            <a:r>
              <a:rPr lang="ru-RU" sz="2400" smtClean="0">
                <a:latin typeface="Arial" charset="0"/>
              </a:rPr>
              <a:t/>
            </a:r>
            <a:br>
              <a:rPr lang="ru-RU" sz="2400" smtClean="0">
                <a:latin typeface="Arial" charset="0"/>
              </a:rPr>
            </a:br>
            <a:r>
              <a:rPr lang="ru-RU" sz="1200" smtClean="0">
                <a:latin typeface="Arial" charset="0"/>
              </a:rPr>
              <a:t/>
            </a:r>
            <a:br>
              <a:rPr lang="ru-RU" sz="1200" smtClean="0">
                <a:latin typeface="Arial" charset="0"/>
              </a:rPr>
            </a:br>
            <a:r>
              <a:rPr lang="ru-RU" sz="1200" smtClean="0">
                <a:latin typeface="Arial" charset="0"/>
              </a:rPr>
              <a:t/>
            </a:r>
            <a:br>
              <a:rPr lang="ru-RU" sz="1200" smtClean="0">
                <a:latin typeface="Arial" charset="0"/>
              </a:rPr>
            </a:br>
            <a:endParaRPr lang="ru-RU" sz="1200" smtClean="0">
              <a:latin typeface="Arial" charset="0"/>
            </a:endParaRPr>
          </a:p>
        </p:txBody>
      </p:sp>
      <p:pic>
        <p:nvPicPr>
          <p:cNvPr id="2" name="Заголовок 1"/>
          <p:cNvPicPr>
            <a:picLocks noChangeArrowheads="1"/>
          </p:cNvPicPr>
          <p:nvPr/>
        </p:nvPicPr>
        <p:blipFill>
          <a:blip r:embed="rId2"/>
          <a:srcRect/>
          <a:stretch>
            <a:fillRect/>
          </a:stretch>
        </p:blipFill>
        <p:spPr bwMode="auto">
          <a:xfrm>
            <a:off x="684213" y="1844675"/>
            <a:ext cx="7704137" cy="1117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7804" y="620688"/>
            <a:ext cx="3528392" cy="64633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ХОД ИГРЫ</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14338" name="Rectangle 1"/>
          <p:cNvSpPr>
            <a:spLocks noChangeArrowheads="1"/>
          </p:cNvSpPr>
          <p:nvPr/>
        </p:nvSpPr>
        <p:spPr bwMode="auto">
          <a:xfrm>
            <a:off x="755650" y="1557338"/>
            <a:ext cx="7777163" cy="584200"/>
          </a:xfrm>
          <a:prstGeom prst="rect">
            <a:avLst/>
          </a:prstGeom>
          <a:noFill/>
          <a:ln w="9525">
            <a:noFill/>
            <a:miter lim="800000"/>
            <a:headEnd/>
            <a:tailEnd/>
          </a:ln>
        </p:spPr>
        <p:txBody>
          <a:bodyPr anchor="ctr">
            <a:spAutoFit/>
          </a:bodyPr>
          <a:lstStyle/>
          <a:p>
            <a:r>
              <a:rPr lang="ru-RU" sz="1600">
                <a:latin typeface="Calibri" pitchFamily="34" charset="0"/>
                <a:ea typeface="Calibri" pitchFamily="34" charset="0"/>
                <a:cs typeface="Times New Roman" pitchFamily="18" charset="0"/>
              </a:rPr>
              <a:t>Для игры выбирается открытое место — лужайка, поляна, широкая улица перед домом, просторный двор.</a:t>
            </a:r>
            <a:endParaRPr lang="ru-RU">
              <a:ea typeface="Calibri" pitchFamily="34" charset="0"/>
              <a:cs typeface="Arial" charset="0"/>
            </a:endParaRPr>
          </a:p>
        </p:txBody>
      </p:sp>
      <p:sp>
        <p:nvSpPr>
          <p:cNvPr id="6" name="TextBox 5"/>
          <p:cNvSpPr txBox="1"/>
          <p:nvPr/>
        </p:nvSpPr>
        <p:spPr>
          <a:xfrm>
            <a:off x="323528" y="1124744"/>
            <a:ext cx="1674754" cy="400110"/>
          </a:xfrm>
          <a:prstGeom prst="rect">
            <a:avLst/>
          </a:prstGeom>
          <a:noFill/>
        </p:spPr>
        <p:txBody>
          <a:bodyPr wrap="none">
            <a:spAutoFit/>
          </a:bodyPr>
          <a:lstStyle/>
          <a:p>
            <a:pPr fontAlgn="auto">
              <a:spcBef>
                <a:spcPts val="0"/>
              </a:spcBef>
              <a:spcAft>
                <a:spcPts val="0"/>
              </a:spcAft>
              <a:defRPr/>
            </a:pP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Место игры</a:t>
            </a:r>
            <a:endPar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sp>
        <p:nvSpPr>
          <p:cNvPr id="7" name="TextBox 6"/>
          <p:cNvSpPr txBox="1"/>
          <p:nvPr/>
        </p:nvSpPr>
        <p:spPr>
          <a:xfrm>
            <a:off x="251520" y="2204864"/>
            <a:ext cx="2592288" cy="400110"/>
          </a:xfrm>
          <a:prstGeom prst="rect">
            <a:avLst/>
          </a:prstGeom>
          <a:noFill/>
        </p:spPr>
        <p:txBody>
          <a:bodyPr>
            <a:spAutoFit/>
          </a:bodyPr>
          <a:lstStyle/>
          <a:p>
            <a:pPr fontAlgn="auto">
              <a:spcBef>
                <a:spcPts val="0"/>
              </a:spcBef>
              <a:spcAft>
                <a:spcPts val="0"/>
              </a:spcAft>
              <a:defRPr/>
            </a:pP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Исходная позиция</a:t>
            </a:r>
            <a:endPar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sp>
        <p:nvSpPr>
          <p:cNvPr id="14341" name="Rectangle 2"/>
          <p:cNvSpPr>
            <a:spLocks noChangeArrowheads="1"/>
          </p:cNvSpPr>
          <p:nvPr/>
        </p:nvSpPr>
        <p:spPr bwMode="auto">
          <a:xfrm>
            <a:off x="755650" y="2565400"/>
            <a:ext cx="8064500" cy="584200"/>
          </a:xfrm>
          <a:prstGeom prst="rect">
            <a:avLst/>
          </a:prstGeom>
          <a:noFill/>
          <a:ln w="9525">
            <a:noFill/>
            <a:miter lim="800000"/>
            <a:headEnd/>
            <a:tailEnd/>
          </a:ln>
        </p:spPr>
        <p:txBody>
          <a:bodyPr anchor="ctr">
            <a:spAutoFit/>
          </a:bodyPr>
          <a:lstStyle/>
          <a:p>
            <a:r>
              <a:rPr lang="ru-RU" sz="1600">
                <a:latin typeface="Calibri" pitchFamily="34" charset="0"/>
                <a:ea typeface="Calibri" pitchFamily="34" charset="0"/>
                <a:cs typeface="Times New Roman" pitchFamily="18" charset="0"/>
              </a:rPr>
              <a:t>Играющие встают парами друг за другом. Впереди всех на расстоянии двух шагов спиной к играющим стоит водящий — горельщик (горелка).</a:t>
            </a:r>
            <a:endParaRPr lang="ru-RU">
              <a:ea typeface="Calibri" pitchFamily="34" charset="0"/>
              <a:cs typeface="Arial" charset="0"/>
            </a:endParaRPr>
          </a:p>
        </p:txBody>
      </p:sp>
      <p:sp>
        <p:nvSpPr>
          <p:cNvPr id="9" name="TextBox 8"/>
          <p:cNvSpPr txBox="1"/>
          <p:nvPr/>
        </p:nvSpPr>
        <p:spPr>
          <a:xfrm>
            <a:off x="1681857" y="3184757"/>
            <a:ext cx="2592288" cy="3413729"/>
          </a:xfrm>
          <a:prstGeom prst="rect">
            <a:avLst/>
          </a:prstGeom>
          <a:noFill/>
        </p:spPr>
        <p:txBody>
          <a:bodyPr>
            <a:spAutoFit/>
          </a:bodyPr>
          <a:lstStyle/>
          <a:p>
            <a:pPr fontAlgn="auto">
              <a:spcBef>
                <a:spcPts val="0"/>
              </a:spcBef>
              <a:spcAft>
                <a:spcPts val="0"/>
              </a:spcAft>
              <a:defRPr/>
            </a:pP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Слова</a:t>
            </a:r>
            <a:r>
              <a:rPr lang="ru-RU" dirty="0">
                <a:latin typeface="+mn-lt"/>
              </a:rPr>
              <a:t> </a:t>
            </a:r>
            <a:endParaRPr lang="ru-RU" dirty="0">
              <a:latin typeface="+mn-lt"/>
            </a:endParaRPr>
          </a:p>
          <a:p>
            <a:pPr fontAlgn="auto">
              <a:spcBef>
                <a:spcPts val="0"/>
              </a:spcBef>
              <a:spcAft>
                <a:spcPts val="0"/>
              </a:spcAft>
              <a:defRPr/>
            </a:pPr>
            <a:r>
              <a:rPr lang="ru-RU" sz="1400" dirty="0">
                <a:latin typeface="+mn-lt"/>
              </a:rPr>
              <a:t>Играющие </a:t>
            </a:r>
            <a:r>
              <a:rPr lang="ru-RU" sz="1400" dirty="0">
                <a:latin typeface="+mn-lt"/>
              </a:rPr>
              <a:t>нараспев говорят слова:</a:t>
            </a:r>
          </a:p>
          <a:p>
            <a:pPr fontAlgn="auto">
              <a:spcBef>
                <a:spcPts val="0"/>
              </a:spcBef>
              <a:spcAft>
                <a:spcPts val="0"/>
              </a:spcAft>
              <a:defRPr/>
            </a:pPr>
            <a:r>
              <a:rPr lang="ru-RU" sz="1400" dirty="0">
                <a:latin typeface="+mn-lt"/>
              </a:rPr>
              <a:t> </a:t>
            </a:r>
            <a:r>
              <a:rPr lang="ru-RU" sz="1400" dirty="0">
                <a:latin typeface="+mn-lt"/>
              </a:rPr>
              <a:t>Гори</a:t>
            </a:r>
            <a:r>
              <a:rPr lang="ru-RU" sz="1400" dirty="0">
                <a:latin typeface="+mn-lt"/>
              </a:rPr>
              <a:t>, гори ясно,</a:t>
            </a:r>
          </a:p>
          <a:p>
            <a:pPr fontAlgn="auto">
              <a:spcBef>
                <a:spcPts val="0"/>
              </a:spcBef>
              <a:spcAft>
                <a:spcPts val="0"/>
              </a:spcAft>
              <a:defRPr/>
            </a:pPr>
            <a:r>
              <a:rPr lang="ru-RU" sz="1400" dirty="0">
                <a:latin typeface="+mn-lt"/>
              </a:rPr>
              <a:t>Чтобы не погасло.</a:t>
            </a:r>
          </a:p>
          <a:p>
            <a:pPr fontAlgn="auto">
              <a:spcBef>
                <a:spcPts val="0"/>
              </a:spcBef>
              <a:spcAft>
                <a:spcPts val="0"/>
              </a:spcAft>
              <a:defRPr/>
            </a:pPr>
            <a:r>
              <a:rPr lang="ru-RU" sz="1400" dirty="0">
                <a:latin typeface="+mn-lt"/>
              </a:rPr>
              <a:t>Стой подоле,</a:t>
            </a:r>
          </a:p>
          <a:p>
            <a:pPr fontAlgn="auto">
              <a:spcBef>
                <a:spcPts val="0"/>
              </a:spcBef>
              <a:spcAft>
                <a:spcPts val="0"/>
              </a:spcAft>
              <a:defRPr/>
            </a:pPr>
            <a:r>
              <a:rPr lang="ru-RU" sz="1400" dirty="0">
                <a:latin typeface="+mn-lt"/>
              </a:rPr>
              <a:t>Гляди на поле,</a:t>
            </a:r>
          </a:p>
          <a:p>
            <a:pPr fontAlgn="auto">
              <a:spcBef>
                <a:spcPts val="0"/>
              </a:spcBef>
              <a:spcAft>
                <a:spcPts val="0"/>
              </a:spcAft>
              <a:defRPr/>
            </a:pPr>
            <a:r>
              <a:rPr lang="ru-RU" sz="1400" dirty="0">
                <a:latin typeface="+mn-lt"/>
              </a:rPr>
              <a:t>Едут там трубачи</a:t>
            </a:r>
          </a:p>
          <a:p>
            <a:pPr fontAlgn="auto">
              <a:spcBef>
                <a:spcPts val="0"/>
              </a:spcBef>
              <a:spcAft>
                <a:spcPts val="0"/>
              </a:spcAft>
              <a:defRPr/>
            </a:pPr>
            <a:r>
              <a:rPr lang="ru-RU" sz="1400" dirty="0">
                <a:latin typeface="+mn-lt"/>
              </a:rPr>
              <a:t> Да едят калачи.</a:t>
            </a:r>
          </a:p>
          <a:p>
            <a:pPr fontAlgn="auto">
              <a:spcBef>
                <a:spcPts val="0"/>
              </a:spcBef>
              <a:spcAft>
                <a:spcPts val="0"/>
              </a:spcAft>
              <a:defRPr/>
            </a:pPr>
            <a:r>
              <a:rPr lang="ru-RU" sz="1400" dirty="0">
                <a:latin typeface="+mn-lt"/>
              </a:rPr>
              <a:t>Погляди на небо:</a:t>
            </a:r>
          </a:p>
          <a:p>
            <a:pPr fontAlgn="auto">
              <a:spcBef>
                <a:spcPts val="0"/>
              </a:spcBef>
              <a:spcAft>
                <a:spcPts val="0"/>
              </a:spcAft>
              <a:defRPr/>
            </a:pPr>
            <a:r>
              <a:rPr lang="ru-RU" sz="1400" dirty="0">
                <a:latin typeface="+mn-lt"/>
              </a:rPr>
              <a:t>Звёзды горят,</a:t>
            </a:r>
          </a:p>
          <a:p>
            <a:pPr fontAlgn="auto">
              <a:spcBef>
                <a:spcPts val="0"/>
              </a:spcBef>
              <a:spcAft>
                <a:spcPts val="0"/>
              </a:spcAft>
              <a:defRPr/>
            </a:pPr>
            <a:r>
              <a:rPr lang="ru-RU" sz="1400" dirty="0">
                <a:latin typeface="+mn-lt"/>
              </a:rPr>
              <a:t>Журавли кричат:</a:t>
            </a:r>
          </a:p>
          <a:p>
            <a:pPr fontAlgn="auto">
              <a:spcBef>
                <a:spcPts val="0"/>
              </a:spcBef>
              <a:spcAft>
                <a:spcPts val="0"/>
              </a:spcAft>
              <a:defRPr/>
            </a:pPr>
            <a:r>
              <a:rPr lang="ru-RU" sz="1400" dirty="0">
                <a:latin typeface="+mn-lt"/>
              </a:rPr>
              <a:t>— </a:t>
            </a:r>
            <a:r>
              <a:rPr lang="ru-RU" sz="1400" dirty="0" err="1">
                <a:latin typeface="+mn-lt"/>
              </a:rPr>
              <a:t>Гу</a:t>
            </a:r>
            <a:r>
              <a:rPr lang="ru-RU" sz="1400" dirty="0">
                <a:latin typeface="+mn-lt"/>
              </a:rPr>
              <a:t>, </a:t>
            </a:r>
            <a:r>
              <a:rPr lang="ru-RU" sz="1400" dirty="0" err="1">
                <a:latin typeface="+mn-lt"/>
              </a:rPr>
              <a:t>гу</a:t>
            </a:r>
            <a:r>
              <a:rPr lang="ru-RU" sz="1400" dirty="0">
                <a:latin typeface="+mn-lt"/>
              </a:rPr>
              <a:t>, убегу.</a:t>
            </a:r>
          </a:p>
          <a:p>
            <a:pPr fontAlgn="auto">
              <a:spcBef>
                <a:spcPts val="0"/>
              </a:spcBef>
              <a:spcAft>
                <a:spcPts val="0"/>
              </a:spcAft>
              <a:defRPr/>
            </a:pPr>
            <a:r>
              <a:rPr lang="ru-RU" sz="1400" dirty="0">
                <a:latin typeface="+mn-lt"/>
              </a:rPr>
              <a:t>Раз, два, не воронь</a:t>
            </a:r>
            <a:r>
              <a:rPr lang="ru-RU" sz="1400" dirty="0">
                <a:latin typeface="+mn-lt"/>
              </a:rPr>
              <a:t>,</a:t>
            </a:r>
          </a:p>
          <a:p>
            <a:pPr fontAlgn="auto">
              <a:spcBef>
                <a:spcPts val="0"/>
              </a:spcBef>
              <a:spcAft>
                <a:spcPts val="0"/>
              </a:spcAft>
              <a:defRPr/>
            </a:pPr>
            <a:r>
              <a:rPr lang="ru-RU" sz="1400" dirty="0">
                <a:latin typeface="+mn-lt"/>
              </a:rPr>
              <a:t>А беги, как огонь</a:t>
            </a:r>
            <a:endParaRPr lang="ru-RU"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pic>
        <p:nvPicPr>
          <p:cNvPr id="11" name="Рисунок 10" descr="2102ef3a6834[1].jpg"/>
          <p:cNvPicPr>
            <a:picLocks noChangeAspect="1"/>
          </p:cNvPicPr>
          <p:nvPr/>
        </p:nvPicPr>
        <p:blipFill>
          <a:blip r:embed="rId3" cstate="print"/>
          <a:srcRect r="209" b="-1318"/>
          <a:stretch>
            <a:fillRect/>
          </a:stretch>
        </p:blipFill>
        <p:spPr>
          <a:xfrm>
            <a:off x="4932040" y="3501008"/>
            <a:ext cx="1877116" cy="26642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ustDataLst>
      <p:tags r:id="rId1"/>
    </p:custDataLst>
  </p:cSld>
  <p:clrMapOvr>
    <a:masterClrMapping/>
  </p:clrMapOvr>
  <p:transition advClick="0" advTm="10000">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300px-Алексеев_Игра-в-горелки[1].jpg"/>
          <p:cNvPicPr>
            <a:picLocks noChangeAspect="1"/>
          </p:cNvPicPr>
          <p:nvPr/>
        </p:nvPicPr>
        <p:blipFill>
          <a:blip r:embed="rId3" cstate="print"/>
          <a:stretch>
            <a:fillRect/>
          </a:stretch>
        </p:blipFill>
        <p:spPr>
          <a:xfrm>
            <a:off x="611560" y="980728"/>
            <a:ext cx="3600000" cy="27157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Рисунок 3" descr="0678[1].gif"/>
          <p:cNvPicPr>
            <a:picLocks noChangeAspect="1"/>
          </p:cNvPicPr>
          <p:nvPr/>
        </p:nvPicPr>
        <p:blipFill>
          <a:blip r:embed="rId4"/>
          <a:srcRect/>
          <a:stretch>
            <a:fillRect/>
          </a:stretch>
        </p:blipFill>
        <p:spPr bwMode="auto">
          <a:xfrm>
            <a:off x="4859338" y="3500438"/>
            <a:ext cx="3600450" cy="2557462"/>
          </a:xfrm>
          <a:prstGeom prst="rect">
            <a:avLst/>
          </a:prstGeom>
          <a:noFill/>
          <a:ln w="9525">
            <a:noFill/>
            <a:miter lim="800000"/>
            <a:headEnd/>
            <a:tailEnd/>
          </a:ln>
        </p:spPr>
      </p:pic>
    </p:spTree>
    <p:custDataLst>
      <p:tags r:id="rId1"/>
    </p:custDataLst>
  </p:cSld>
  <p:clrMapOvr>
    <a:masterClrMapping/>
  </p:clrMapOvr>
  <p:transition advClick="0" advTm="7000">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ChangeArrowheads="1"/>
          </p:cNvSpPr>
          <p:nvPr/>
        </p:nvSpPr>
        <p:spPr bwMode="auto">
          <a:xfrm>
            <a:off x="395288" y="1557338"/>
            <a:ext cx="8207375" cy="1465262"/>
          </a:xfrm>
          <a:prstGeom prst="rect">
            <a:avLst/>
          </a:prstGeom>
          <a:noFill/>
          <a:ln w="9525">
            <a:noFill/>
            <a:miter lim="800000"/>
            <a:headEnd/>
            <a:tailEnd/>
          </a:ln>
        </p:spPr>
        <p:txBody>
          <a:bodyPr>
            <a:spAutoFit/>
          </a:bodyPr>
          <a:lstStyle/>
          <a:p>
            <a:pPr algn="just"/>
            <a:r>
              <a:rPr lang="ru-RU">
                <a:latin typeface="Constantia" pitchFamily="18" charset="0"/>
              </a:rPr>
              <a:t>После этих слов стоящие в последней паре бегут с двух сторон вдоль колонны. Горельщик не оборачиваясь старается запятнать одного из них. Если бегущие игроки успели взять друг друга за руки, прежде чем он запятнает одного из них, то они встают впереди первой пары, а горельщик вновь водит. Игра повторяется</a:t>
            </a:r>
          </a:p>
        </p:txBody>
      </p:sp>
      <p:sp>
        <p:nvSpPr>
          <p:cNvPr id="3" name="Прямоугольник 2"/>
          <p:cNvSpPr>
            <a:spLocks noChangeArrowheads="1"/>
          </p:cNvSpPr>
          <p:nvPr/>
        </p:nvSpPr>
        <p:spPr bwMode="auto">
          <a:xfrm rot="10800000" flipV="1">
            <a:off x="466725" y="4076700"/>
            <a:ext cx="8208963" cy="641350"/>
          </a:xfrm>
          <a:prstGeom prst="rect">
            <a:avLst/>
          </a:prstGeom>
          <a:noFill/>
          <a:ln w="9525">
            <a:noFill/>
            <a:miter lim="800000"/>
            <a:headEnd/>
            <a:tailEnd/>
          </a:ln>
        </p:spPr>
        <p:txBody>
          <a:bodyPr>
            <a:spAutoFit/>
          </a:bodyPr>
          <a:lstStyle/>
          <a:p>
            <a:pPr algn="just"/>
            <a:r>
              <a:rPr lang="ru-RU">
                <a:latin typeface="Constantia" pitchFamily="18" charset="0"/>
              </a:rPr>
              <a:t>Если горельщику удаётся запятнать одного из бегущих в паре, то он встаёт </a:t>
            </a:r>
            <a:r>
              <a:rPr lang="en-US">
                <a:latin typeface="Constantia" pitchFamily="18" charset="0"/>
              </a:rPr>
              <a:t/>
            </a:r>
            <a:br>
              <a:rPr lang="en-US">
                <a:latin typeface="Constantia" pitchFamily="18" charset="0"/>
              </a:rPr>
            </a:br>
            <a:r>
              <a:rPr lang="ru-RU">
                <a:latin typeface="Constantia" pitchFamily="18" charset="0"/>
              </a:rPr>
              <a:t>с ним впереди всей колонны, а тот, кто остался без пары, горит</a:t>
            </a:r>
          </a:p>
        </p:txBody>
      </p:sp>
    </p:spTree>
  </p:cSld>
  <p:clrMapOvr>
    <a:masterClrMapping/>
  </p:clrMapOvr>
  <p:transition spd="slow" advClick="0" advTm="15000">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50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7"/>
</p:tagLst>
</file>

<file path=ppt/tags/tag2.xml><?xml version="1.0" encoding="utf-8"?>
<p:tagLst xmlns:a="http://schemas.openxmlformats.org/drawingml/2006/main" xmlns:r="http://schemas.openxmlformats.org/officeDocument/2006/relationships" xmlns:p="http://schemas.openxmlformats.org/presentationml/2006/main">
  <p:tag name="TIMING" val="|4.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166</TotalTime>
  <Words>123</Words>
  <Application>Microsoft Office PowerPoint</Application>
  <PresentationFormat>Экран (4:3)</PresentationFormat>
  <Paragraphs>5</Paragraphs>
  <Slides>4</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4</vt:i4>
      </vt:variant>
    </vt:vector>
  </HeadingPairs>
  <TitlesOfParts>
    <vt:vector size="13" baseType="lpstr">
      <vt:lpstr>Constantia</vt:lpstr>
      <vt:lpstr>Arial</vt:lpstr>
      <vt:lpstr>Calibri</vt:lpstr>
      <vt:lpstr>Wingdings 2</vt:lpstr>
      <vt:lpstr>Times New Roman</vt:lpstr>
      <vt:lpstr>Поток</vt:lpstr>
      <vt:lpstr>Поток</vt:lpstr>
      <vt:lpstr>Поток</vt:lpstr>
      <vt:lpstr>Поток</vt:lpstr>
      <vt:lpstr>   Учебно– методическое пособие      Автор: Змеева Людмила Николаевна   ГБДОУ центр развития ребенка – детский сад № 38 Красносельского района  Санкт - Петербурга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«ГОРЕЛКИ»</dc:title>
  <dc:creator>09k1478</dc:creator>
  <cp:lastModifiedBy>Admin</cp:lastModifiedBy>
  <cp:revision>21</cp:revision>
  <dcterms:created xsi:type="dcterms:W3CDTF">2013-11-23T09:12:52Z</dcterms:created>
  <dcterms:modified xsi:type="dcterms:W3CDTF">2013-12-09T18:32:43Z</dcterms:modified>
</cp:coreProperties>
</file>