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2" r:id="rId6"/>
    <p:sldId id="273" r:id="rId7"/>
    <p:sldId id="262" r:id="rId8"/>
    <p:sldId id="276" r:id="rId9"/>
    <p:sldId id="285" r:id="rId10"/>
    <p:sldId id="284" r:id="rId11"/>
    <p:sldId id="274" r:id="rId12"/>
    <p:sldId id="264" r:id="rId13"/>
    <p:sldId id="265" r:id="rId14"/>
    <p:sldId id="263" r:id="rId15"/>
    <p:sldId id="279" r:id="rId16"/>
    <p:sldId id="282" r:id="rId17"/>
    <p:sldId id="267" r:id="rId18"/>
    <p:sldId id="268" r:id="rId19"/>
    <p:sldId id="271" r:id="rId20"/>
    <p:sldId id="269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1%81%D0%B8%D0%BB%D1%8C%D0%B5%D0%B2,_%D0%9D%D0%B8%D0%BA%D0%BE%D0%BB%D0%B0%D0%B9_%D0%92%D0%B0%D1%81%D0%B8%D0%BB%D1%8C%D0%B5%D0%B2%D0%B8%D1%87_(%D0%B0%D1%80%D1%85%D0%B8%D1%82%D0%B5%D0%BA%D1%82%D0%BE%D1%80)" TargetMode="External"/><Relationship Id="rId2" Type="http://schemas.openxmlformats.org/officeDocument/2006/relationships/hyperlink" Target="http://ru.wikipedia.org/wiki/%D0%91%D1%83%D0%B1%D1%8B%D1%80%D1%8C,_%D0%90%D0%BB%D0%B5%D0%BA%D1%81%D0%B5%D0%B9_%D0%A4%D1%91%D0%B4%D0%BE%D1%80%D0%BE%D0%B2%D0%B8%D1%8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9F%D1%80%D0%B5%D1%82%D1%80%D0%BE,_%D0%98%D0%BF%D0%BF%D0%BE%D0%BB%D0%B8%D1%82_%D0%90%D0%BB%D0%B5%D0%BA%D1%81%D0%B0%D0%BD%D0%B4%D1%80%D0%BE%D0%B2%D0%B8%D1%87" TargetMode="External"/><Relationship Id="rId4" Type="http://schemas.openxmlformats.org/officeDocument/2006/relationships/hyperlink" Target="http://ru.wikipedia.org/wiki/%D0%9C%D0%B5%D0%BB%D1%8C%D1%86%D0%B5%D1%80,_%D0%A0%D0%BE%D0%B1%D0%B5%D1%80%D1%82-%D0%A4%D1%80%D0%B8%D0%B4%D1%80%D0%B8%D1%8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8%D1%82%D1%80%D0%B0%D0%B6" TargetMode="External"/><Relationship Id="rId3" Type="http://schemas.openxmlformats.org/officeDocument/2006/relationships/hyperlink" Target="http://ru.wikipedia.org/wiki/%D0%91%D0%B5%D1%82%D0%BE%D0%BD" TargetMode="External"/><Relationship Id="rId7" Type="http://schemas.openxmlformats.org/officeDocument/2006/relationships/hyperlink" Target="http://ru.wikipedia.org/wiki/%D0%9C%D0%B0%D0%B9%D0%BE%D0%BB%D0%B8%D0%BA%D0%B0" TargetMode="External"/><Relationship Id="rId2" Type="http://schemas.openxmlformats.org/officeDocument/2006/relationships/hyperlink" Target="http://ru.wikipedia.org/wiki/%D0%A1%D1%82%D0%B5%D0%BA%D0%BB%D0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C%D0%BE%D0%B7%D0%B0%D0%B8%D0%BA%D0%B0" TargetMode="External"/><Relationship Id="rId5" Type="http://schemas.openxmlformats.org/officeDocument/2006/relationships/hyperlink" Target="http://ru.wikipedia.org/wiki/%D0%A0%D1%83%D1%81%D1%82%D0%B8%D0%BA%D0%B0" TargetMode="External"/><Relationship Id="rId4" Type="http://schemas.openxmlformats.org/officeDocument/2006/relationships/hyperlink" Target="http://ru.wikipedia.org/wiki/%D0%96%D0%B5%D0%BB%D0%B5%D0%B7%D0%BE%D0%B1%D0%B5%D1%82%D0%BE%D0%B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1/49/992/49992192_photo12151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72847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57356" y="4429132"/>
            <a:ext cx="6315094" cy="12858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Петербургский модерн</a:t>
            </a:r>
            <a:br>
              <a:rPr lang="ru-RU" sz="6000" b="1" dirty="0" smtClean="0"/>
            </a:br>
            <a:r>
              <a:rPr lang="ru-RU" sz="60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1890-е - 1910-е годы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700" b="1" dirty="0" smtClean="0"/>
              <a:t>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0"/>
            <a:ext cx="8643998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700" b="1" dirty="0" smtClean="0">
                <a:solidFill>
                  <a:srgbClr val="C00000"/>
                </a:solidFill>
              </a:rPr>
              <a:t>северный</a:t>
            </a:r>
            <a:r>
              <a:rPr lang="ru-RU" sz="4700" dirty="0" smtClean="0">
                <a:solidFill>
                  <a:srgbClr val="C00000"/>
                </a:solidFill>
              </a:rPr>
              <a:t> </a:t>
            </a:r>
            <a:r>
              <a:rPr lang="ru-RU" sz="4700" b="1" dirty="0" smtClean="0">
                <a:solidFill>
                  <a:srgbClr val="C00000"/>
                </a:solidFill>
              </a:rPr>
              <a:t>модерн</a:t>
            </a:r>
            <a:endParaRPr lang="ru-RU" sz="4700" dirty="0" smtClean="0">
              <a:solidFill>
                <a:srgbClr val="C00000"/>
              </a:solidFill>
            </a:endParaRPr>
          </a:p>
          <a:p>
            <a:r>
              <a:rPr lang="ru-RU" b="1" u="sng" dirty="0" smtClean="0"/>
              <a:t>Сохраняя основные черты модерна, фасады этих зданий напоминали о суровой северной природе</a:t>
            </a:r>
            <a:r>
              <a:rPr lang="ru-RU" sz="4200" b="1" dirty="0" smtClean="0"/>
              <a:t>!</a:t>
            </a:r>
            <a:endParaRPr lang="ru-RU" b="1" dirty="0" smtClean="0"/>
          </a:p>
          <a:p>
            <a:pPr>
              <a:buNone/>
            </a:pPr>
            <a:r>
              <a:rPr lang="ru-RU" sz="3300" b="1" u="sng" dirty="0" smtClean="0">
                <a:solidFill>
                  <a:srgbClr val="7030A0"/>
                </a:solidFill>
              </a:rPr>
              <a:t>Характерно:</a:t>
            </a:r>
            <a:endParaRPr lang="ru-RU" sz="3300" dirty="0" smtClean="0">
              <a:solidFill>
                <a:srgbClr val="7030A0"/>
              </a:solidFill>
            </a:endParaRPr>
          </a:p>
          <a:p>
            <a:r>
              <a:rPr lang="ru-RU" b="1" dirty="0" smtClean="0"/>
              <a:t>остроугольные крыши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эркеры, </a:t>
            </a:r>
          </a:p>
          <a:p>
            <a:r>
              <a:rPr lang="ru-RU" b="1" dirty="0" smtClean="0"/>
              <a:t>гранитная отделка в сочетании со штукатуркой, </a:t>
            </a:r>
          </a:p>
          <a:p>
            <a:r>
              <a:rPr lang="ru-RU" b="1" dirty="0" smtClean="0"/>
              <a:t>шестиугольные окна, </a:t>
            </a:r>
          </a:p>
          <a:p>
            <a:r>
              <a:rPr lang="ru-RU" b="1" dirty="0" smtClean="0"/>
              <a:t>стилизованные барельефы на скандинавские темы. Одним из первых зданий в этом стиле стал доходный дом И. Д. </a:t>
            </a:r>
            <a:r>
              <a:rPr lang="ru-RU" b="1" dirty="0" err="1" smtClean="0"/>
              <a:t>Лидваль</a:t>
            </a:r>
            <a:r>
              <a:rPr lang="ru-RU" b="1" dirty="0" smtClean="0"/>
              <a:t> (Ф. И. </a:t>
            </a:r>
            <a:r>
              <a:rPr lang="ru-RU" b="1" dirty="0" err="1" smtClean="0"/>
              <a:t>Лидваль</a:t>
            </a:r>
            <a:r>
              <a:rPr lang="ru-RU" b="1" dirty="0" smtClean="0"/>
              <a:t>, 1899—1904, </a:t>
            </a:r>
            <a:r>
              <a:rPr lang="ru-RU" b="1" dirty="0" err="1" smtClean="0"/>
              <a:t>Каменноостровский</a:t>
            </a:r>
            <a:r>
              <a:rPr lang="ru-RU" b="1" dirty="0" smtClean="0"/>
              <a:t> проспект, 1-3). В стиле северного модерна работали также </a:t>
            </a:r>
            <a:r>
              <a:rPr lang="ru-RU" b="1" dirty="0" smtClean="0">
                <a:hlinkClick r:id="rId2" tooltip="Бубырь, Алексей Фёдорович"/>
              </a:rPr>
              <a:t>А. Ф. </a:t>
            </a:r>
            <a:r>
              <a:rPr lang="ru-RU" b="1" dirty="0" err="1" smtClean="0">
                <a:hlinkClick r:id="rId2" tooltip="Бубырь, Алексей Фёдорович"/>
              </a:rPr>
              <a:t>Бубырь</a:t>
            </a:r>
            <a:r>
              <a:rPr lang="ru-RU" b="1" dirty="0" smtClean="0"/>
              <a:t>, </a:t>
            </a:r>
            <a:r>
              <a:rPr lang="ru-RU" b="1" dirty="0" smtClean="0">
                <a:hlinkClick r:id="rId3" tooltip="Васильев, Николай Васильевич (архитектор)"/>
              </a:rPr>
              <a:t>Н. В. Васильев</a:t>
            </a:r>
            <a:r>
              <a:rPr lang="ru-RU" b="1" dirty="0" smtClean="0"/>
              <a:t>, </a:t>
            </a:r>
            <a:r>
              <a:rPr lang="ru-RU" b="1" dirty="0" smtClean="0">
                <a:hlinkClick r:id="rId4" tooltip="Мельцер, Роберт-Фридрих"/>
              </a:rPr>
              <a:t>Р.-Ф. </a:t>
            </a:r>
            <a:r>
              <a:rPr lang="ru-RU" b="1" dirty="0" err="1" smtClean="0">
                <a:hlinkClick r:id="rId4" tooltip="Мельцер, Роберт-Фридрих"/>
              </a:rPr>
              <a:t>Мельцер</a:t>
            </a:r>
            <a:r>
              <a:rPr lang="ru-RU" b="1" dirty="0" smtClean="0"/>
              <a:t>, </a:t>
            </a:r>
            <a:r>
              <a:rPr lang="ru-RU" b="1" dirty="0" smtClean="0">
                <a:hlinkClick r:id="rId5" tooltip="Претро, Ипполит Александрович"/>
              </a:rPr>
              <a:t>И. А. </a:t>
            </a:r>
            <a:r>
              <a:rPr lang="ru-RU" b="1" dirty="0" err="1" smtClean="0">
                <a:hlinkClick r:id="rId5" tooltip="Претро, Ипполит Александрович"/>
              </a:rPr>
              <a:t>Претро</a:t>
            </a:r>
            <a:r>
              <a:rPr lang="ru-RU" b="1" dirty="0" smtClean="0"/>
              <a:t> и другие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3.citywalls.ru/photo_6-6167.jpg?mt=1273625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6"/>
            <a:ext cx="5715000" cy="43053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Гостиница "</a:t>
            </a:r>
            <a:r>
              <a:rPr lang="ru-RU" b="1" dirty="0" err="1" smtClean="0"/>
              <a:t>Астория</a:t>
            </a:r>
            <a:r>
              <a:rPr lang="ru-RU" b="1" dirty="0" smtClean="0"/>
              <a:t>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2857520" cy="519749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Большая Морская ул., 39</a:t>
            </a:r>
            <a:br>
              <a:rPr lang="ru-RU" b="1" dirty="0" smtClean="0"/>
            </a:br>
            <a:r>
              <a:rPr lang="ru-RU" b="1" dirty="0" smtClean="0"/>
              <a:t>Вознесенский пр., 12</a:t>
            </a:r>
          </a:p>
          <a:p>
            <a:r>
              <a:rPr lang="ru-RU" dirty="0" smtClean="0"/>
              <a:t>Архитекторы: </a:t>
            </a:r>
            <a:r>
              <a:rPr lang="ru-RU" b="1" u="sng" dirty="0" err="1" smtClean="0">
                <a:solidFill>
                  <a:srgbClr val="7030A0"/>
                </a:solidFill>
              </a:rPr>
              <a:t>Лидваль</a:t>
            </a:r>
            <a:r>
              <a:rPr lang="ru-RU" b="1" u="sng" dirty="0" smtClean="0">
                <a:solidFill>
                  <a:srgbClr val="7030A0"/>
                </a:solidFill>
              </a:rPr>
              <a:t> Ф. 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Козлов Н. П.</a:t>
            </a:r>
            <a:br>
              <a:rPr lang="ru-RU" dirty="0" smtClean="0"/>
            </a:br>
            <a:r>
              <a:rPr lang="ru-RU" dirty="0" err="1" smtClean="0"/>
              <a:t>Эйлерс</a:t>
            </a:r>
            <a:r>
              <a:rPr lang="ru-RU" dirty="0" smtClean="0"/>
              <a:t> К. Г. Год постройки: </a:t>
            </a:r>
            <a:r>
              <a:rPr lang="ru-RU" b="1" dirty="0" smtClean="0"/>
              <a:t>1911-1912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Доходный дом графа М. П. Толстого . </a:t>
            </a:r>
            <a:r>
              <a:rPr lang="ru-RU" b="1" i="1" dirty="0" smtClean="0"/>
              <a:t>(по </a:t>
            </a:r>
            <a:r>
              <a:rPr lang="ru-RU" b="1" i="1" dirty="0" err="1" smtClean="0"/>
              <a:t>наб</a:t>
            </a:r>
            <a:r>
              <a:rPr lang="ru-RU" b="1" i="1" dirty="0" smtClean="0"/>
              <a:t>. Фонтанки)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"Толстовский дом"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802"/>
            <a:ext cx="4143404" cy="419736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Рубинштейна ул., 15-17</a:t>
            </a:r>
            <a:br>
              <a:rPr lang="ru-RU" b="1" dirty="0" smtClean="0"/>
            </a:br>
            <a:r>
              <a:rPr lang="ru-RU" b="1" dirty="0" smtClean="0"/>
              <a:t>Фонтанки </a:t>
            </a:r>
            <a:r>
              <a:rPr lang="ru-RU" b="1" dirty="0" err="1" smtClean="0"/>
              <a:t>наб</a:t>
            </a:r>
            <a:r>
              <a:rPr lang="ru-RU" b="1" dirty="0" smtClean="0"/>
              <a:t>., 54</a:t>
            </a:r>
          </a:p>
          <a:p>
            <a:r>
              <a:rPr lang="ru-RU" dirty="0" smtClean="0"/>
              <a:t>Архитекторы: </a:t>
            </a:r>
            <a:r>
              <a:rPr lang="ru-RU" b="1" u="sng" dirty="0" err="1" smtClean="0">
                <a:solidFill>
                  <a:srgbClr val="7030A0"/>
                </a:solidFill>
              </a:rPr>
              <a:t>Лидваль</a:t>
            </a:r>
            <a:r>
              <a:rPr lang="ru-RU" b="1" u="sng" dirty="0" smtClean="0">
                <a:solidFill>
                  <a:srgbClr val="7030A0"/>
                </a:solidFill>
              </a:rPr>
              <a:t> Ф. И. </a:t>
            </a:r>
          </a:p>
          <a:p>
            <a:r>
              <a:rPr lang="ru-RU" dirty="0" smtClean="0"/>
              <a:t>Год постройки: 1910-1912</a:t>
            </a:r>
          </a:p>
          <a:p>
            <a:endParaRPr lang="ru-RU" dirty="0"/>
          </a:p>
        </p:txBody>
      </p:sp>
      <p:pic>
        <p:nvPicPr>
          <p:cNvPr id="21508" name="Picture 4" descr="http://p0.citywalls.ru/photo_167-171252.jpg?mt=13837546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4500594" cy="3585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3.citywalls.ru/photo_91-93203.jpg?mt=130886088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4282" y="428604"/>
            <a:ext cx="8679717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9"/>
            <a:ext cx="8715436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Решетка Михайловского сада </a:t>
            </a:r>
            <a:br>
              <a:rPr lang="ru-RU" b="1" dirty="0" smtClean="0"/>
            </a:br>
            <a:r>
              <a:rPr lang="ru-RU" dirty="0" smtClean="0"/>
              <a:t>у храма Воскресения Христова </a:t>
            </a:r>
            <a:br>
              <a:rPr lang="ru-RU" dirty="0" smtClean="0"/>
            </a:br>
            <a:r>
              <a:rPr lang="ru-RU" b="1" dirty="0" smtClean="0"/>
              <a:t>1903-1907 </a:t>
            </a:r>
            <a:r>
              <a:rPr lang="ru-RU" dirty="0" smtClean="0"/>
              <a:t>архитектор А. А. </a:t>
            </a:r>
            <a:r>
              <a:rPr lang="ru-RU" dirty="0" err="1" smtClean="0"/>
              <a:t>Парланд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img-2003-01.photosight.ru/08/139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786478" cy="432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.liveinternet.ru/images/attach/c/6/93/130/93130514_large_4634571_0_821fa_f362159c_1XL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67288" y="2928934"/>
            <a:ext cx="5176712" cy="3448985"/>
          </a:xfrm>
          <a:prstGeom prst="rect">
            <a:avLst/>
          </a:prstGeom>
          <a:noFill/>
        </p:spPr>
      </p:pic>
      <p:pic>
        <p:nvPicPr>
          <p:cNvPr id="36868" name="Picture 4" descr="http://club.foto.ru/gallery/images/photo/2001/06/14/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04951"/>
            <a:ext cx="5448300" cy="836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stihi.ru/pics/2012/07/27/831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Жилые дома</a:t>
            </a:r>
            <a:endParaRPr lang="ru-RU" b="1" dirty="0"/>
          </a:p>
        </p:txBody>
      </p:sp>
      <p:pic>
        <p:nvPicPr>
          <p:cNvPr id="24578" name="Picture 2" descr="http://p3.citywalls.ru/photo_97-99631.jpg?mt=1318498657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1285859"/>
            <a:ext cx="5786478" cy="5351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2.citywalls.ru/photo_103-106494.jpg?mt=132350833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44" y="0"/>
            <a:ext cx="8542574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3.citywalls.ru/photo_55-56339.jpg?mt=12860580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143404" cy="300062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Дача </a:t>
            </a:r>
            <a:r>
              <a:rPr lang="ru-RU" b="1" dirty="0" err="1" smtClean="0"/>
              <a:t>Гаусвальд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на Каменном острове</a:t>
            </a:r>
            <a:endParaRPr lang="ru-RU" b="1" dirty="0"/>
          </a:p>
        </p:txBody>
      </p:sp>
      <p:pic>
        <p:nvPicPr>
          <p:cNvPr id="28676" name="Picture 4" descr="http://p0.citywalls.ru/photo_8-9100.jpg?mt=12736258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834" y="3643314"/>
            <a:ext cx="4672466" cy="2933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8929718" cy="6572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Отличительные черты: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асимметрия фасадов,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свободная планировка,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подражание природе, у которой нет прямых линий,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установилась мода на криволинейные силуэты,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живописные ограды и детали, иногда непосредственно включавшие символический </a:t>
            </a:r>
            <a:r>
              <a:rPr lang="ru-RU" b="1" u="sng" dirty="0" smtClean="0"/>
              <a:t>растительный и животный орнамент</a:t>
            </a:r>
            <a:r>
              <a:rPr lang="ru-RU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Строились сложные в плане здания, имевшие украшенные скульптурами и узорами дверные и оконные проемы.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Широко применялись сравнительно новые по тем временам материалы: сталь, широкоформатное </a:t>
            </a:r>
            <a:r>
              <a:rPr lang="ru-RU" b="1" dirty="0" smtClean="0">
                <a:hlinkClick r:id="rId2" tooltip="Стекло"/>
              </a:rPr>
              <a:t>стекло</a:t>
            </a:r>
            <a:r>
              <a:rPr lang="ru-RU" b="1" dirty="0" smtClean="0"/>
              <a:t>, </a:t>
            </a:r>
            <a:r>
              <a:rPr lang="ru-RU" b="1" dirty="0" smtClean="0">
                <a:hlinkClick r:id="rId3" tooltip="Бетон"/>
              </a:rPr>
              <a:t>бетон</a:t>
            </a:r>
            <a:r>
              <a:rPr lang="ru-RU" b="1" dirty="0" smtClean="0"/>
              <a:t> и </a:t>
            </a:r>
            <a:r>
              <a:rPr lang="ru-RU" b="1" dirty="0" smtClean="0">
                <a:hlinkClick r:id="rId4" tooltip="Железобетон"/>
              </a:rPr>
              <a:t>железобетон</a:t>
            </a:r>
            <a:r>
              <a:rPr lang="ru-RU" b="1" dirty="0" smtClean="0"/>
              <a:t>, которые в известной степени и позволили создавать ажурные, воздушные конструкции.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На фасадах использовались </a:t>
            </a:r>
            <a:r>
              <a:rPr lang="ru-RU" b="1" dirty="0" smtClean="0">
                <a:hlinkClick r:id="rId5" tooltip="Рустика"/>
              </a:rPr>
              <a:t>рустика</a:t>
            </a:r>
            <a:r>
              <a:rPr lang="ru-RU" b="1" dirty="0" smtClean="0"/>
              <a:t>, </a:t>
            </a:r>
            <a:r>
              <a:rPr lang="ru-RU" b="1" dirty="0" smtClean="0">
                <a:hlinkClick r:id="rId6" tooltip="Мозаика"/>
              </a:rPr>
              <a:t>мозаика</a:t>
            </a:r>
            <a:r>
              <a:rPr lang="ru-RU" b="1" dirty="0" smtClean="0"/>
              <a:t>, </a:t>
            </a:r>
            <a:r>
              <a:rPr lang="ru-RU" b="1" dirty="0" smtClean="0">
                <a:hlinkClick r:id="rId7" tooltip="Майолика"/>
              </a:rPr>
              <a:t>майолика</a:t>
            </a:r>
            <a:r>
              <a:rPr lang="ru-RU" b="1" dirty="0" smtClean="0"/>
              <a:t>, </a:t>
            </a:r>
            <a:r>
              <a:rPr lang="ru-RU" b="1" dirty="0" smtClean="0">
                <a:hlinkClick r:id="rId8" tooltip="Витраж"/>
              </a:rPr>
              <a:t>витражи</a:t>
            </a:r>
            <a:r>
              <a:rPr lang="ru-RU" b="1" dirty="0" smtClean="0"/>
              <a:t>, металл. </a:t>
            </a:r>
          </a:p>
          <a:p>
            <a:pPr>
              <a:lnSpc>
                <a:spcPct val="120000"/>
              </a:lnSpc>
            </a:pPr>
            <a:r>
              <a:rPr lang="ru-RU" b="1" dirty="0" smtClean="0"/>
              <a:t>Интерьеры зданий также отличали элементы модерна в виде скульптур, орнаментов, забежных лестниц, перил.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ДАЧА МЕСМАХЕРА в Парголове</a:t>
            </a:r>
            <a:endParaRPr lang="ru-RU" b="1" dirty="0"/>
          </a:p>
        </p:txBody>
      </p:sp>
      <p:pic>
        <p:nvPicPr>
          <p:cNvPr id="26626" name="Picture 2" descr="http://img33.vkrugudruzei.ru/images/039/459/28/0777c09e9c4048c9a09644dd6e182aac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6572296" cy="538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3.citywalls.ru/photo_129-132443.jpg?mt=134270588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14281" y="214290"/>
            <a:ext cx="8477307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2063" y="274638"/>
            <a:ext cx="4071937" cy="60833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Здание торгового товарищества «Братья Елисеевы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на Невском проспекте </a:t>
            </a:r>
            <a:br>
              <a:rPr lang="ru-RU" dirty="0" smtClean="0"/>
            </a:br>
            <a:r>
              <a:rPr lang="ru-RU" b="1" dirty="0" smtClean="0"/>
              <a:t>1902-1903, </a:t>
            </a:r>
            <a:r>
              <a:rPr lang="ru-RU" sz="3100" b="1" u="sng" dirty="0" smtClean="0">
                <a:solidFill>
                  <a:srgbClr val="7030A0"/>
                </a:solidFill>
              </a:rPr>
              <a:t>архитектор </a:t>
            </a:r>
            <a:br>
              <a:rPr lang="ru-RU" sz="3100" b="1" u="sng" dirty="0" smtClean="0">
                <a:solidFill>
                  <a:srgbClr val="7030A0"/>
                </a:solidFill>
              </a:rPr>
            </a:br>
            <a:r>
              <a:rPr lang="ru-RU" sz="3100" b="1" u="sng" dirty="0" smtClean="0">
                <a:solidFill>
                  <a:srgbClr val="7030A0"/>
                </a:solidFill>
              </a:rPr>
              <a:t>Г. В. Барановский</a:t>
            </a:r>
            <a:endParaRPr lang="ru-RU" sz="3100" b="1" u="sng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mini-spb.ru/_files/page/89/32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2844" y="214290"/>
            <a:ext cx="4857752" cy="6477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7943880" cy="1131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</a:t>
            </a:r>
            <a:r>
              <a:rPr lang="ru-RU" b="1" i="1" dirty="0" smtClean="0"/>
              <a:t>компании «Зингер»</a:t>
            </a:r>
            <a:r>
              <a:rPr lang="ru-RU" dirty="0" smtClean="0"/>
              <a:t> на Невском проспекте </a:t>
            </a:r>
            <a:r>
              <a:rPr lang="ru-RU" b="1" dirty="0" smtClean="0"/>
              <a:t>1902-1904, </a:t>
            </a:r>
            <a:r>
              <a:rPr lang="ru-RU" b="1" dirty="0" smtClean="0">
                <a:solidFill>
                  <a:srgbClr val="7030A0"/>
                </a:solidFill>
              </a:rPr>
              <a:t>архитектор П. Ю. </a:t>
            </a:r>
            <a:r>
              <a:rPr lang="ru-RU" b="1" dirty="0" err="1" smtClean="0">
                <a:solidFill>
                  <a:srgbClr val="7030A0"/>
                </a:solidFill>
              </a:rPr>
              <a:t>Сюзор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mini-spb.ru/_files/page/89/319.jpg"/>
          <p:cNvPicPr>
            <a:picLocks noChangeAspect="1" noChangeArrowheads="1"/>
          </p:cNvPicPr>
          <p:nvPr/>
        </p:nvPicPr>
        <p:blipFill>
          <a:blip r:embed="rId2" cstate="print"/>
          <a:srcRect t="15000"/>
          <a:stretch>
            <a:fillRect/>
          </a:stretch>
        </p:blipFill>
        <p:spPr bwMode="auto">
          <a:xfrm>
            <a:off x="571472" y="1714488"/>
            <a:ext cx="7620000" cy="485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0.citywalls.ru/photo_126-129116.jpg?mt=13401438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785794"/>
            <a:ext cx="5095875" cy="59055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Торговый дом Гвардейского экономического общества - ДЛТ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714776" cy="504351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Большая Конюшенная ул., 21-23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Волынский пер., 3</a:t>
            </a:r>
          </a:p>
          <a:p>
            <a:r>
              <a:rPr lang="ru-RU" dirty="0" smtClean="0"/>
              <a:t>Архитекторы: </a:t>
            </a:r>
            <a:r>
              <a:rPr lang="ru-RU" dirty="0" err="1" smtClean="0"/>
              <a:t>Виррих</a:t>
            </a:r>
            <a:r>
              <a:rPr lang="ru-RU" dirty="0" smtClean="0"/>
              <a:t> Э. Ф.</a:t>
            </a:r>
            <a:br>
              <a:rPr lang="ru-RU" dirty="0" smtClean="0"/>
            </a:br>
            <a:r>
              <a:rPr lang="ru-RU" dirty="0" err="1" smtClean="0"/>
              <a:t>Кричинский</a:t>
            </a:r>
            <a:r>
              <a:rPr lang="ru-RU" dirty="0" smtClean="0"/>
              <a:t> С. С.</a:t>
            </a:r>
            <a:br>
              <a:rPr lang="ru-RU" dirty="0" smtClean="0"/>
            </a:br>
            <a:r>
              <a:rPr lang="ru-RU" dirty="0" err="1" smtClean="0"/>
              <a:t>Падлевский</a:t>
            </a:r>
            <a:r>
              <a:rPr lang="ru-RU" dirty="0" smtClean="0"/>
              <a:t> И. В.</a:t>
            </a:r>
          </a:p>
          <a:p>
            <a:r>
              <a:rPr lang="ru-RU" dirty="0" smtClean="0"/>
              <a:t>Год постройки: </a:t>
            </a:r>
            <a:r>
              <a:rPr lang="ru-RU" b="1" dirty="0" smtClean="0"/>
              <a:t>1907-1909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1.citywalls.ru/photo_140-143925.jpg?mt=13529753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619607" cy="2599698"/>
          </a:xfrm>
          <a:prstGeom prst="rect">
            <a:avLst/>
          </a:prstGeom>
          <a:noFill/>
        </p:spPr>
      </p:pic>
      <p:pic>
        <p:nvPicPr>
          <p:cNvPr id="30724" name="Picture 4" descr="http://p3.citywalls.ru/photo_146-150379.jpg?mt=1358176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789729" cy="5905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trip-guide.ru/img/12512/7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28" y="71414"/>
            <a:ext cx="8328438" cy="6662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24" y="1000108"/>
            <a:ext cx="7372376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Здание Витебского вокзала</a:t>
            </a:r>
            <a:r>
              <a:rPr lang="ru-RU" dirty="0" smtClean="0"/>
              <a:t> </a:t>
            </a:r>
            <a:r>
              <a:rPr lang="ru-RU" b="1" dirty="0" smtClean="0"/>
              <a:t>1901-1904,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архитекторы С. А. Бржозовский, С. И. </a:t>
            </a:r>
            <a:r>
              <a:rPr lang="ru-RU" dirty="0" err="1" smtClean="0"/>
              <a:t>Минаш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g-fotki.yandex.ru/get/3205/tosia-4.2/0_17a01_7a71164b_XL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06302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2.citywalls.ru/photo_67-68818.jpg?mt=129130682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786050" y="1928802"/>
            <a:ext cx="6125856" cy="39719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Народный дом. Оперный зал - </a:t>
            </a:r>
            <a:br>
              <a:rPr lang="ru-RU" b="1" dirty="0" smtClean="0"/>
            </a:br>
            <a:r>
              <a:rPr lang="ru-RU" b="1" dirty="0" smtClean="0"/>
              <a:t>Кинотеатр "Великан" - </a:t>
            </a:r>
            <a:r>
              <a:rPr lang="ru-RU" b="1" dirty="0" err="1" smtClean="0"/>
              <a:t>Мюзик-Холл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071934" cy="4911741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Александровский парк, 4</a:t>
            </a:r>
          </a:p>
          <a:p>
            <a:r>
              <a:rPr lang="ru-RU" dirty="0" smtClean="0"/>
              <a:t>Архитекторы: </a:t>
            </a:r>
            <a:r>
              <a:rPr lang="ru-RU" b="1" dirty="0" err="1" smtClean="0"/>
              <a:t>Люцедарский</a:t>
            </a:r>
            <a:r>
              <a:rPr lang="ru-RU" b="1" dirty="0" smtClean="0"/>
              <a:t> Г. И. </a:t>
            </a:r>
            <a:r>
              <a:rPr lang="ru-RU" dirty="0" smtClean="0"/>
              <a:t>Год постройки: 1900-1912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267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Петербургский модерн  1890-е - 1910-е годы     </vt:lpstr>
      <vt:lpstr>Слайд 2</vt:lpstr>
      <vt:lpstr>Здание торгового товарищества «Братья Елисеевы»  на Невском проспекте  1902-1903, архитектор  Г. В. Барановский</vt:lpstr>
      <vt:lpstr>Дом компании «Зингер» на Невском проспекте 1902-1904, архитектор П. Ю. Сюзор </vt:lpstr>
      <vt:lpstr>Торговый дом Гвардейского экономического общества - ДЛТ </vt:lpstr>
      <vt:lpstr>Слайд 6</vt:lpstr>
      <vt:lpstr>Здание Витебского вокзала 1901-1904,  архитекторы С. А. Бржозовский, С. И. Минаш </vt:lpstr>
      <vt:lpstr>Слайд 8</vt:lpstr>
      <vt:lpstr>Народный дом. Оперный зал -  Кинотеатр "Великан" - Мюзик-Холл </vt:lpstr>
      <vt:lpstr>Слайд 10</vt:lpstr>
      <vt:lpstr>Гостиница "Астория" </vt:lpstr>
      <vt:lpstr>Доходный дом графа М. П. Толстого . (по наб. Фонтанки)  "Толстовский дом" </vt:lpstr>
      <vt:lpstr>Слайд 13</vt:lpstr>
      <vt:lpstr>Решетка Михайловского сада  у храма Воскресения Христова  1903-1907 архитектор А. А. Парланд </vt:lpstr>
      <vt:lpstr>Слайд 15</vt:lpstr>
      <vt:lpstr>Слайд 16</vt:lpstr>
      <vt:lpstr>Жилые дома</vt:lpstr>
      <vt:lpstr>Слайд 18</vt:lpstr>
      <vt:lpstr>Дача Гаусвальд  на Каменном острове</vt:lpstr>
      <vt:lpstr>ДАЧА МЕСМАХЕРА в Парголове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Makc</dc:creator>
  <cp:lastModifiedBy>Макс</cp:lastModifiedBy>
  <cp:revision>16</cp:revision>
  <dcterms:created xsi:type="dcterms:W3CDTF">2014-03-11T08:23:03Z</dcterms:created>
  <dcterms:modified xsi:type="dcterms:W3CDTF">2014-04-15T09:58:49Z</dcterms:modified>
</cp:coreProperties>
</file>