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64" r:id="rId3"/>
    <p:sldId id="256" r:id="rId4"/>
    <p:sldId id="259" r:id="rId5"/>
    <p:sldId id="267" r:id="rId6"/>
    <p:sldId id="266" r:id="rId7"/>
    <p:sldId id="257" r:id="rId8"/>
    <p:sldId id="261" r:id="rId9"/>
    <p:sldId id="260" r:id="rId10"/>
    <p:sldId id="268" r:id="rId11"/>
    <p:sldId id="269" r:id="rId12"/>
    <p:sldId id="270" r:id="rId13"/>
    <p:sldId id="263" r:id="rId14"/>
    <p:sldId id="265"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22" y="10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30250" y="1905000"/>
            <a:ext cx="7681913" cy="1523495"/>
          </a:xfrm>
        </p:spPr>
        <p:txBody>
          <a:bodyPr>
            <a:noAutofit/>
          </a:bodyPr>
          <a:lstStyle>
            <a:lvl1pPr>
              <a:lnSpc>
                <a:spcPct val="90000"/>
              </a:lnSpc>
              <a:defRPr sz="5400"/>
            </a:lvl1pPr>
          </a:lstStyle>
          <a:p>
            <a:r>
              <a:rPr lang="ru-RU" noProof="0" smtClean="0"/>
              <a:t>Образец заголовка</a:t>
            </a:r>
            <a:endParaRPr lang="ru-RU" noProof="0"/>
          </a:p>
        </p:txBody>
      </p:sp>
      <p:sp>
        <p:nvSpPr>
          <p:cNvPr id="3" name="Подзаголовок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Заголовок и объект">
    <p:bg bwMode="black">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bwMode="white"/>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Заголовок и объект">
    <p:bg bwMode="black">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bwMode="white"/>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4" name="Текст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ru-RU" noProof="0" smtClean="0"/>
              <a:t>Образец текста</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ролик, видео и прочие особые слайды">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ru-RU" noProof="0" smtClean="0"/>
              <a:t>Образец заголовка</a:t>
            </a:r>
            <a:endParaRPr lang="ru-RU" noProof="0"/>
          </a:p>
        </p:txBody>
      </p:sp>
      <p:sp>
        <p:nvSpPr>
          <p:cNvPr id="3" name="Подзаголовок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
        <p:nvSpPr>
          <p:cNvPr id="7" name="Текст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ru-RU" noProof="0" smtClean="0"/>
              <a:t>щелкните, чтобы…</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Используется для слайдов с кодом программного обеспечени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a:xfrm>
            <a:off x="722313" y="1905000"/>
            <a:ext cx="8040688" cy="2117503"/>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ролик, видео и прочие особые слайды">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ru-RU" noProof="0" smtClean="0"/>
              <a:t>Образец заголовка</a:t>
            </a:r>
            <a:endParaRPr lang="ru-RU" noProof="0"/>
          </a:p>
        </p:txBody>
      </p:sp>
      <p:sp>
        <p:nvSpPr>
          <p:cNvPr id="3" name="Подзаголовок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noProof="0" smtClean="0"/>
              <a:t>Образец подзаголовка</a:t>
            </a:r>
            <a:endParaRPr lang="ru-RU" noProof="0"/>
          </a:p>
        </p:txBody>
      </p:sp>
      <p:sp>
        <p:nvSpPr>
          <p:cNvPr id="7" name="Текст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7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ru-RU" noProof="0" smtClean="0"/>
              <a:t>щелкните, чтобы…</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6" name="Текст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3" name="Объект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
        <p:nvSpPr>
          <p:cNvPr id="3" name="Объект 2"/>
          <p:cNvSpPr>
            <a:spLocks noGrp="1"/>
          </p:cNvSpPr>
          <p:nvPr>
            <p:ph sz="half" idx="1"/>
          </p:nvPr>
        </p:nvSpPr>
        <p:spPr>
          <a:xfrm>
            <a:off x="381000" y="1411553"/>
            <a:ext cx="4114800"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4" name="Объект 3"/>
          <p:cNvSpPr>
            <a:spLocks noGrp="1"/>
          </p:cNvSpPr>
          <p:nvPr>
            <p:ph sz="half" idx="2"/>
          </p:nvPr>
        </p:nvSpPr>
        <p:spPr>
          <a:xfrm>
            <a:off x="4648200" y="1411553"/>
            <a:ext cx="4114800"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noProof="0" smtClean="0"/>
              <a:t>Образец заголовка</a:t>
            </a:r>
            <a:endParaRPr lang="ru-RU" noProof="0"/>
          </a:p>
        </p:txBody>
      </p:sp>
      <p:sp>
        <p:nvSpPr>
          <p:cNvPr id="3" name="Текст 2"/>
          <p:cNvSpPr>
            <a:spLocks noGrp="1"/>
          </p:cNvSpPr>
          <p:nvPr>
            <p:ph type="body" idx="1"/>
          </p:nvPr>
        </p:nvSpPr>
        <p:spPr>
          <a:xfrm>
            <a:off x="381000" y="1757802"/>
            <a:ext cx="4114800"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ru-RU" noProof="0" smtClean="0"/>
              <a:t>Образец текста</a:t>
            </a:r>
          </a:p>
        </p:txBody>
      </p:sp>
      <p:sp>
        <p:nvSpPr>
          <p:cNvPr id="4" name="Объект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5" name="Текст 4"/>
          <p:cNvSpPr>
            <a:spLocks noGrp="1"/>
          </p:cNvSpPr>
          <p:nvPr>
            <p:ph type="body" sz="quarter" idx="3"/>
          </p:nvPr>
        </p:nvSpPr>
        <p:spPr>
          <a:xfrm>
            <a:off x="4645981" y="1757802"/>
            <a:ext cx="411701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ru-RU" noProof="0" smtClean="0"/>
              <a:t>Образец текста</a:t>
            </a:r>
          </a:p>
        </p:txBody>
      </p:sp>
      <p:sp>
        <p:nvSpPr>
          <p:cNvPr id="6" name="Объект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noProof="0" smtClean="0"/>
              <a:t>Образец заголовка</a:t>
            </a:r>
            <a:endParaRPr lang="ru-RU" noProof="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печать с использованием оттенков серого">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ru-RU" noProof="0" smtClean="0"/>
              <a:t>Образец заголовка</a:t>
            </a:r>
            <a:endParaRPr lang="ru-RU" noProof="0"/>
          </a:p>
        </p:txBody>
      </p:sp>
      <p:sp>
        <p:nvSpPr>
          <p:cNvPr id="3" name="Текст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Рисунок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Заголовок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ru-RU" noProof="0" smtClean="0"/>
              <a:t>Образец заголовка</a:t>
            </a:r>
            <a:endParaRPr lang="ru-RU" noProof="0"/>
          </a:p>
        </p:txBody>
      </p:sp>
      <p:sp>
        <p:nvSpPr>
          <p:cNvPr id="3" name="Текст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Tree>
  </p:cSld>
  <p:clrMap bg1="lt1" tx1="dk1" bg2="lt2" tx2="dk2" accent1="accent1" accent2="accent2" accent3="accent3" accent4="accent4" accent5="accent5" accent6="accent6" hlink="hlink" folHlink="folHlink"/>
  <p:sldLayoutIdLst>
    <p:sldLayoutId id="2147483674"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6.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8.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8.xml"/><Relationship Id="rId5" Type="http://schemas.openxmlformats.org/officeDocument/2006/relationships/image" Target="../media/image21.jpeg"/><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838200" y="228600"/>
            <a:ext cx="7772400" cy="2381250"/>
          </a:xfrm>
        </p:spPr>
        <p:txBody>
          <a:bodyPr/>
          <a:lstStyle/>
          <a:p>
            <a:pPr algn="ctr" eaLnBrk="1" hangingPunct="1"/>
            <a:r>
              <a:rPr lang="ru-RU" b="1" dirty="0" smtClean="0">
                <a:latin typeface="Arno Pro Smbd Caption" pitchFamily="18" charset="0"/>
              </a:rPr>
              <a:t/>
            </a:r>
            <a:br>
              <a:rPr lang="ru-RU" b="1" dirty="0" smtClean="0">
                <a:latin typeface="Arno Pro Smbd Caption" pitchFamily="18" charset="0"/>
              </a:rPr>
            </a:br>
            <a:r>
              <a:rPr lang="ru-RU" sz="3200" b="1" i="1" dirty="0" smtClean="0">
                <a:latin typeface="Times New Roman" pitchFamily="18" charset="0"/>
                <a:cs typeface="Times New Roman" pitchFamily="18" charset="0"/>
              </a:rPr>
              <a:t>Жизненный путь и творчество</a:t>
            </a:r>
            <a:br>
              <a:rPr lang="ru-RU" sz="3200" b="1" i="1" dirty="0" smtClean="0">
                <a:latin typeface="Times New Roman" pitchFamily="18" charset="0"/>
                <a:cs typeface="Times New Roman" pitchFamily="18" charset="0"/>
              </a:rPr>
            </a:br>
            <a:r>
              <a:rPr lang="ru-RU" sz="3200" b="1" i="1" dirty="0" smtClean="0">
                <a:latin typeface="Times New Roman" pitchFamily="18" charset="0"/>
                <a:cs typeface="Times New Roman" pitchFamily="18" charset="0"/>
              </a:rPr>
              <a:t> Йозефа  Гайдна </a:t>
            </a:r>
            <a:r>
              <a:rPr lang="ru-RU" dirty="0" smtClean="0"/>
              <a:t/>
            </a:r>
            <a:br>
              <a:rPr lang="ru-RU" dirty="0" smtClean="0"/>
            </a:br>
            <a:endParaRPr lang="ru-RU" b="1" dirty="0" smtClean="0">
              <a:latin typeface="Arno Pro Smbd Caption" pitchFamily="18" charset="0"/>
            </a:endParaRPr>
          </a:p>
        </p:txBody>
      </p:sp>
      <p:sp>
        <p:nvSpPr>
          <p:cNvPr id="2052" name="TextBox 3"/>
          <p:cNvSpPr txBox="1">
            <a:spLocks noChangeArrowheads="1"/>
          </p:cNvSpPr>
          <p:nvPr/>
        </p:nvSpPr>
        <p:spPr bwMode="auto">
          <a:xfrm>
            <a:off x="3886200" y="6248400"/>
            <a:ext cx="1143000" cy="381000"/>
          </a:xfrm>
          <a:prstGeom prst="rect">
            <a:avLst/>
          </a:prstGeom>
          <a:noFill/>
          <a:ln w="9525">
            <a:noFill/>
            <a:miter lim="800000"/>
            <a:headEnd/>
            <a:tailEnd/>
          </a:ln>
        </p:spPr>
        <p:txBody>
          <a:bodyPr>
            <a:spAutoFit/>
          </a:bodyPr>
          <a:lstStyle/>
          <a:p>
            <a:pPr algn="ctr"/>
            <a:r>
              <a:rPr lang="ru-RU" dirty="0" smtClean="0">
                <a:solidFill>
                  <a:srgbClr val="FFC000"/>
                </a:solidFill>
                <a:latin typeface="Calibri" pitchFamily="34" charset="0"/>
              </a:rPr>
              <a:t>2012 </a:t>
            </a:r>
            <a:r>
              <a:rPr lang="ru-RU" dirty="0">
                <a:solidFill>
                  <a:srgbClr val="FFC000"/>
                </a:solidFill>
                <a:latin typeface="Calibri" pitchFamily="34" charset="0"/>
              </a:rPr>
              <a:t>г.</a:t>
            </a:r>
          </a:p>
        </p:txBody>
      </p:sp>
      <p:sp>
        <p:nvSpPr>
          <p:cNvPr id="5" name="Подзаголовок 4"/>
          <p:cNvSpPr>
            <a:spLocks noGrp="1"/>
          </p:cNvSpPr>
          <p:nvPr>
            <p:ph type="subTitle" idx="1"/>
          </p:nvPr>
        </p:nvSpPr>
        <p:spPr>
          <a:xfrm>
            <a:off x="4191000" y="4953000"/>
            <a:ext cx="4953000" cy="1598612"/>
          </a:xfrm>
        </p:spPr>
        <p:txBody>
          <a:bodyPr/>
          <a:lstStyle/>
          <a:p>
            <a:pPr algn="r"/>
            <a:r>
              <a:rPr lang="ru-RU" sz="2000" dirty="0" smtClean="0">
                <a:solidFill>
                  <a:srgbClr val="FFC000"/>
                </a:solidFill>
                <a:effectLst>
                  <a:outerShdw blurRad="38100" dist="38100" dir="2700000" algn="tl">
                    <a:srgbClr val="000000">
                      <a:alpha val="43137"/>
                    </a:srgbClr>
                  </a:outerShdw>
                </a:effectLst>
              </a:rPr>
              <a:t>Подготовила:</a:t>
            </a:r>
          </a:p>
          <a:p>
            <a:pPr algn="r"/>
            <a:r>
              <a:rPr lang="ru-RU" sz="2000" dirty="0" smtClean="0">
                <a:solidFill>
                  <a:srgbClr val="FFC000"/>
                </a:solidFill>
                <a:effectLst>
                  <a:outerShdw blurRad="38100" dist="38100" dir="2700000" algn="tl">
                    <a:srgbClr val="000000">
                      <a:alpha val="43137"/>
                    </a:srgbClr>
                  </a:outerShdw>
                </a:effectLst>
              </a:rPr>
              <a:t>Преподаватель по классу фортепиано МОУДОД «ДШИ» г. Аркадак</a:t>
            </a:r>
          </a:p>
          <a:p>
            <a:pPr algn="r"/>
            <a:r>
              <a:rPr lang="ru-RU" sz="2000" dirty="0" smtClean="0">
                <a:solidFill>
                  <a:srgbClr val="FFC000"/>
                </a:solidFill>
                <a:effectLst>
                  <a:outerShdw blurRad="38100" dist="38100" dir="2700000" algn="tl">
                    <a:srgbClr val="000000">
                      <a:alpha val="43137"/>
                    </a:srgbClr>
                  </a:outerShdw>
                </a:effectLst>
              </a:rPr>
              <a:t>Лазарева Надежда Николаевна </a:t>
            </a:r>
          </a:p>
          <a:p>
            <a:endParaRPr lang="ru-RU" dirty="0"/>
          </a:p>
        </p:txBody>
      </p:sp>
      <p:pic>
        <p:nvPicPr>
          <p:cNvPr id="1026" name="Picture 2" descr="C:\Documents and Settings\Admin\Рабочий стол\гайдн299.jpg"/>
          <p:cNvPicPr>
            <a:picLocks noChangeAspect="1" noChangeArrowheads="1"/>
          </p:cNvPicPr>
          <p:nvPr/>
        </p:nvPicPr>
        <p:blipFill>
          <a:blip r:embed="rId2" cstate="print"/>
          <a:srcRect/>
          <a:stretch>
            <a:fillRect/>
          </a:stretch>
        </p:blipFill>
        <p:spPr bwMode="auto">
          <a:xfrm>
            <a:off x="457200" y="1828800"/>
            <a:ext cx="3124200" cy="4449019"/>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152400" y="304800"/>
            <a:ext cx="8839200" cy="2892425"/>
          </a:xfrm>
          <a:prstGeom prst="rect">
            <a:avLst/>
          </a:prstGeom>
          <a:noFill/>
          <a:ln w="9525">
            <a:noFill/>
            <a:miter lim="800000"/>
            <a:headEnd/>
            <a:tailEnd/>
          </a:ln>
        </p:spPr>
        <p:txBody>
          <a:bodyPr>
            <a:spAutoFit/>
          </a:bodyPr>
          <a:lstStyle/>
          <a:p>
            <a:r>
              <a:rPr lang="ru-RU" sz="1400" dirty="0">
                <a:solidFill>
                  <a:srgbClr val="FFC000"/>
                </a:solidFill>
                <a:effectLst>
                  <a:outerShdw blurRad="38100" dist="38100" dir="2700000" algn="tl">
                    <a:srgbClr val="000000">
                      <a:alpha val="43137"/>
                    </a:srgbClr>
                  </a:outerShdw>
                </a:effectLst>
                <a:latin typeface="Calibri" pitchFamily="34" charset="0"/>
              </a:rPr>
              <a:t>Дважды приезжал Гайдн в Англию.  Здесь композитор написал 768 страниц  музыки.  Особенно значимы 12  его Лондонских симфоний (вообще же им написано 104 симфонии). Небывало яркие оркестровые контрасты, необыкновенная ритмико-мелодическая изобретательность и широкие масштабы говорят о том, что в  Лондонских симфониях  Гайдна предугадываются контуры  бетховенского симфонизма (последняя симфония Гайдна была создана в 1795 году, а первые три симфонии Бетховена, включая Героическую, - в 1800 – 1804 </a:t>
            </a:r>
            <a:r>
              <a:rPr lang="ru-RU" sz="1400" dirty="0" err="1">
                <a:solidFill>
                  <a:srgbClr val="FFC000"/>
                </a:solidFill>
                <a:effectLst>
                  <a:outerShdw blurRad="38100" dist="38100" dir="2700000" algn="tl">
                    <a:srgbClr val="000000">
                      <a:alpha val="43137"/>
                    </a:srgbClr>
                  </a:outerShdw>
                </a:effectLst>
                <a:latin typeface="Calibri" pitchFamily="34" charset="0"/>
              </a:rPr>
              <a:t>гг</a:t>
            </a:r>
            <a:r>
              <a:rPr lang="ru-RU" sz="1400" dirty="0">
                <a:solidFill>
                  <a:srgbClr val="FFC000"/>
                </a:solidFill>
                <a:effectLst>
                  <a:outerShdw blurRad="38100" dist="38100" dir="2700000" algn="tl">
                    <a:srgbClr val="000000">
                      <a:alpha val="43137"/>
                    </a:srgbClr>
                  </a:outerShdw>
                </a:effectLst>
                <a:latin typeface="Calibri" pitchFamily="34" charset="0"/>
              </a:rPr>
              <a:t>). </a:t>
            </a:r>
          </a:p>
          <a:p>
            <a:endParaRPr lang="ru-RU" sz="1400" dirty="0">
              <a:solidFill>
                <a:srgbClr val="FFC000"/>
              </a:solidFill>
              <a:effectLst>
                <a:outerShdw blurRad="38100" dist="38100" dir="2700000" algn="tl">
                  <a:srgbClr val="000000">
                    <a:alpha val="43137"/>
                  </a:srgbClr>
                </a:outerShdw>
              </a:effectLst>
              <a:latin typeface="Calibri" pitchFamily="34" charset="0"/>
            </a:endParaRPr>
          </a:p>
          <a:p>
            <a:r>
              <a:rPr lang="ru-RU" sz="1400" dirty="0">
                <a:solidFill>
                  <a:srgbClr val="FFC000"/>
                </a:solidFill>
                <a:effectLst>
                  <a:outerShdw blurRad="38100" dist="38100" dir="2700000" algn="tl">
                    <a:srgbClr val="000000">
                      <a:alpha val="43137"/>
                    </a:srgbClr>
                  </a:outerShdw>
                </a:effectLst>
                <a:latin typeface="Calibri" pitchFamily="34" charset="0"/>
              </a:rPr>
              <a:t>Отметим, что в 1792 году  в Вену приезжает Бетховен, чтобы учиться у Гайдна.  Известно, что эти уроки продолжались недолго и что ученик и учитель не очень поладили друг с другом. Бетховен относился к Гайдну с  долей недоверчивости и подозрительности. А Гайдн не понимая огненного темперамента Бетховена и его бунтарских идей, называл своего непокладистого ученика «великим  моголом» и,  видимо, махнув рукой, не слишком тщательно проверял его.  И всё же оба, несмотря на неудачу занятий и их кратковременность, на громадную  разницу в  возрасте и художественных  воззрениях, сохранили уважение друг к другу.  И позднее, Бетховен посвятит Гайдну свои три первые фортепианные сонаты, опубликованные в 1796 году.</a:t>
            </a:r>
          </a:p>
        </p:txBody>
      </p:sp>
      <p:pic>
        <p:nvPicPr>
          <p:cNvPr id="11267" name="Picture 3" descr="C:\Documents and Settings\Admin\Рабочий стол\Презентации по муз.лит-ре - новые\Гайдн\haydn.jpg"/>
          <p:cNvPicPr>
            <a:picLocks noChangeAspect="1" noChangeArrowheads="1"/>
          </p:cNvPicPr>
          <p:nvPr/>
        </p:nvPicPr>
        <p:blipFill>
          <a:blip r:embed="rId2" cstate="print"/>
          <a:srcRect/>
          <a:stretch>
            <a:fillRect/>
          </a:stretch>
        </p:blipFill>
        <p:spPr bwMode="auto">
          <a:xfrm>
            <a:off x="228600" y="3581400"/>
            <a:ext cx="2000250" cy="2667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11268" name="Picture 2"/>
          <p:cNvPicPr>
            <a:picLocks noChangeAspect="1" noChangeArrowheads="1"/>
          </p:cNvPicPr>
          <p:nvPr/>
        </p:nvPicPr>
        <p:blipFill>
          <a:blip r:embed="rId3" cstate="print"/>
          <a:srcRect/>
          <a:stretch>
            <a:fillRect/>
          </a:stretch>
        </p:blipFill>
        <p:spPr bwMode="auto">
          <a:xfrm>
            <a:off x="2438400" y="3581400"/>
            <a:ext cx="2057400" cy="27114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1269" name="TextBox 4"/>
          <p:cNvSpPr txBox="1">
            <a:spLocks noChangeArrowheads="1"/>
          </p:cNvSpPr>
          <p:nvPr/>
        </p:nvSpPr>
        <p:spPr bwMode="auto">
          <a:xfrm>
            <a:off x="304800" y="6324600"/>
            <a:ext cx="4648200" cy="276225"/>
          </a:xfrm>
          <a:prstGeom prst="rect">
            <a:avLst/>
          </a:prstGeom>
          <a:noFill/>
          <a:ln w="9525">
            <a:noFill/>
            <a:miter lim="800000"/>
            <a:headEnd/>
            <a:tailEnd/>
          </a:ln>
        </p:spPr>
        <p:txBody>
          <a:bodyPr>
            <a:spAutoFit/>
          </a:bodyPr>
          <a:lstStyle/>
          <a:p>
            <a:r>
              <a:rPr lang="ru-RU" sz="1200">
                <a:latin typeface="Calibri" pitchFamily="34" charset="0"/>
              </a:rPr>
              <a:t>Йозеф   Гайдн                                            Людвиг  ван  Бетховен</a:t>
            </a:r>
          </a:p>
        </p:txBody>
      </p:sp>
      <p:sp>
        <p:nvSpPr>
          <p:cNvPr id="11270" name="TextBox 5"/>
          <p:cNvSpPr txBox="1">
            <a:spLocks noChangeArrowheads="1"/>
          </p:cNvSpPr>
          <p:nvPr/>
        </p:nvSpPr>
        <p:spPr bwMode="auto">
          <a:xfrm>
            <a:off x="4572000" y="3276600"/>
            <a:ext cx="4572000" cy="3492500"/>
          </a:xfrm>
          <a:prstGeom prst="rect">
            <a:avLst/>
          </a:prstGeom>
          <a:noFill/>
          <a:ln w="9525">
            <a:noFill/>
            <a:miter lim="800000"/>
            <a:headEnd/>
            <a:tailEnd/>
          </a:ln>
        </p:spPr>
        <p:txBody>
          <a:bodyPr>
            <a:spAutoFit/>
          </a:bodyPr>
          <a:lstStyle/>
          <a:p>
            <a:r>
              <a:rPr lang="ru-RU" sz="1300" dirty="0">
                <a:solidFill>
                  <a:srgbClr val="FFC000"/>
                </a:solidFill>
                <a:effectLst>
                  <a:outerShdw blurRad="38100" dist="38100" dir="2700000" algn="tl">
                    <a:srgbClr val="000000">
                      <a:alpha val="43137"/>
                    </a:srgbClr>
                  </a:outerShdw>
                </a:effectLst>
                <a:latin typeface="Century" pitchFamily="18" charset="0"/>
              </a:rPr>
              <a:t>После  окончательного  возвращения в Вену Гайдн в течение семи лет (1795 – 1802) проявляет творческую активность:  создаёт  квартеты,  трио,  сонаты,  мессы, песни  и две ставшие знаменитыми  оратории «Сотворение  мира»  и  «Времена  года», написанные под впечатлением услышанных  им в Лондоне ораторий Г.Ф.Генделя. «Времена  года»  сразу  же  стали  исполнять  во  многих  странах  мира,  в  том  числе  и  в  России.  А  троекратное  исполнение   в  Петербурге оратории «Сотворение  мира» послужило  толчком  к  организации Петербургского  Филармонического  Общества. Гайдну же была выслана медаль и он был избран почётным членом Общества.</a:t>
            </a:r>
          </a:p>
          <a:p>
            <a:r>
              <a:rPr lang="ru-RU" sz="1300" dirty="0">
                <a:solidFill>
                  <a:srgbClr val="FFC000"/>
                </a:solidFill>
                <a:effectLst>
                  <a:outerShdw blurRad="38100" dist="38100" dir="2700000" algn="tl">
                    <a:srgbClr val="000000">
                      <a:alpha val="43137"/>
                    </a:srgbClr>
                  </a:outerShdw>
                </a:effectLst>
                <a:latin typeface="Century" pitchFamily="18" charset="0"/>
              </a:rPr>
              <a:t>В течение своей  долгой творческой жизни  Гайдном было  создано  также  24  оперы,  14  месс, </a:t>
            </a:r>
          </a:p>
          <a:p>
            <a:r>
              <a:rPr lang="ru-RU" sz="1300" dirty="0">
                <a:solidFill>
                  <a:srgbClr val="FFC000"/>
                </a:solidFill>
                <a:effectLst>
                  <a:outerShdw blurRad="38100" dist="38100" dir="2700000" algn="tl">
                    <a:srgbClr val="000000">
                      <a:alpha val="43137"/>
                    </a:srgbClr>
                  </a:outerShdw>
                </a:effectLst>
                <a:latin typeface="Century" pitchFamily="18" charset="0"/>
              </a:rPr>
              <a:t> 83  струнных  квартета  и другой различной музыки</a:t>
            </a:r>
            <a:r>
              <a:rPr lang="ru-RU" sz="1300" dirty="0">
                <a:latin typeface="Century" pitchFamily="18" charset="0"/>
              </a:rPr>
              <a:t>.</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152400" y="533400"/>
            <a:ext cx="8839200" cy="5924550"/>
          </a:xfrm>
          <a:prstGeom prst="rect">
            <a:avLst/>
          </a:prstGeom>
          <a:noFill/>
          <a:ln w="9525">
            <a:noFill/>
            <a:miter lim="800000"/>
            <a:headEnd/>
            <a:tailEnd/>
          </a:ln>
        </p:spPr>
        <p:txBody>
          <a:bodyPr>
            <a:spAutoFit/>
          </a:bodyPr>
          <a:lstStyle/>
          <a:p>
            <a:pPr algn="ctr"/>
            <a:r>
              <a:rPr lang="ru-RU" sz="1400" dirty="0">
                <a:solidFill>
                  <a:srgbClr val="FFC000"/>
                </a:solidFill>
                <a:effectLst>
                  <a:outerShdw blurRad="38100" dist="38100" dir="2700000" algn="tl">
                    <a:srgbClr val="000000">
                      <a:alpha val="43137"/>
                    </a:srgbClr>
                  </a:outerShdw>
                </a:effectLst>
                <a:latin typeface="Calibri" pitchFamily="34" charset="0"/>
              </a:rPr>
              <a:t>«</a:t>
            </a:r>
            <a:r>
              <a:rPr lang="ru-RU" sz="1300" i="1" dirty="0">
                <a:solidFill>
                  <a:srgbClr val="FFC000"/>
                </a:solidFill>
                <a:effectLst>
                  <a:outerShdw blurRad="38100" dist="38100" dir="2700000" algn="tl">
                    <a:srgbClr val="000000">
                      <a:alpha val="43137"/>
                    </a:srgbClr>
                  </a:outerShdw>
                </a:effectLst>
                <a:latin typeface="Century" pitchFamily="18" charset="0"/>
              </a:rPr>
              <a:t>Гайдн обессмертил себя если не изобретением, то усовершенствованием той превосходной, идеально уравновешенной формы сонаты и симфонии, которую впоследствии Моцарт и Бетховен довели до последней степени законченности и красоты</a:t>
            </a:r>
            <a:r>
              <a:rPr lang="ru-RU" sz="1400" dirty="0">
                <a:solidFill>
                  <a:srgbClr val="FFC000"/>
                </a:solidFill>
                <a:effectLst>
                  <a:outerShdw blurRad="38100" dist="38100" dir="2700000" algn="tl">
                    <a:srgbClr val="000000">
                      <a:alpha val="43137"/>
                    </a:srgbClr>
                  </a:outerShdw>
                </a:effectLst>
                <a:latin typeface="Calibri" pitchFamily="34" charset="0"/>
              </a:rPr>
              <a:t>»,  -  П.И.Чайковский </a:t>
            </a:r>
          </a:p>
          <a:p>
            <a:endParaRPr lang="ru-RU" sz="1400" dirty="0">
              <a:solidFill>
                <a:srgbClr val="FFC000"/>
              </a:solidFill>
              <a:effectLst>
                <a:outerShdw blurRad="38100" dist="38100" dir="2700000" algn="tl">
                  <a:srgbClr val="000000">
                    <a:alpha val="43137"/>
                  </a:srgbClr>
                </a:outerShdw>
              </a:effectLst>
              <a:latin typeface="Calibri" pitchFamily="34" charset="0"/>
            </a:endParaRPr>
          </a:p>
          <a:p>
            <a:r>
              <a:rPr lang="ru-RU" sz="1400" dirty="0">
                <a:solidFill>
                  <a:srgbClr val="FFC000"/>
                </a:solidFill>
                <a:effectLst>
                  <a:outerShdw blurRad="38100" dist="38100" dir="2700000" algn="tl">
                    <a:srgbClr val="000000">
                      <a:alpha val="43137"/>
                    </a:srgbClr>
                  </a:outerShdw>
                </a:effectLst>
                <a:latin typeface="Calibri" pitchFamily="34" charset="0"/>
              </a:rPr>
              <a:t>Симфония у Гайдна обретает смысл обобщённой картины мира, в которой разные стороны жизни – серьёзные, драматические, лирико-философские, юмористические – приведены к единству и равновесию.  Основной источник их языка – жанрово-бытовые, песенные и танцевальные интонации, иногда заимствованные из фольклорных источников. Излюбленные </a:t>
            </a:r>
            <a:r>
              <a:rPr lang="ru-RU" sz="1400" dirty="0" err="1">
                <a:solidFill>
                  <a:srgbClr val="FFC000"/>
                </a:solidFill>
                <a:effectLst>
                  <a:outerShdw blurRad="38100" dist="38100" dir="2700000" algn="tl">
                    <a:srgbClr val="000000">
                      <a:alpha val="43137"/>
                    </a:srgbClr>
                  </a:outerShdw>
                </a:effectLst>
                <a:latin typeface="Calibri" pitchFamily="34" charset="0"/>
              </a:rPr>
              <a:t>гайдновские</a:t>
            </a:r>
            <a:r>
              <a:rPr lang="ru-RU" sz="1400" dirty="0">
                <a:solidFill>
                  <a:srgbClr val="FFC000"/>
                </a:solidFill>
                <a:effectLst>
                  <a:outerShdw blurRad="38100" dist="38100" dir="2700000" algn="tl">
                    <a:srgbClr val="000000">
                      <a:alpha val="43137"/>
                    </a:srgbClr>
                  </a:outerShdw>
                </a:effectLst>
                <a:latin typeface="Calibri" pitchFamily="34" charset="0"/>
              </a:rPr>
              <a:t> сюрпризы и розыгрыши помогали восприятию самого серьёзного жанра инструментальной музыки, рождали у слушателей конкретные ассоциации, закрепившиеся в названиях симфоний:  «Медведь»,  «Курица»,  «Часы»,   «Охота»,  «Школьный  учитель»,  «Сюрприз»   и т.д.  </a:t>
            </a:r>
          </a:p>
          <a:p>
            <a:endParaRPr lang="ru-RU" sz="1400" dirty="0">
              <a:solidFill>
                <a:srgbClr val="FFC000"/>
              </a:solidFill>
              <a:effectLst>
                <a:outerShdw blurRad="38100" dist="38100" dir="2700000" algn="tl">
                  <a:srgbClr val="000000">
                    <a:alpha val="43137"/>
                  </a:srgbClr>
                </a:outerShdw>
              </a:effectLst>
              <a:latin typeface="Calibri" pitchFamily="34" charset="0"/>
            </a:endParaRPr>
          </a:p>
          <a:p>
            <a:pPr algn="ctr"/>
            <a:r>
              <a:rPr lang="ru-RU" sz="1400" b="1" dirty="0">
                <a:solidFill>
                  <a:srgbClr val="FFC000"/>
                </a:solidFill>
                <a:effectLst>
                  <a:outerShdw blurRad="38100" dist="38100" dir="2700000" algn="tl">
                    <a:srgbClr val="000000">
                      <a:alpha val="43137"/>
                    </a:srgbClr>
                  </a:outerShdw>
                </a:effectLst>
                <a:latin typeface="Calibri" pitchFamily="34" charset="0"/>
              </a:rPr>
              <a:t>Уже  в  зрелых  симфониях  Гайдн устанавливает  классический  состав  оркестра, включающий  все группы инструментов:  струнные,  деревянные  и  медные духовые,  ударные.  Он  закрепляет также  состав  квартета, в  котором  все  инструменты   (две  скрипки,  альт,  виолончель)  становятся  полноправными участниками  ансамбля.  </a:t>
            </a:r>
          </a:p>
          <a:p>
            <a:r>
              <a:rPr lang="ru-RU" sz="1400" dirty="0">
                <a:solidFill>
                  <a:srgbClr val="FFC000"/>
                </a:solidFill>
                <a:effectLst>
                  <a:outerShdw blurRad="38100" dist="38100" dir="2700000" algn="tl">
                    <a:srgbClr val="000000">
                      <a:alpha val="43137"/>
                    </a:srgbClr>
                  </a:outerShdw>
                </a:effectLst>
                <a:latin typeface="Calibri" pitchFamily="34" charset="0"/>
              </a:rPr>
              <a:t>Величайший  представитель  венской  классической  школы,  Гайдн  очень широко использовал музыкальный фольклор во всей его полноте и многообразии, в сочетании </a:t>
            </a:r>
            <a:r>
              <a:rPr lang="ru-RU" sz="1400" dirty="0" err="1">
                <a:solidFill>
                  <a:srgbClr val="FFC000"/>
                </a:solidFill>
                <a:effectLst>
                  <a:outerShdw blurRad="38100" dist="38100" dir="2700000" algn="tl">
                    <a:srgbClr val="000000">
                      <a:alpha val="43137"/>
                    </a:srgbClr>
                  </a:outerShdw>
                </a:effectLst>
                <a:latin typeface="Calibri" pitchFamily="34" charset="0"/>
              </a:rPr>
              <a:t>разнонациональных</a:t>
            </a:r>
            <a:r>
              <a:rPr lang="ru-RU" sz="1400" dirty="0">
                <a:solidFill>
                  <a:srgbClr val="FFC000"/>
                </a:solidFill>
                <a:effectLst>
                  <a:outerShdw blurRad="38100" dist="38100" dir="2700000" algn="tl">
                    <a:srgbClr val="000000">
                      <a:alpha val="43137"/>
                    </a:srgbClr>
                  </a:outerShdw>
                </a:effectLst>
                <a:latin typeface="Calibri" pitchFamily="34" charset="0"/>
              </a:rPr>
              <a:t> элементов:  </a:t>
            </a:r>
            <a:r>
              <a:rPr lang="ru-RU" sz="1400" dirty="0" err="1">
                <a:solidFill>
                  <a:srgbClr val="FFC000"/>
                </a:solidFill>
                <a:effectLst>
                  <a:outerShdw blurRad="38100" dist="38100" dir="2700000" algn="tl">
                    <a:srgbClr val="000000">
                      <a:alpha val="43137"/>
                    </a:srgbClr>
                  </a:outerShdw>
                </a:effectLst>
                <a:latin typeface="Calibri" pitchFamily="34" charset="0"/>
              </a:rPr>
              <a:t>южнонемецких</a:t>
            </a:r>
            <a:r>
              <a:rPr lang="ru-RU" sz="1400" dirty="0">
                <a:solidFill>
                  <a:srgbClr val="FFC000"/>
                </a:solidFill>
                <a:effectLst>
                  <a:outerShdw blurRad="38100" dist="38100" dir="2700000" algn="tl">
                    <a:srgbClr val="000000">
                      <a:alpha val="43137"/>
                    </a:srgbClr>
                  </a:outerShdw>
                </a:effectLst>
                <a:latin typeface="Calibri" pitchFamily="34" charset="0"/>
              </a:rPr>
              <a:t>,  венгерских,  славянских. Многие  мелодии, сочинённые самим Гайдном, становились  народными  и  распевались  даже  теми,  кто  не  знал  имени  их  творца. Поэтому  стиль  Гайдна органически связан с почвой, на которой он вырос, - с Веной, великой австрийской столицей.</a:t>
            </a:r>
          </a:p>
          <a:p>
            <a:endParaRPr lang="ru-RU" sz="1400" dirty="0">
              <a:solidFill>
                <a:srgbClr val="FFC000"/>
              </a:solidFill>
              <a:effectLst>
                <a:outerShdw blurRad="38100" dist="38100" dir="2700000" algn="tl">
                  <a:srgbClr val="000000">
                    <a:alpha val="43137"/>
                  </a:srgbClr>
                </a:outerShdw>
              </a:effectLst>
              <a:latin typeface="Calibri" pitchFamily="34" charset="0"/>
            </a:endParaRPr>
          </a:p>
          <a:p>
            <a:r>
              <a:rPr lang="ru-RU" sz="1200" u="sng" dirty="0">
                <a:solidFill>
                  <a:srgbClr val="FFC000"/>
                </a:solidFill>
                <a:effectLst>
                  <a:outerShdw blurRad="38100" dist="38100" dir="2700000" algn="tl">
                    <a:srgbClr val="000000">
                      <a:alpha val="43137"/>
                    </a:srgbClr>
                  </a:outerShdw>
                </a:effectLst>
                <a:latin typeface="Calibri" pitchFamily="34" charset="0"/>
              </a:rPr>
              <a:t>Смешное из жизни композитора:</a:t>
            </a:r>
          </a:p>
          <a:p>
            <a:r>
              <a:rPr lang="ru-RU" sz="1200" dirty="0">
                <a:solidFill>
                  <a:srgbClr val="FFC000"/>
                </a:solidFill>
                <a:effectLst>
                  <a:outerShdw blurRad="38100" dist="38100" dir="2700000" algn="tl">
                    <a:srgbClr val="000000">
                      <a:alpha val="43137"/>
                    </a:srgbClr>
                  </a:outerShdw>
                </a:effectLst>
                <a:latin typeface="Calibri" pitchFamily="34" charset="0"/>
              </a:rPr>
              <a:t>Однажды, прогуливаясь по улице, Гайдн услышал знакомую мелодию. В ближайшем кабачке, ужасно фальшивя, играли его менуэт. Не выдержав, возмущённый композитор  вошёл в кабачок и обратился к дирижёру оркестра: - Чья это музыка?  - Гайдна!  - Не может быть, это ложь. Гайдн не мог написать такой безобразной музыки. Это писал какой-то </a:t>
            </a:r>
            <a:r>
              <a:rPr lang="ru-RU" sz="1200" dirty="0" err="1">
                <a:solidFill>
                  <a:srgbClr val="FFC000"/>
                </a:solidFill>
                <a:effectLst>
                  <a:outerShdw blurRad="38100" dist="38100" dir="2700000" algn="tl">
                    <a:srgbClr val="000000">
                      <a:alpha val="43137"/>
                    </a:srgbClr>
                  </a:outerShdw>
                </a:effectLst>
                <a:latin typeface="Calibri" pitchFamily="34" charset="0"/>
              </a:rPr>
              <a:t>болван</a:t>
            </a:r>
            <a:r>
              <a:rPr lang="ru-RU" sz="1200" dirty="0">
                <a:solidFill>
                  <a:srgbClr val="FFC000"/>
                </a:solidFill>
                <a:effectLst>
                  <a:outerShdw blurRad="38100" dist="38100" dir="2700000" algn="tl">
                    <a:srgbClr val="000000">
                      <a:alpha val="43137"/>
                    </a:srgbClr>
                  </a:outerShdw>
                </a:effectLst>
                <a:latin typeface="Calibri" pitchFamily="34" charset="0"/>
              </a:rPr>
              <a:t>!  - Как!  Гайдн, великий  Гайдн, по-вашему, </a:t>
            </a:r>
            <a:r>
              <a:rPr lang="ru-RU" sz="1200" dirty="0" err="1">
                <a:solidFill>
                  <a:srgbClr val="FFC000"/>
                </a:solidFill>
                <a:effectLst>
                  <a:outerShdw blurRad="38100" dist="38100" dir="2700000" algn="tl">
                    <a:srgbClr val="000000">
                      <a:alpha val="43137"/>
                    </a:srgbClr>
                  </a:outerShdw>
                </a:effectLst>
                <a:latin typeface="Calibri" pitchFamily="34" charset="0"/>
              </a:rPr>
              <a:t>болван</a:t>
            </a:r>
            <a:r>
              <a:rPr lang="ru-RU" sz="1200" dirty="0">
                <a:solidFill>
                  <a:srgbClr val="FFC000"/>
                </a:solidFill>
                <a:effectLst>
                  <a:outerShdw blurRad="38100" dist="38100" dir="2700000" algn="tl">
                    <a:srgbClr val="000000">
                      <a:alpha val="43137"/>
                    </a:srgbClr>
                  </a:outerShdw>
                </a:effectLst>
                <a:latin typeface="Calibri" pitchFamily="34" charset="0"/>
              </a:rPr>
              <a:t>?  -  и с этими словами дирижёр с кулаками набросился на не  ожидавшего такого поворота  композитора. Избитому Гайдну не оставалось ничего другого, как  поспешно  ретироваться. </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Documents and Settings\Admin\Рабочий стол\Презентации по муз.лит-ре - новые\Гайдн\Томас Харди.П-т Гайдна 1792 г.jpg"/>
          <p:cNvPicPr>
            <a:picLocks noChangeAspect="1" noChangeArrowheads="1"/>
          </p:cNvPicPr>
          <p:nvPr/>
        </p:nvPicPr>
        <p:blipFill>
          <a:blip r:embed="rId2" cstate="print"/>
          <a:srcRect/>
          <a:stretch>
            <a:fillRect/>
          </a:stretch>
        </p:blipFill>
        <p:spPr bwMode="auto">
          <a:xfrm>
            <a:off x="120650" y="152400"/>
            <a:ext cx="3308350" cy="418147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3315" name="TextBox 2"/>
          <p:cNvSpPr txBox="1">
            <a:spLocks noChangeArrowheads="1"/>
          </p:cNvSpPr>
          <p:nvPr/>
        </p:nvSpPr>
        <p:spPr bwMode="auto">
          <a:xfrm>
            <a:off x="3581400" y="152400"/>
            <a:ext cx="4114800" cy="307975"/>
          </a:xfrm>
          <a:prstGeom prst="rect">
            <a:avLst/>
          </a:prstGeom>
          <a:noFill/>
          <a:ln w="9525">
            <a:noFill/>
            <a:miter lim="800000"/>
            <a:headEnd/>
            <a:tailEnd/>
          </a:ln>
        </p:spPr>
        <p:txBody>
          <a:bodyPr>
            <a:spAutoFit/>
          </a:bodyPr>
          <a:lstStyle/>
          <a:p>
            <a:r>
              <a:rPr lang="ru-RU" sz="1400" dirty="0">
                <a:solidFill>
                  <a:srgbClr val="FFC000"/>
                </a:solidFill>
                <a:effectLst>
                  <a:outerShdw blurRad="38100" dist="38100" dir="2700000" algn="tl">
                    <a:srgbClr val="000000">
                      <a:alpha val="43137"/>
                    </a:srgbClr>
                  </a:outerShdw>
                </a:effectLst>
                <a:latin typeface="Calibri" pitchFamily="34" charset="0"/>
              </a:rPr>
              <a:t>Томас  Харди.  Потрет  Гайдна.  1792 г.</a:t>
            </a:r>
          </a:p>
        </p:txBody>
      </p:sp>
      <p:pic>
        <p:nvPicPr>
          <p:cNvPr id="13316" name="Picture 2" descr="C:\Documents and Settings\Admin\Рабочий стол\Презентации по муз.лит-ре - новые\Гайдн\дом-музей Гайдна.jpg"/>
          <p:cNvPicPr>
            <a:picLocks noChangeAspect="1" noChangeArrowheads="1"/>
          </p:cNvPicPr>
          <p:nvPr/>
        </p:nvPicPr>
        <p:blipFill>
          <a:blip r:embed="rId3" cstate="print"/>
          <a:srcRect/>
          <a:stretch>
            <a:fillRect/>
          </a:stretch>
        </p:blipFill>
        <p:spPr bwMode="auto">
          <a:xfrm>
            <a:off x="3556000" y="2667000"/>
            <a:ext cx="5435600" cy="40767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3317" name="TextBox 4"/>
          <p:cNvSpPr txBox="1">
            <a:spLocks noChangeArrowheads="1"/>
          </p:cNvSpPr>
          <p:nvPr/>
        </p:nvSpPr>
        <p:spPr bwMode="auto">
          <a:xfrm>
            <a:off x="304800" y="5715000"/>
            <a:ext cx="3048000" cy="523875"/>
          </a:xfrm>
          <a:prstGeom prst="rect">
            <a:avLst/>
          </a:prstGeom>
          <a:noFill/>
          <a:ln w="9525">
            <a:noFill/>
            <a:miter lim="800000"/>
            <a:headEnd/>
            <a:tailEnd/>
          </a:ln>
        </p:spPr>
        <p:txBody>
          <a:bodyPr>
            <a:spAutoFit/>
          </a:bodyPr>
          <a:lstStyle/>
          <a:p>
            <a:pPr algn="ctr"/>
            <a:r>
              <a:rPr lang="ru-RU" sz="1400" dirty="0">
                <a:solidFill>
                  <a:srgbClr val="FFC000"/>
                </a:solidFill>
                <a:effectLst>
                  <a:outerShdw blurRad="38100" dist="38100" dir="2700000" algn="tl">
                    <a:srgbClr val="000000">
                      <a:alpha val="43137"/>
                    </a:srgbClr>
                  </a:outerShdw>
                </a:effectLst>
                <a:latin typeface="Calibri" pitchFamily="34" charset="0"/>
              </a:rPr>
              <a:t>Дом-музей  Гайдна, открытый  в  1959 году  в  Вене.</a:t>
            </a:r>
          </a:p>
        </p:txBody>
      </p:sp>
      <p:sp>
        <p:nvSpPr>
          <p:cNvPr id="13318" name="TextBox 5"/>
          <p:cNvSpPr txBox="1">
            <a:spLocks noChangeArrowheads="1"/>
          </p:cNvSpPr>
          <p:nvPr/>
        </p:nvSpPr>
        <p:spPr bwMode="auto">
          <a:xfrm>
            <a:off x="3505200" y="685800"/>
            <a:ext cx="5638800" cy="1816100"/>
          </a:xfrm>
          <a:prstGeom prst="rect">
            <a:avLst/>
          </a:prstGeom>
          <a:noFill/>
          <a:ln w="9525">
            <a:noFill/>
            <a:miter lim="800000"/>
            <a:headEnd/>
            <a:tailEnd/>
          </a:ln>
        </p:spPr>
        <p:txBody>
          <a:bodyPr>
            <a:spAutoFit/>
          </a:bodyPr>
          <a:lstStyle/>
          <a:p>
            <a:r>
              <a:rPr lang="ru-RU" sz="1400" dirty="0">
                <a:solidFill>
                  <a:srgbClr val="FFC000"/>
                </a:solidFill>
                <a:effectLst>
                  <a:outerShdw blurRad="38100" dist="38100" dir="2700000" algn="tl">
                    <a:srgbClr val="000000">
                      <a:alpha val="43137"/>
                    </a:srgbClr>
                  </a:outerShdw>
                </a:effectLst>
                <a:latin typeface="Calibri" pitchFamily="34" charset="0"/>
              </a:rPr>
              <a:t>«</a:t>
            </a:r>
            <a:r>
              <a:rPr lang="ru-RU" sz="1400" i="1" dirty="0">
                <a:solidFill>
                  <a:srgbClr val="FFC000"/>
                </a:solidFill>
                <a:effectLst>
                  <a:outerShdw blurRad="38100" dist="38100" dir="2700000" algn="tl">
                    <a:srgbClr val="000000">
                      <a:alpha val="43137"/>
                    </a:srgbClr>
                  </a:outerShdw>
                </a:effectLst>
                <a:latin typeface="Calibri" pitchFamily="34" charset="0"/>
              </a:rPr>
              <a:t>Гайдн был очень невысокого роста, плотного сложения.  Лицо его  хранило  следы  оспы, нос  был  крупный,  нижняя губа  выдавалась вперёд. Гайдн не носил ни усов, ни бороды. Его грубовато скроенное лицо с необычайно живым, проницательным взглядом, полным юмора и глубокого чувства, часто освещалось доброй, обаятельной улыбкой. Он всегда одевался очень тщательно и аккуратно, но без </a:t>
            </a:r>
            <a:r>
              <a:rPr lang="ru-RU" sz="1400" i="1" dirty="0" smtClean="0">
                <a:solidFill>
                  <a:srgbClr val="FFC000"/>
                </a:solidFill>
                <a:effectLst>
                  <a:outerShdw blurRad="38100" dist="38100" dir="2700000" algn="tl">
                    <a:srgbClr val="000000">
                      <a:alpha val="43137"/>
                    </a:srgbClr>
                  </a:outerShdw>
                </a:effectLst>
                <a:latin typeface="Calibri" pitchFamily="34" charset="0"/>
              </a:rPr>
              <a:t>щегольства</a:t>
            </a:r>
            <a:r>
              <a:rPr lang="ru-RU" sz="1400" i="1" dirty="0">
                <a:solidFill>
                  <a:srgbClr val="FFC000"/>
                </a:solidFill>
                <a:effectLst>
                  <a:outerShdw blurRad="38100" dist="38100" dir="2700000" algn="tl">
                    <a:srgbClr val="000000">
                      <a:alpha val="43137"/>
                    </a:srgbClr>
                  </a:outerShdw>
                </a:effectLst>
                <a:latin typeface="Calibri" pitchFamily="34" charset="0"/>
              </a:rPr>
              <a:t>. Вообще его отличала любовь к внешним формам быта и традиции</a:t>
            </a:r>
            <a:r>
              <a:rPr lang="ru-RU" sz="1400" dirty="0">
                <a:solidFill>
                  <a:srgbClr val="FFC000"/>
                </a:solidFill>
                <a:effectLst>
                  <a:outerShdw blurRad="38100" dist="38100" dir="2700000" algn="tl">
                    <a:srgbClr val="000000">
                      <a:alpha val="43137"/>
                    </a:srgbClr>
                  </a:outerShdw>
                </a:effectLst>
                <a:latin typeface="Calibri" pitchFamily="34" charset="0"/>
              </a:rPr>
              <a:t>». </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228600" y="381000"/>
            <a:ext cx="6858000" cy="1477963"/>
          </a:xfrm>
          <a:prstGeom prst="rect">
            <a:avLst/>
          </a:prstGeom>
          <a:noFill/>
          <a:ln w="9525">
            <a:noFill/>
            <a:miter lim="800000"/>
            <a:headEnd/>
            <a:tailEnd/>
          </a:ln>
        </p:spPr>
        <p:txBody>
          <a:bodyPr>
            <a:spAutoFit/>
          </a:bodyPr>
          <a:lstStyle/>
          <a:p>
            <a:r>
              <a:rPr lang="ru-RU" dirty="0">
                <a:solidFill>
                  <a:srgbClr val="FFC000"/>
                </a:solidFill>
                <a:effectLst>
                  <a:outerShdw blurRad="38100" dist="38100" dir="2700000" algn="tl">
                    <a:srgbClr val="000000">
                      <a:alpha val="43137"/>
                    </a:srgbClr>
                  </a:outerShdw>
                </a:effectLst>
                <a:latin typeface="Calibri" pitchFamily="34" charset="0"/>
              </a:rPr>
              <a:t>Творческий путь великого мастера продолжался около пятидесяти лет и охватил все этапы развития венской классической школы – от её зарождения в 1760-х гг. вплоть до расцвета творчества Бетховена в начале  </a:t>
            </a:r>
            <a:r>
              <a:rPr lang="en-US" dirty="0">
                <a:solidFill>
                  <a:srgbClr val="FFC000"/>
                </a:solidFill>
                <a:effectLst>
                  <a:outerShdw blurRad="38100" dist="38100" dir="2700000" algn="tl">
                    <a:srgbClr val="000000">
                      <a:alpha val="43137"/>
                    </a:srgbClr>
                  </a:outerShdw>
                </a:effectLst>
                <a:latin typeface="Calibri" pitchFamily="34" charset="0"/>
              </a:rPr>
              <a:t>XIX</a:t>
            </a:r>
            <a:r>
              <a:rPr lang="ru-RU" dirty="0">
                <a:solidFill>
                  <a:srgbClr val="FFC000"/>
                </a:solidFill>
                <a:effectLst>
                  <a:outerShdw blurRad="38100" dist="38100" dir="2700000" algn="tl">
                    <a:srgbClr val="000000">
                      <a:alpha val="43137"/>
                    </a:srgbClr>
                  </a:outerShdw>
                </a:effectLst>
                <a:latin typeface="Calibri" pitchFamily="34" charset="0"/>
              </a:rPr>
              <a:t> века. </a:t>
            </a:r>
          </a:p>
          <a:p>
            <a:endParaRPr lang="ru-RU" dirty="0">
              <a:solidFill>
                <a:srgbClr val="FFC000"/>
              </a:solidFill>
              <a:effectLst>
                <a:outerShdw blurRad="38100" dist="38100" dir="2700000" algn="tl">
                  <a:srgbClr val="000000">
                    <a:alpha val="43137"/>
                  </a:srgbClr>
                </a:outerShdw>
              </a:effectLst>
              <a:latin typeface="Calibri" pitchFamily="34" charset="0"/>
            </a:endParaRPr>
          </a:p>
        </p:txBody>
      </p:sp>
      <p:sp>
        <p:nvSpPr>
          <p:cNvPr id="14339" name="TextBox 3"/>
          <p:cNvSpPr txBox="1">
            <a:spLocks noChangeArrowheads="1"/>
          </p:cNvSpPr>
          <p:nvPr/>
        </p:nvSpPr>
        <p:spPr bwMode="auto">
          <a:xfrm>
            <a:off x="152400" y="1676400"/>
            <a:ext cx="6705600" cy="1200150"/>
          </a:xfrm>
          <a:prstGeom prst="rect">
            <a:avLst/>
          </a:prstGeom>
          <a:noFill/>
          <a:ln w="9525">
            <a:noFill/>
            <a:miter lim="800000"/>
            <a:headEnd/>
            <a:tailEnd/>
          </a:ln>
        </p:spPr>
        <p:txBody>
          <a:bodyPr>
            <a:spAutoFit/>
          </a:bodyPr>
          <a:lstStyle/>
          <a:p>
            <a:r>
              <a:rPr lang="ru-RU" dirty="0">
                <a:solidFill>
                  <a:srgbClr val="FFC000"/>
                </a:solidFill>
                <a:latin typeface="Calibri" pitchFamily="34" charset="0"/>
              </a:rPr>
              <a:t>И</a:t>
            </a:r>
            <a:r>
              <a:rPr lang="ru-RU" dirty="0">
                <a:solidFill>
                  <a:srgbClr val="FFC000"/>
                </a:solidFill>
                <a:effectLst>
                  <a:outerShdw blurRad="38100" dist="38100" dir="2700000" algn="tl">
                    <a:srgbClr val="000000">
                      <a:alpha val="43137"/>
                    </a:srgbClr>
                  </a:outerShdw>
                </a:effectLst>
                <a:latin typeface="Calibri" pitchFamily="34" charset="0"/>
              </a:rPr>
              <a:t>нтенсивность творческого процесса, богатство фантазии, свежесть восприятия, гармоничное и цельное ощущение жизни сохранились в искусстве Гайдна до самых последних лет его жизни.</a:t>
            </a:r>
          </a:p>
        </p:txBody>
      </p:sp>
      <p:sp>
        <p:nvSpPr>
          <p:cNvPr id="14340" name="TextBox 4"/>
          <p:cNvSpPr txBox="1">
            <a:spLocks noChangeArrowheads="1"/>
          </p:cNvSpPr>
          <p:nvPr/>
        </p:nvSpPr>
        <p:spPr bwMode="auto">
          <a:xfrm>
            <a:off x="990600" y="5029200"/>
            <a:ext cx="6934200" cy="1477963"/>
          </a:xfrm>
          <a:prstGeom prst="rect">
            <a:avLst/>
          </a:prstGeom>
          <a:noFill/>
          <a:ln w="9525">
            <a:noFill/>
            <a:miter lim="800000"/>
            <a:headEnd/>
            <a:tailEnd/>
          </a:ln>
        </p:spPr>
        <p:txBody>
          <a:bodyPr>
            <a:spAutoFit/>
          </a:bodyPr>
          <a:lstStyle/>
          <a:p>
            <a:pPr algn="ctr"/>
            <a:r>
              <a:rPr lang="ru-RU" b="1" i="1" dirty="0">
                <a:solidFill>
                  <a:srgbClr val="FFC000"/>
                </a:solidFill>
                <a:effectLst>
                  <a:outerShdw blurRad="38100" dist="38100" dir="2700000" algn="tl">
                    <a:srgbClr val="000000">
                      <a:alpha val="43137"/>
                    </a:srgbClr>
                  </a:outerShdw>
                </a:effectLst>
                <a:latin typeface="Century Schoolbook" pitchFamily="18" charset="0"/>
              </a:rPr>
              <a:t>Вот  настоящая  музыка!  </a:t>
            </a:r>
          </a:p>
          <a:p>
            <a:pPr algn="ctr"/>
            <a:r>
              <a:rPr lang="ru-RU" b="1" i="1" dirty="0">
                <a:solidFill>
                  <a:srgbClr val="FFC000"/>
                </a:solidFill>
                <a:effectLst>
                  <a:outerShdw blurRad="38100" dist="38100" dir="2700000" algn="tl">
                    <a:srgbClr val="000000">
                      <a:alpha val="43137"/>
                    </a:srgbClr>
                  </a:outerShdw>
                </a:effectLst>
                <a:latin typeface="Century Schoolbook" pitchFamily="18" charset="0"/>
              </a:rPr>
              <a:t>Вот чем следует наслаждаться, вот что следует впитывать  в себя всем, кто желает воспитать в себе здоровое музыкальное чувство, здравый вкус.</a:t>
            </a:r>
          </a:p>
          <a:p>
            <a:pPr algn="r"/>
            <a:r>
              <a:rPr lang="ru-RU" dirty="0">
                <a:solidFill>
                  <a:srgbClr val="FFC000"/>
                </a:solidFill>
                <a:effectLst>
                  <a:outerShdw blurRad="38100" dist="38100" dir="2700000" algn="tl">
                    <a:srgbClr val="000000">
                      <a:alpha val="43137"/>
                    </a:srgbClr>
                  </a:outerShdw>
                </a:effectLst>
                <a:latin typeface="Calibri" pitchFamily="34" charset="0"/>
              </a:rPr>
              <a:t>А.Серов</a:t>
            </a:r>
          </a:p>
        </p:txBody>
      </p:sp>
      <p:sp>
        <p:nvSpPr>
          <p:cNvPr id="6" name="TextBox 5"/>
          <p:cNvSpPr txBox="1"/>
          <p:nvPr/>
        </p:nvSpPr>
        <p:spPr>
          <a:xfrm>
            <a:off x="457200" y="2971800"/>
            <a:ext cx="6629400" cy="1731963"/>
          </a:xfrm>
          <a:prstGeom prst="rect">
            <a:avLst/>
          </a:prstGeom>
          <a:noFill/>
        </p:spPr>
        <p:txBody>
          <a:bodyPr>
            <a:spAutoFit/>
          </a:bodyPr>
          <a:lstStyle/>
          <a:p>
            <a:pPr algn="ctr" fontAlgn="auto">
              <a:spcBef>
                <a:spcPts val="0"/>
              </a:spcBef>
              <a:spcAft>
                <a:spcPts val="0"/>
              </a:spcAft>
              <a:defRPr/>
            </a:pPr>
            <a:r>
              <a:rPr lang="ru-RU" sz="1600" b="1" i="1" dirty="0">
                <a:solidFill>
                  <a:srgbClr val="FFC000"/>
                </a:solidFill>
                <a:effectLst>
                  <a:outerShdw blurRad="38100" dist="38100" dir="2700000" algn="tl">
                    <a:srgbClr val="000000">
                      <a:alpha val="43137"/>
                    </a:srgbClr>
                  </a:outerShdw>
                </a:effectLst>
                <a:latin typeface="Century Schoolbook" pitchFamily="18" charset="0"/>
              </a:rPr>
              <a:t>В этом мире так мало радостных и довольных людей, везде их преследуют горе и заботы; быть может, твой труд послужит подчас источником, из которого полный забот и обременённый делами человек будет черпать минутами своё спокойствие и отдых,  - </a:t>
            </a:r>
          </a:p>
          <a:p>
            <a:pPr algn="ctr" fontAlgn="auto">
              <a:spcBef>
                <a:spcPts val="0"/>
              </a:spcBef>
              <a:spcAft>
                <a:spcPts val="0"/>
              </a:spcAft>
              <a:defRPr/>
            </a:pPr>
            <a:endParaRPr lang="ru-RU" sz="1050" dirty="0">
              <a:solidFill>
                <a:srgbClr val="FFC000"/>
              </a:solidFill>
              <a:effectLst>
                <a:outerShdw blurRad="38100" dist="38100" dir="2700000" algn="tl">
                  <a:srgbClr val="000000">
                    <a:alpha val="43137"/>
                  </a:srgbClr>
                </a:outerShdw>
              </a:effectLst>
              <a:latin typeface="+mn-lt"/>
            </a:endParaRPr>
          </a:p>
          <a:p>
            <a:pPr algn="ctr" fontAlgn="auto">
              <a:spcBef>
                <a:spcPts val="0"/>
              </a:spcBef>
              <a:spcAft>
                <a:spcPts val="0"/>
              </a:spcAft>
              <a:defRPr/>
            </a:pPr>
            <a:r>
              <a:rPr lang="ru-RU" sz="1600" dirty="0">
                <a:solidFill>
                  <a:srgbClr val="FFC000"/>
                </a:solidFill>
                <a:effectLst>
                  <a:outerShdw blurRad="38100" dist="38100" dir="2700000" algn="tl">
                    <a:srgbClr val="000000">
                      <a:alpha val="43137"/>
                    </a:srgbClr>
                  </a:outerShdw>
                </a:effectLst>
                <a:latin typeface="+mn-lt"/>
              </a:rPr>
              <a:t>писал   семидесятилетний  Йозеф  Гайдн</a:t>
            </a:r>
          </a:p>
        </p:txBody>
      </p:sp>
      <p:pic>
        <p:nvPicPr>
          <p:cNvPr id="14342" name="Picture 3" descr="C:\Documents and Settings\Admin\Рабочий стол\Презентации по муз.лит-ре - новые\Гайдн\2649.jpg"/>
          <p:cNvPicPr>
            <a:picLocks noChangeAspect="1" noChangeArrowheads="1"/>
          </p:cNvPicPr>
          <p:nvPr/>
        </p:nvPicPr>
        <p:blipFill>
          <a:blip r:embed="rId2" cstate="print"/>
          <a:srcRect/>
          <a:stretch>
            <a:fillRect/>
          </a:stretch>
        </p:blipFill>
        <p:spPr bwMode="auto">
          <a:xfrm>
            <a:off x="7010400" y="838200"/>
            <a:ext cx="1962150" cy="26162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3657600" y="1219200"/>
            <a:ext cx="5867400" cy="1143000"/>
          </a:xfrm>
        </p:spPr>
        <p:txBody>
          <a:bodyPr/>
          <a:lstStyle/>
          <a:p>
            <a:pPr eaLnBrk="1" hangingPunct="1"/>
            <a:r>
              <a:rPr lang="ru-RU" sz="1800" i="1" dirty="0" smtClean="0"/>
              <a:t>Вся прелесть музыки — в мелодии</a:t>
            </a:r>
            <a:r>
              <a:rPr lang="ru-RU" sz="1800" dirty="0" smtClean="0"/>
              <a:t>.   </a:t>
            </a:r>
            <a:r>
              <a:rPr lang="ru-RU" sz="1600" dirty="0" smtClean="0"/>
              <a:t>Гайдн Йозеф</a:t>
            </a:r>
            <a:br>
              <a:rPr lang="ru-RU" sz="1600" dirty="0" smtClean="0"/>
            </a:br>
            <a:endParaRPr lang="ru-RU" sz="1600" dirty="0" smtClean="0"/>
          </a:p>
        </p:txBody>
      </p:sp>
      <p:sp>
        <p:nvSpPr>
          <p:cNvPr id="3075" name="TextBox 2"/>
          <p:cNvSpPr txBox="1">
            <a:spLocks noChangeArrowheads="1"/>
          </p:cNvSpPr>
          <p:nvPr/>
        </p:nvSpPr>
        <p:spPr bwMode="auto">
          <a:xfrm>
            <a:off x="228600" y="3276600"/>
            <a:ext cx="2895600" cy="2892425"/>
          </a:xfrm>
          <a:prstGeom prst="rect">
            <a:avLst/>
          </a:prstGeom>
          <a:noFill/>
          <a:ln w="9525">
            <a:noFill/>
            <a:miter lim="800000"/>
            <a:headEnd/>
            <a:tailEnd/>
          </a:ln>
        </p:spPr>
        <p:txBody>
          <a:bodyPr>
            <a:spAutoFit/>
          </a:bodyPr>
          <a:lstStyle/>
          <a:p>
            <a:r>
              <a:rPr lang="ru-RU" sz="1400" dirty="0">
                <a:solidFill>
                  <a:srgbClr val="FFC000"/>
                </a:solidFill>
                <a:latin typeface="Calibri" pitchFamily="34" charset="0"/>
              </a:rPr>
              <a:t>Вспоминая о своем детстве, Гайдн писал в 1776: «</a:t>
            </a:r>
            <a:r>
              <a:rPr lang="ru-RU" sz="1400" i="1" dirty="0">
                <a:solidFill>
                  <a:srgbClr val="FFC000"/>
                </a:solidFill>
                <a:latin typeface="Calibri" pitchFamily="34" charset="0"/>
              </a:rPr>
              <a:t>Мой отец… был горячим любителем музыки и играл на арфе, совершенно не зная нот. Пятилетним ребенком я абсолютно точно мог спеть его простые мелодии, и это побудило отца поручить меня заботам нашего родственника, ректора школы в </a:t>
            </a:r>
            <a:r>
              <a:rPr lang="ru-RU" sz="1400" i="1" dirty="0" err="1">
                <a:solidFill>
                  <a:srgbClr val="FFC000"/>
                </a:solidFill>
                <a:latin typeface="Calibri" pitchFamily="34" charset="0"/>
              </a:rPr>
              <a:t>Хайнбурге</a:t>
            </a:r>
            <a:r>
              <a:rPr lang="ru-RU" sz="1400" i="1" dirty="0">
                <a:solidFill>
                  <a:srgbClr val="FFC000"/>
                </a:solidFill>
                <a:latin typeface="Calibri" pitchFamily="34" charset="0"/>
              </a:rPr>
              <a:t>, дабы я изучил первоосновы музыки и другие необходимые для юношества науки…»</a:t>
            </a:r>
          </a:p>
        </p:txBody>
      </p:sp>
      <p:pic>
        <p:nvPicPr>
          <p:cNvPr id="3076" name="Picture 2" descr="C:\Documents and Settings\Admin\Рабочий стол\Презентации по муз.лит-ре - новые\Гайдн\Рорау, где родился Гайдн.jpg"/>
          <p:cNvPicPr>
            <a:picLocks noChangeAspect="1" noChangeArrowheads="1"/>
          </p:cNvPicPr>
          <p:nvPr/>
        </p:nvPicPr>
        <p:blipFill>
          <a:blip r:embed="rId2" cstate="print"/>
          <a:srcRect/>
          <a:stretch>
            <a:fillRect/>
          </a:stretch>
        </p:blipFill>
        <p:spPr bwMode="auto">
          <a:xfrm>
            <a:off x="3429000" y="2438400"/>
            <a:ext cx="5715000" cy="38671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3077" name="TextBox 4"/>
          <p:cNvSpPr txBox="1">
            <a:spLocks noChangeArrowheads="1"/>
          </p:cNvSpPr>
          <p:nvPr/>
        </p:nvSpPr>
        <p:spPr bwMode="auto">
          <a:xfrm>
            <a:off x="3429000" y="6400800"/>
            <a:ext cx="4800600" cy="276225"/>
          </a:xfrm>
          <a:prstGeom prst="rect">
            <a:avLst/>
          </a:prstGeom>
          <a:noFill/>
          <a:ln w="9525">
            <a:noFill/>
            <a:miter lim="800000"/>
            <a:headEnd/>
            <a:tailEnd/>
          </a:ln>
        </p:spPr>
        <p:txBody>
          <a:bodyPr>
            <a:spAutoFit/>
          </a:bodyPr>
          <a:lstStyle/>
          <a:p>
            <a:pPr algn="ctr"/>
            <a:r>
              <a:rPr lang="ru-RU" sz="1200">
                <a:latin typeface="Calibri" pitchFamily="34" charset="0"/>
              </a:rPr>
              <a:t>Дом,  где  родился  Гайдн.</a:t>
            </a:r>
          </a:p>
        </p:txBody>
      </p:sp>
      <p:sp>
        <p:nvSpPr>
          <p:cNvPr id="3079" name="TextBox 6"/>
          <p:cNvSpPr txBox="1">
            <a:spLocks noChangeArrowheads="1"/>
          </p:cNvSpPr>
          <p:nvPr/>
        </p:nvSpPr>
        <p:spPr bwMode="auto">
          <a:xfrm>
            <a:off x="3581400" y="304800"/>
            <a:ext cx="4648200" cy="646113"/>
          </a:xfrm>
          <a:prstGeom prst="rect">
            <a:avLst/>
          </a:prstGeom>
          <a:noFill/>
          <a:ln w="9525">
            <a:noFill/>
            <a:miter lim="800000"/>
            <a:headEnd/>
            <a:tailEnd/>
          </a:ln>
        </p:spPr>
        <p:txBody>
          <a:bodyPr>
            <a:spAutoFit/>
          </a:bodyPr>
          <a:lstStyle/>
          <a:p>
            <a:pPr algn="ctr"/>
            <a:r>
              <a:rPr lang="ru-RU" dirty="0">
                <a:solidFill>
                  <a:srgbClr val="FFC000"/>
                </a:solidFill>
                <a:latin typeface="Calibri" pitchFamily="34" charset="0"/>
              </a:rPr>
              <a:t>Франц  Йозеф  Гайдн</a:t>
            </a:r>
          </a:p>
          <a:p>
            <a:pPr algn="ctr"/>
            <a:r>
              <a:rPr lang="ru-RU" dirty="0" err="1">
                <a:solidFill>
                  <a:srgbClr val="FFC000"/>
                </a:solidFill>
                <a:latin typeface="Calibri" pitchFamily="34" charset="0"/>
              </a:rPr>
              <a:t>Рорау</a:t>
            </a:r>
            <a:r>
              <a:rPr lang="ru-RU" dirty="0">
                <a:solidFill>
                  <a:srgbClr val="FFC000"/>
                </a:solidFill>
                <a:latin typeface="Calibri" pitchFamily="34" charset="0"/>
              </a:rPr>
              <a:t>, 1732    –    Вена, 1809</a:t>
            </a:r>
          </a:p>
        </p:txBody>
      </p:sp>
      <p:pic>
        <p:nvPicPr>
          <p:cNvPr id="2050" name="Picture 2" descr="C:\Documents and Settings\Admin\Рабочий стол\гай232.jpg"/>
          <p:cNvPicPr>
            <a:picLocks noChangeAspect="1" noChangeArrowheads="1"/>
          </p:cNvPicPr>
          <p:nvPr/>
        </p:nvPicPr>
        <p:blipFill>
          <a:blip r:embed="rId3" cstate="print"/>
          <a:srcRect/>
          <a:stretch>
            <a:fillRect/>
          </a:stretch>
        </p:blipFill>
        <p:spPr bwMode="auto">
          <a:xfrm>
            <a:off x="228600" y="228600"/>
            <a:ext cx="2934581" cy="253841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0"/>
            <a:ext cx="6858000" cy="3124200"/>
          </a:xfrm>
        </p:spPr>
        <p:txBody>
          <a:bodyPr rtlCol="0">
            <a:normAutofit fontScale="90000"/>
          </a:bodyPr>
          <a:lstStyle/>
          <a:p>
            <a:pPr algn="l" eaLnBrk="1" fontAlgn="auto" hangingPunct="1">
              <a:spcAft>
                <a:spcPts val="0"/>
              </a:spcAft>
              <a:defRPr/>
            </a:pPr>
            <a:r>
              <a:rPr lang="ru-RU" sz="1600" dirty="0" smtClean="0">
                <a:latin typeface="Arno Pro SmText" pitchFamily="18" charset="0"/>
              </a:rPr>
              <a:t/>
            </a:r>
            <a:br>
              <a:rPr lang="ru-RU" sz="1600" dirty="0" smtClean="0">
                <a:latin typeface="Arno Pro SmText" pitchFamily="18" charset="0"/>
              </a:rPr>
            </a:br>
            <a:r>
              <a:rPr lang="ru-RU" sz="1600" dirty="0" smtClean="0">
                <a:latin typeface="Arno Pro SmText" pitchFamily="18" charset="0"/>
              </a:rPr>
              <a:t/>
            </a:r>
            <a:br>
              <a:rPr lang="ru-RU" sz="1600" dirty="0" smtClean="0">
                <a:latin typeface="Arno Pro SmText" pitchFamily="18" charset="0"/>
              </a:rPr>
            </a:br>
            <a:r>
              <a:rPr lang="ru-RU" sz="1600" dirty="0" smtClean="0">
                <a:latin typeface="Arno Pro SmText" pitchFamily="18" charset="0"/>
              </a:rPr>
              <a:t/>
            </a:r>
            <a:br>
              <a:rPr lang="ru-RU" sz="1600" dirty="0" smtClean="0">
                <a:latin typeface="Arno Pro SmText" pitchFamily="18" charset="0"/>
              </a:rPr>
            </a:br>
            <a:r>
              <a:rPr lang="ru-RU" sz="1600" dirty="0" smtClean="0">
                <a:solidFill>
                  <a:srgbClr val="FFC000"/>
                </a:solidFill>
                <a:latin typeface="Arno Pro SmText" pitchFamily="18" charset="0"/>
              </a:rPr>
              <a:t/>
            </a:r>
            <a:br>
              <a:rPr lang="ru-RU" sz="1600" dirty="0" smtClean="0">
                <a:solidFill>
                  <a:srgbClr val="FFC000"/>
                </a:solidFill>
                <a:latin typeface="Arno Pro SmText" pitchFamily="18" charset="0"/>
              </a:rPr>
            </a:br>
            <a:r>
              <a:rPr lang="ru-RU" sz="1600" spc="0" dirty="0" smtClean="0">
                <a:solidFill>
                  <a:srgbClr val="FFC000"/>
                </a:solidFill>
                <a:latin typeface="Arno Pro SmText" pitchFamily="18" charset="0"/>
              </a:rPr>
              <a:t>       Предки Гайдна были  крестьянами,  ремесленниками. Единственным музыкальным впечатлением  детства Гайдна  были  те  вечера,  когда  отец, не  зная  нот,  играл  на  арфе,  мать  подпевала.  Желая играть вместе с ними, маленький Зепперель смастерил себе из деревяшки что-то похожее  на </a:t>
            </a:r>
            <a:r>
              <a:rPr lang="ru-RU" sz="1600" spc="0" dirty="0" smtClean="0">
                <a:solidFill>
                  <a:srgbClr val="FFC000"/>
                </a:solidFill>
                <a:effectLst/>
                <a:latin typeface="Arno Pro SmText" pitchFamily="18" charset="0"/>
              </a:rPr>
              <a:t>скрипку, </a:t>
            </a:r>
            <a:r>
              <a:rPr lang="ru-RU" sz="1600" spc="0" dirty="0" smtClean="0">
                <a:solidFill>
                  <a:srgbClr val="FFC000"/>
                </a:solidFill>
                <a:effectLst>
                  <a:outerShdw blurRad="38100" dist="38100" dir="2700000" algn="tl">
                    <a:srgbClr val="000000">
                      <a:alpha val="43137"/>
                    </a:srgbClr>
                  </a:outerShdw>
                </a:effectLst>
                <a:latin typeface="Arno Pro SmText" pitchFamily="18" charset="0"/>
              </a:rPr>
              <a:t>на которой с удивительным чутьём отбивал правильный такт, и вскоре сопровождал  пение матери своим красивым голосом. </a:t>
            </a:r>
            <a:r>
              <a:rPr lang="ru-RU" sz="1600" spc="0" dirty="0" smtClean="0">
                <a:solidFill>
                  <a:srgbClr val="FFC000"/>
                </a:solidFill>
                <a:effectLst/>
                <a:latin typeface="Arno Pro SmText" pitchFamily="18" charset="0"/>
              </a:rPr>
              <a:t/>
            </a:r>
            <a:br>
              <a:rPr lang="ru-RU" sz="1600" spc="0" dirty="0" smtClean="0">
                <a:solidFill>
                  <a:srgbClr val="FFC000"/>
                </a:solidFill>
                <a:effectLst/>
                <a:latin typeface="Arno Pro SmText" pitchFamily="18" charset="0"/>
              </a:rPr>
            </a:br>
            <a:r>
              <a:rPr lang="ru-RU" sz="1600" spc="0" dirty="0" smtClean="0">
                <a:solidFill>
                  <a:srgbClr val="FFC000"/>
                </a:solidFill>
                <a:latin typeface="Arno Pro SmText" pitchFamily="18" charset="0"/>
              </a:rPr>
              <a:t/>
            </a:r>
            <a:br>
              <a:rPr lang="ru-RU" sz="1600" spc="0" dirty="0" smtClean="0">
                <a:solidFill>
                  <a:srgbClr val="FFC000"/>
                </a:solidFill>
                <a:latin typeface="Arno Pro SmText" pitchFamily="18" charset="0"/>
              </a:rPr>
            </a:br>
            <a:r>
              <a:rPr lang="ru-RU" sz="1600" spc="0" dirty="0" smtClean="0">
                <a:solidFill>
                  <a:srgbClr val="FFC000"/>
                </a:solidFill>
                <a:latin typeface="Arno Pro SmText" pitchFamily="18" charset="0"/>
              </a:rPr>
              <a:t>      Ему не было ещё и пяти лет, когда его родители  согласились отдать малыша  на обучение музыке учителю и регенту школы  Иоганну М.Франку.  Здесь его учили не только читать, считать, писать и петь, но и играть на нескольких музыкальных инструментах, так что уже год спустя  маленький Гайдн мог смело петь несколько месс в хоре, играть на клавесине и скрипке.</a:t>
            </a:r>
            <a:r>
              <a:rPr lang="ru-RU" sz="1600" spc="0" dirty="0" smtClean="0">
                <a:latin typeface="Arno Pro SmText" pitchFamily="18" charset="0"/>
              </a:rPr>
              <a:t/>
            </a:r>
            <a:br>
              <a:rPr lang="ru-RU" sz="1600" spc="0" dirty="0" smtClean="0">
                <a:latin typeface="Arno Pro SmText" pitchFamily="18" charset="0"/>
              </a:rPr>
            </a:br>
            <a:r>
              <a:rPr lang="ru-RU" sz="1600" dirty="0" smtClean="0">
                <a:latin typeface="Arno Pro SmText" pitchFamily="18" charset="0"/>
              </a:rPr>
              <a:t/>
            </a:r>
            <a:br>
              <a:rPr lang="ru-RU" sz="1600" dirty="0" smtClean="0">
                <a:latin typeface="Arno Pro SmText" pitchFamily="18" charset="0"/>
              </a:rPr>
            </a:br>
            <a:r>
              <a:rPr lang="ru-RU" sz="1600" dirty="0" smtClean="0">
                <a:latin typeface="Arno Pro SmText" pitchFamily="18" charset="0"/>
              </a:rPr>
              <a:t/>
            </a:r>
            <a:br>
              <a:rPr lang="ru-RU" sz="1600" dirty="0" smtClean="0">
                <a:latin typeface="Arno Pro SmText" pitchFamily="18" charset="0"/>
              </a:rPr>
            </a:br>
            <a:r>
              <a:rPr lang="ru-RU" sz="1600" dirty="0" smtClean="0">
                <a:latin typeface="Arno Pro SmText" pitchFamily="18" charset="0"/>
              </a:rPr>
              <a:t/>
            </a:r>
            <a:br>
              <a:rPr lang="ru-RU" sz="1600" dirty="0" smtClean="0">
                <a:latin typeface="Arno Pro SmText" pitchFamily="18" charset="0"/>
              </a:rPr>
            </a:br>
            <a:endParaRPr lang="ru-RU" sz="1600" dirty="0">
              <a:latin typeface="Arno Pro SmText" pitchFamily="18" charset="0"/>
            </a:endParaRPr>
          </a:p>
        </p:txBody>
      </p:sp>
      <p:sp>
        <p:nvSpPr>
          <p:cNvPr id="4099" name="TextBox 5"/>
          <p:cNvSpPr txBox="1">
            <a:spLocks noChangeArrowheads="1"/>
          </p:cNvSpPr>
          <p:nvPr/>
        </p:nvSpPr>
        <p:spPr bwMode="auto">
          <a:xfrm>
            <a:off x="304800" y="2209800"/>
            <a:ext cx="1295400" cy="276225"/>
          </a:xfrm>
          <a:prstGeom prst="rect">
            <a:avLst/>
          </a:prstGeom>
          <a:noFill/>
          <a:ln w="9525">
            <a:noFill/>
            <a:miter lim="800000"/>
            <a:headEnd/>
            <a:tailEnd/>
          </a:ln>
        </p:spPr>
        <p:txBody>
          <a:bodyPr>
            <a:spAutoFit/>
          </a:bodyPr>
          <a:lstStyle/>
          <a:p>
            <a:r>
              <a:rPr lang="ru-RU" sz="1200" dirty="0">
                <a:solidFill>
                  <a:srgbClr val="FFC000"/>
                </a:solidFill>
                <a:effectLst>
                  <a:outerShdw blurRad="38100" dist="38100" dir="2700000" algn="tl">
                    <a:srgbClr val="000000">
                      <a:alpha val="43137"/>
                    </a:srgbClr>
                  </a:outerShdw>
                </a:effectLst>
                <a:latin typeface="Calibri" pitchFamily="34" charset="0"/>
              </a:rPr>
              <a:t>Портрет  Гайдна</a:t>
            </a:r>
          </a:p>
        </p:txBody>
      </p:sp>
      <p:pic>
        <p:nvPicPr>
          <p:cNvPr id="4100" name="Picture 2" descr="C:\Documents and Settings\Admin\Мои документы\Загрузки\stphn.jpg"/>
          <p:cNvPicPr>
            <a:picLocks noChangeAspect="1" noChangeArrowheads="1"/>
          </p:cNvPicPr>
          <p:nvPr/>
        </p:nvPicPr>
        <p:blipFill>
          <a:blip r:embed="rId2" cstate="print"/>
          <a:srcRect/>
          <a:stretch>
            <a:fillRect/>
          </a:stretch>
        </p:blipFill>
        <p:spPr bwMode="auto">
          <a:xfrm>
            <a:off x="4629150" y="3276600"/>
            <a:ext cx="4351338" cy="29718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4101" name="TextBox 7"/>
          <p:cNvSpPr txBox="1">
            <a:spLocks noChangeArrowheads="1"/>
          </p:cNvSpPr>
          <p:nvPr/>
        </p:nvSpPr>
        <p:spPr bwMode="auto">
          <a:xfrm>
            <a:off x="381000" y="3048000"/>
            <a:ext cx="4267200" cy="3724096"/>
          </a:xfrm>
          <a:prstGeom prst="rect">
            <a:avLst/>
          </a:prstGeom>
          <a:noFill/>
          <a:ln w="9525">
            <a:noFill/>
            <a:miter lim="800000"/>
            <a:headEnd/>
            <a:tailEnd/>
          </a:ln>
        </p:spPr>
        <p:txBody>
          <a:bodyPr>
            <a:spAutoFit/>
          </a:bodyPr>
          <a:lstStyle/>
          <a:p>
            <a:r>
              <a:rPr lang="ru-RU" dirty="0">
                <a:latin typeface="Arno Pro SmText" pitchFamily="18" charset="0"/>
              </a:rPr>
              <a:t> </a:t>
            </a:r>
          </a:p>
          <a:p>
            <a:r>
              <a:rPr lang="ru-RU" sz="1400" dirty="0">
                <a:solidFill>
                  <a:srgbClr val="FFC000"/>
                </a:solidFill>
                <a:effectLst>
                  <a:outerShdw blurRad="38100" dist="38100" dir="2700000" algn="tl">
                    <a:srgbClr val="000000">
                      <a:alpha val="43137"/>
                    </a:srgbClr>
                  </a:outerShdw>
                </a:effectLst>
                <a:latin typeface="Arno Pro SmText" pitchFamily="18" charset="0"/>
              </a:rPr>
              <a:t>В  восемь лет юного Гайдна  отдают  в  хор  мальчиков при соборе  Святого Стефана (кафедральный  собор Вены), где он провёл  последующие  девять лет.  Однако в капелле ценили только голос мальчика – редкой чистоты дискант. Ему поручали исполнение сольных партий, но пробудившиеся в детские годы композиторские наклонности остались незамеченными. Когда же голос начал ломаться, Гайдн был вынужден оставить капеллу. Наступили тяжёлые времена:  беспомощный, без денег, имея только три плохие рубашки и поношенный сюртук, 19-летний  юноша вышел в свет, которого он не знал. </a:t>
            </a:r>
            <a:br>
              <a:rPr lang="ru-RU" sz="1400" dirty="0">
                <a:solidFill>
                  <a:srgbClr val="FFC000"/>
                </a:solidFill>
                <a:effectLst>
                  <a:outerShdw blurRad="38100" dist="38100" dir="2700000" algn="tl">
                    <a:srgbClr val="000000">
                      <a:alpha val="43137"/>
                    </a:srgbClr>
                  </a:outerShdw>
                </a:effectLst>
                <a:latin typeface="Arno Pro SmText" pitchFamily="18" charset="0"/>
              </a:rPr>
            </a:br>
            <a:r>
              <a:rPr lang="ru-RU" dirty="0">
                <a:latin typeface="Arno Pro SmText" pitchFamily="18" charset="0"/>
              </a:rPr>
              <a:t/>
            </a:r>
            <a:br>
              <a:rPr lang="ru-RU" dirty="0">
                <a:latin typeface="Arno Pro SmText" pitchFamily="18" charset="0"/>
              </a:rPr>
            </a:br>
            <a:endParaRPr lang="ru-RU" dirty="0">
              <a:latin typeface="Calibri" pitchFamily="34" charset="0"/>
            </a:endParaRPr>
          </a:p>
        </p:txBody>
      </p:sp>
      <p:sp>
        <p:nvSpPr>
          <p:cNvPr id="4102" name="TextBox 9"/>
          <p:cNvSpPr txBox="1">
            <a:spLocks noChangeArrowheads="1"/>
          </p:cNvSpPr>
          <p:nvPr/>
        </p:nvSpPr>
        <p:spPr bwMode="auto">
          <a:xfrm>
            <a:off x="5334000" y="6324600"/>
            <a:ext cx="3352800" cy="276225"/>
          </a:xfrm>
          <a:prstGeom prst="rect">
            <a:avLst/>
          </a:prstGeom>
          <a:noFill/>
          <a:ln w="9525">
            <a:noFill/>
            <a:miter lim="800000"/>
            <a:headEnd/>
            <a:tailEnd/>
          </a:ln>
        </p:spPr>
        <p:txBody>
          <a:bodyPr>
            <a:spAutoFit/>
          </a:bodyPr>
          <a:lstStyle/>
          <a:p>
            <a:r>
              <a:rPr lang="ru-RU" sz="1200" dirty="0">
                <a:solidFill>
                  <a:srgbClr val="FFC000"/>
                </a:solidFill>
                <a:effectLst>
                  <a:outerShdw blurRad="38100" dist="38100" dir="2700000" algn="tl">
                    <a:srgbClr val="000000">
                      <a:alpha val="43137"/>
                    </a:srgbClr>
                  </a:outerShdw>
                </a:effectLst>
                <a:latin typeface="Calibri" pitchFamily="34" charset="0"/>
              </a:rPr>
              <a:t>Собор святого Стефана  в  Вене</a:t>
            </a:r>
          </a:p>
        </p:txBody>
      </p:sp>
      <p:pic>
        <p:nvPicPr>
          <p:cNvPr id="4103" name="Picture 5" descr="C:\Documents and Settings\Admin\Рабочий стол\Гайдн\2649.jpg"/>
          <p:cNvPicPr>
            <a:picLocks noChangeAspect="1" noChangeArrowheads="1"/>
          </p:cNvPicPr>
          <p:nvPr/>
        </p:nvPicPr>
        <p:blipFill>
          <a:blip r:embed="rId3" cstate="print"/>
          <a:srcRect/>
          <a:stretch>
            <a:fillRect/>
          </a:stretch>
        </p:blipFill>
        <p:spPr bwMode="auto">
          <a:xfrm>
            <a:off x="304800" y="304800"/>
            <a:ext cx="1371600" cy="18288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533400" y="3962400"/>
            <a:ext cx="8153400" cy="2524125"/>
          </a:xfrm>
          <a:prstGeom prst="rect">
            <a:avLst/>
          </a:prstGeom>
          <a:noFill/>
          <a:ln w="9525">
            <a:noFill/>
            <a:miter lim="800000"/>
            <a:headEnd/>
            <a:tailEnd/>
          </a:ln>
        </p:spPr>
        <p:txBody>
          <a:bodyPr>
            <a:spAutoFit/>
          </a:bodyPr>
          <a:lstStyle/>
          <a:p>
            <a:endParaRPr lang="ru-RU" sz="1400" dirty="0">
              <a:latin typeface="Arno Pro SmText" pitchFamily="18" charset="0"/>
            </a:endParaRPr>
          </a:p>
          <a:p>
            <a:endParaRPr lang="ru-RU" sz="1400" dirty="0">
              <a:latin typeface="Arno Pro SmText" pitchFamily="18" charset="0"/>
            </a:endParaRPr>
          </a:p>
          <a:p>
            <a:r>
              <a:rPr lang="ru-RU" sz="1400" dirty="0">
                <a:latin typeface="Arno Pro SmText" pitchFamily="18" charset="0"/>
              </a:rPr>
              <a:t>  </a:t>
            </a:r>
            <a:r>
              <a:rPr lang="ru-RU" sz="1400" dirty="0">
                <a:solidFill>
                  <a:srgbClr val="FFC000"/>
                </a:solidFill>
                <a:latin typeface="Arno Pro SmText" pitchFamily="18" charset="0"/>
              </a:rPr>
              <a:t>Знакомство Гайдна с придворным  поэтом  </a:t>
            </a:r>
            <a:r>
              <a:rPr lang="ru-RU" sz="1400" dirty="0" err="1">
                <a:solidFill>
                  <a:srgbClr val="FFC000"/>
                </a:solidFill>
                <a:latin typeface="Arno Pro SmText" pitchFamily="18" charset="0"/>
              </a:rPr>
              <a:t>Пьетро</a:t>
            </a:r>
            <a:r>
              <a:rPr lang="ru-RU" sz="1400" dirty="0">
                <a:solidFill>
                  <a:srgbClr val="FFC000"/>
                </a:solidFill>
                <a:latin typeface="Arno Pro SmText" pitchFamily="18" charset="0"/>
              </a:rPr>
              <a:t>  </a:t>
            </a:r>
            <a:r>
              <a:rPr lang="ru-RU" sz="1400" dirty="0" err="1">
                <a:solidFill>
                  <a:srgbClr val="FFC000"/>
                </a:solidFill>
                <a:latin typeface="Arno Pro SmText" pitchFamily="18" charset="0"/>
              </a:rPr>
              <a:t>Метастазио</a:t>
            </a:r>
            <a:r>
              <a:rPr lang="ru-RU" sz="1400" dirty="0">
                <a:solidFill>
                  <a:srgbClr val="FFC000"/>
                </a:solidFill>
                <a:latin typeface="Arno Pro SmText" pitchFamily="18" charset="0"/>
              </a:rPr>
              <a:t>, которому он обязан знанием итальянского языка, и оперным композитором и учителем пения Никола  </a:t>
            </a:r>
            <a:r>
              <a:rPr lang="ru-RU" sz="1400" dirty="0" err="1">
                <a:solidFill>
                  <a:srgbClr val="FFC000"/>
                </a:solidFill>
                <a:latin typeface="Arno Pro SmText" pitchFamily="18" charset="0"/>
              </a:rPr>
              <a:t>Порпоры</a:t>
            </a:r>
            <a:r>
              <a:rPr lang="ru-RU" sz="1400" dirty="0">
                <a:solidFill>
                  <a:srgbClr val="FFC000"/>
                </a:solidFill>
                <a:latin typeface="Arno Pro SmText" pitchFamily="18" charset="0"/>
              </a:rPr>
              <a:t>, от  которого Гайдн получил необходимые  знания для сочинения своих итальянских опер,  имели важные последствия для дальнейшего развития  молодого человека.</a:t>
            </a:r>
            <a:br>
              <a:rPr lang="ru-RU" sz="1400" dirty="0">
                <a:solidFill>
                  <a:srgbClr val="FFC000"/>
                </a:solidFill>
                <a:latin typeface="Arno Pro SmText" pitchFamily="18" charset="0"/>
              </a:rPr>
            </a:br>
            <a:r>
              <a:rPr lang="ru-RU" sz="1400" dirty="0">
                <a:solidFill>
                  <a:srgbClr val="FFC000"/>
                </a:solidFill>
                <a:latin typeface="Arno Pro SmText" pitchFamily="18" charset="0"/>
              </a:rPr>
              <a:t/>
            </a:r>
            <a:br>
              <a:rPr lang="ru-RU" sz="1400" dirty="0">
                <a:solidFill>
                  <a:srgbClr val="FFC000"/>
                </a:solidFill>
                <a:latin typeface="Arno Pro SmText" pitchFamily="18" charset="0"/>
              </a:rPr>
            </a:br>
            <a:r>
              <a:rPr lang="ru-RU" sz="1400" dirty="0">
                <a:solidFill>
                  <a:srgbClr val="FFC000"/>
                </a:solidFill>
                <a:latin typeface="Arno Pro SmText" pitchFamily="18" charset="0"/>
              </a:rPr>
              <a:t>       В 1755 году Гайдн получает  своё первое, хотя и кратковременное  место руководителя  домашних  концертов в замке </a:t>
            </a:r>
            <a:r>
              <a:rPr lang="ru-RU" sz="1400" dirty="0" err="1">
                <a:solidFill>
                  <a:srgbClr val="FFC000"/>
                </a:solidFill>
                <a:latin typeface="Arno Pro SmText" pitchFamily="18" charset="0"/>
              </a:rPr>
              <a:t>Вайнцирл</a:t>
            </a:r>
            <a:r>
              <a:rPr lang="ru-RU" sz="1400" dirty="0">
                <a:solidFill>
                  <a:srgbClr val="FFC000"/>
                </a:solidFill>
                <a:latin typeface="Arno Pro SmText" pitchFamily="18" charset="0"/>
              </a:rPr>
              <a:t>  у  </a:t>
            </a:r>
            <a:r>
              <a:rPr lang="ru-RU" sz="1400" dirty="0" err="1">
                <a:solidFill>
                  <a:srgbClr val="FFC000"/>
                </a:solidFill>
                <a:latin typeface="Arno Pro SmText" pitchFamily="18" charset="0"/>
              </a:rPr>
              <a:t>Мельна</a:t>
            </a:r>
            <a:r>
              <a:rPr lang="ru-RU" sz="1400" dirty="0">
                <a:solidFill>
                  <a:srgbClr val="FFC000"/>
                </a:solidFill>
                <a:latin typeface="Arno Pro SmText" pitchFamily="18" charset="0"/>
              </a:rPr>
              <a:t>.  Здесь появились первые струнные квартеты, которые  быстро сделали известным  имя  молодого композитора. </a:t>
            </a:r>
            <a:r>
              <a:rPr lang="ru-RU" dirty="0">
                <a:latin typeface="Arno Pro SmText" pitchFamily="18" charset="0"/>
              </a:rPr>
              <a:t/>
            </a:r>
            <a:br>
              <a:rPr lang="ru-RU" dirty="0">
                <a:latin typeface="Arno Pro SmText" pitchFamily="18" charset="0"/>
              </a:rPr>
            </a:br>
            <a:endParaRPr lang="ru-RU" dirty="0">
              <a:latin typeface="Calibri" pitchFamily="34" charset="0"/>
            </a:endParaRPr>
          </a:p>
        </p:txBody>
      </p:sp>
      <p:pic>
        <p:nvPicPr>
          <p:cNvPr id="5123" name="Picture 2" descr="C:\Documents and Settings\Admin\Рабочий стол\Презентации по муз.лит-ре - новые\Гайдн\Джованни Антонио Каналетто 1-Вид Вены, замок, парадный двор, общий вид замка. Деталь.jpg"/>
          <p:cNvPicPr>
            <a:picLocks noChangeAspect="1" noChangeArrowheads="1"/>
          </p:cNvPicPr>
          <p:nvPr/>
        </p:nvPicPr>
        <p:blipFill>
          <a:blip r:embed="rId2" cstate="print"/>
          <a:srcRect/>
          <a:stretch>
            <a:fillRect/>
          </a:stretch>
        </p:blipFill>
        <p:spPr bwMode="auto">
          <a:xfrm>
            <a:off x="6019800" y="152400"/>
            <a:ext cx="2895600" cy="35369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124" name="TextBox 3"/>
          <p:cNvSpPr txBox="1">
            <a:spLocks noChangeArrowheads="1"/>
          </p:cNvSpPr>
          <p:nvPr/>
        </p:nvSpPr>
        <p:spPr bwMode="auto">
          <a:xfrm>
            <a:off x="381000" y="1066800"/>
            <a:ext cx="5562600" cy="2954655"/>
          </a:xfrm>
          <a:prstGeom prst="rect">
            <a:avLst/>
          </a:prstGeom>
          <a:noFill/>
          <a:ln w="9525">
            <a:noFill/>
            <a:miter lim="800000"/>
            <a:headEnd/>
            <a:tailEnd/>
          </a:ln>
        </p:spPr>
        <p:txBody>
          <a:bodyPr>
            <a:spAutoFit/>
          </a:bodyPr>
          <a:lstStyle/>
          <a:p>
            <a:r>
              <a:rPr lang="ru-RU" sz="1400" dirty="0">
                <a:solidFill>
                  <a:srgbClr val="FFC000"/>
                </a:solidFill>
                <a:latin typeface="Arno Pro SmText" pitchFamily="18" charset="0"/>
              </a:rPr>
              <a:t>Но благодаря крепкому здоровью, неистребимому юмору и оптимизму, основанном  на  самоуважении,  Гайдн продолжал  работать над собой.  Он самостоятельно изучает теорию музыки, а также клавирные сонаты </a:t>
            </a:r>
            <a:r>
              <a:rPr lang="ru-RU" sz="1400" dirty="0" smtClean="0">
                <a:solidFill>
                  <a:srgbClr val="FFC000"/>
                </a:solidFill>
                <a:latin typeface="Arno Pro SmText" pitchFamily="18" charset="0"/>
              </a:rPr>
              <a:t>К.Ф.Э </a:t>
            </a:r>
            <a:r>
              <a:rPr lang="ru-RU" sz="1400" dirty="0">
                <a:solidFill>
                  <a:srgbClr val="FFC000"/>
                </a:solidFill>
                <a:latin typeface="Arno Pro SmText" pitchFamily="18" charset="0"/>
              </a:rPr>
              <a:t>Баха, которые  оказали на него огромное  влияние.  Первыми произведениями молодого композитора были несколько сонат для фортепиано, которые он продавал  по  грошовой  цене своим  ученицам; он писал также  менуэты, </a:t>
            </a:r>
            <a:r>
              <a:rPr lang="ru-RU" sz="1400" dirty="0" err="1">
                <a:solidFill>
                  <a:srgbClr val="FFC000"/>
                </a:solidFill>
                <a:latin typeface="Arno Pro SmText" pitchFamily="18" charset="0"/>
              </a:rPr>
              <a:t>алеманды</a:t>
            </a:r>
            <a:r>
              <a:rPr lang="ru-RU" sz="1400" dirty="0">
                <a:solidFill>
                  <a:srgbClr val="FFC000"/>
                </a:solidFill>
                <a:latin typeface="Arno Pro SmText" pitchFamily="18" charset="0"/>
              </a:rPr>
              <a:t> и вальсы.  Важным  фактором в музыкальном развитии Гайдна  была  венская  народная  музыка, а также музыка венских ярмарочных спектаклей и импровизированных комедий. Вена  -  это  был  город,  звеневший  музыкой!  Именно в такой  атмосфере и жил  будущий  великий  композитор</a:t>
            </a:r>
            <a:r>
              <a:rPr lang="ru-RU" sz="1400" dirty="0">
                <a:latin typeface="Arno Pro SmText" pitchFamily="18" charset="0"/>
              </a:rPr>
              <a:t>.  </a:t>
            </a:r>
            <a:r>
              <a:rPr lang="ru-RU" dirty="0">
                <a:latin typeface="Arno Pro SmText" pitchFamily="18" charset="0"/>
              </a:rPr>
              <a:t/>
            </a:r>
            <a:br>
              <a:rPr lang="ru-RU" dirty="0">
                <a:latin typeface="Arno Pro SmText" pitchFamily="18" charset="0"/>
              </a:rPr>
            </a:br>
            <a:endParaRPr lang="ru-RU" dirty="0">
              <a:latin typeface="Calibri" pitchFamily="34" charset="0"/>
            </a:endParaRPr>
          </a:p>
        </p:txBody>
      </p:sp>
      <p:sp>
        <p:nvSpPr>
          <p:cNvPr id="5125" name="TextBox 4"/>
          <p:cNvSpPr txBox="1">
            <a:spLocks noChangeArrowheads="1"/>
          </p:cNvSpPr>
          <p:nvPr/>
        </p:nvSpPr>
        <p:spPr bwMode="auto">
          <a:xfrm>
            <a:off x="6019800" y="3810000"/>
            <a:ext cx="2819400" cy="276225"/>
          </a:xfrm>
          <a:prstGeom prst="rect">
            <a:avLst/>
          </a:prstGeom>
          <a:noFill/>
          <a:ln w="9525">
            <a:noFill/>
            <a:miter lim="800000"/>
            <a:headEnd/>
            <a:tailEnd/>
          </a:ln>
        </p:spPr>
        <p:txBody>
          <a:bodyPr>
            <a:spAutoFit/>
          </a:bodyPr>
          <a:lstStyle/>
          <a:p>
            <a:pPr algn="ctr"/>
            <a:r>
              <a:rPr lang="ru-RU" sz="1200">
                <a:latin typeface="Calibri" pitchFamily="34" charset="0"/>
              </a:rPr>
              <a:t>Джованни   Антонио   Каналетто.  Вена.</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p:cNvSpPr txBox="1">
            <a:spLocks noChangeArrowheads="1"/>
          </p:cNvSpPr>
          <p:nvPr/>
        </p:nvSpPr>
        <p:spPr bwMode="auto">
          <a:xfrm>
            <a:off x="304800" y="457200"/>
            <a:ext cx="5486400" cy="6555641"/>
          </a:xfrm>
          <a:prstGeom prst="rect">
            <a:avLst/>
          </a:prstGeom>
          <a:noFill/>
          <a:ln w="9525">
            <a:noFill/>
            <a:miter lim="800000"/>
            <a:headEnd/>
            <a:tailEnd/>
          </a:ln>
        </p:spPr>
        <p:txBody>
          <a:bodyPr>
            <a:spAutoFit/>
          </a:bodyPr>
          <a:lstStyle/>
          <a:p>
            <a:r>
              <a:rPr lang="ru-RU" sz="1400" dirty="0">
                <a:latin typeface="Arno Pro" pitchFamily="18" charset="0"/>
              </a:rPr>
              <a:t>     </a:t>
            </a:r>
            <a:r>
              <a:rPr lang="ru-RU" sz="1400" dirty="0">
                <a:solidFill>
                  <a:srgbClr val="FFC000"/>
                </a:solidFill>
                <a:effectLst>
                  <a:outerShdw blurRad="38100" dist="38100" dir="2700000" algn="tl">
                    <a:srgbClr val="000000">
                      <a:alpha val="43137"/>
                    </a:srgbClr>
                  </a:outerShdw>
                </a:effectLst>
                <a:latin typeface="Arno Pro" pitchFamily="18" charset="0"/>
              </a:rPr>
              <a:t>  В 1758 году Гайдн получает место капельмейстера  у графа </a:t>
            </a:r>
            <a:r>
              <a:rPr lang="ru-RU" sz="1400" dirty="0" err="1">
                <a:solidFill>
                  <a:srgbClr val="FFC000"/>
                </a:solidFill>
                <a:effectLst>
                  <a:outerShdw blurRad="38100" dist="38100" dir="2700000" algn="tl">
                    <a:srgbClr val="000000">
                      <a:alpha val="43137"/>
                    </a:srgbClr>
                  </a:outerShdw>
                </a:effectLst>
                <a:latin typeface="Arno Pro" pitchFamily="18" charset="0"/>
              </a:rPr>
              <a:t>Морцина</a:t>
            </a:r>
            <a:r>
              <a:rPr lang="ru-RU" sz="1400" dirty="0">
                <a:solidFill>
                  <a:srgbClr val="FFC000"/>
                </a:solidFill>
                <a:effectLst>
                  <a:outerShdw blurRad="38100" dist="38100" dir="2700000" algn="tl">
                    <a:srgbClr val="000000">
                      <a:alpha val="43137"/>
                    </a:srgbClr>
                  </a:outerShdw>
                </a:effectLst>
                <a:latin typeface="Arno Pro" pitchFamily="18" charset="0"/>
              </a:rPr>
              <a:t>.  Впервые у Гайдна  в его распоряжении был  целый оркестр.  Здесь  он создал свои первые симфонии, которые имели большой успех. Вскоре выяснилось, что Гайдн, наряду со струнным квартетом, создал новую форму симфонии. </a:t>
            </a:r>
          </a:p>
          <a:p>
            <a:r>
              <a:rPr lang="ru-RU" sz="1400" dirty="0">
                <a:solidFill>
                  <a:srgbClr val="FFC000"/>
                </a:solidFill>
                <a:effectLst>
                  <a:outerShdw blurRad="38100" dist="38100" dir="2700000" algn="tl">
                    <a:srgbClr val="000000">
                      <a:alpha val="43137"/>
                    </a:srgbClr>
                  </a:outerShdw>
                </a:effectLst>
                <a:latin typeface="Arno Pro" pitchFamily="18" charset="0"/>
              </a:rPr>
              <a:t>        В 1761 году из-за финансовых трудностей  граф распустил свою капеллу и Гайдн снова остался бы на улице, если бы его не ангажировала могущественная и богатая княжеская семья </a:t>
            </a:r>
            <a:r>
              <a:rPr lang="ru-RU" sz="1400" dirty="0" err="1">
                <a:solidFill>
                  <a:srgbClr val="FFC000"/>
                </a:solidFill>
                <a:effectLst>
                  <a:outerShdw blurRad="38100" dist="38100" dir="2700000" algn="tl">
                    <a:srgbClr val="000000">
                      <a:alpha val="43137"/>
                    </a:srgbClr>
                  </a:outerShdw>
                </a:effectLst>
                <a:latin typeface="Arno Pro" pitchFamily="18" charset="0"/>
              </a:rPr>
              <a:t>Эстерхази</a:t>
            </a:r>
            <a:r>
              <a:rPr lang="ru-RU" sz="1400" dirty="0">
                <a:solidFill>
                  <a:srgbClr val="FFC000"/>
                </a:solidFill>
                <a:effectLst>
                  <a:outerShdw blurRad="38100" dist="38100" dir="2700000" algn="tl">
                    <a:srgbClr val="000000">
                      <a:alpha val="43137"/>
                    </a:srgbClr>
                  </a:outerShdw>
                </a:effectLst>
                <a:latin typeface="Arno Pro" pitchFamily="18" charset="0"/>
              </a:rPr>
              <a:t>.  </a:t>
            </a:r>
          </a:p>
          <a:p>
            <a:endParaRPr lang="ru-RU" sz="1400" dirty="0">
              <a:solidFill>
                <a:srgbClr val="FFC000"/>
              </a:solidFill>
              <a:effectLst>
                <a:outerShdw blurRad="38100" dist="38100" dir="2700000" algn="tl">
                  <a:srgbClr val="000000">
                    <a:alpha val="43137"/>
                  </a:srgbClr>
                </a:outerShdw>
              </a:effectLst>
              <a:latin typeface="Arno Pro" pitchFamily="18" charset="0"/>
            </a:endParaRPr>
          </a:p>
          <a:p>
            <a:r>
              <a:rPr lang="ru-RU" sz="1400" dirty="0">
                <a:solidFill>
                  <a:srgbClr val="FFC000"/>
                </a:solidFill>
                <a:effectLst>
                  <a:outerShdw blurRad="38100" dist="38100" dir="2700000" algn="tl">
                    <a:srgbClr val="000000">
                      <a:alpha val="43137"/>
                    </a:srgbClr>
                  </a:outerShdw>
                </a:effectLst>
                <a:latin typeface="Arno Pro" pitchFamily="18" charset="0"/>
              </a:rPr>
              <a:t>       Граф П. </a:t>
            </a:r>
            <a:r>
              <a:rPr lang="ru-RU" sz="1400" dirty="0" err="1">
                <a:solidFill>
                  <a:srgbClr val="FFC000"/>
                </a:solidFill>
                <a:effectLst>
                  <a:outerShdw blurRad="38100" dist="38100" dir="2700000" algn="tl">
                    <a:srgbClr val="000000">
                      <a:alpha val="43137"/>
                    </a:srgbClr>
                  </a:outerShdw>
                </a:effectLst>
                <a:latin typeface="Arno Pro" pitchFamily="18" charset="0"/>
              </a:rPr>
              <a:t>Эстерхази</a:t>
            </a:r>
            <a:r>
              <a:rPr lang="ru-RU" sz="1400" dirty="0">
                <a:solidFill>
                  <a:srgbClr val="FFC000"/>
                </a:solidFill>
                <a:effectLst>
                  <a:outerShdw blurRad="38100" dist="38100" dir="2700000" algn="tl">
                    <a:srgbClr val="000000">
                      <a:alpha val="43137"/>
                    </a:srgbClr>
                  </a:outerShdw>
                </a:effectLst>
                <a:latin typeface="Arno Pro" pitchFamily="18" charset="0"/>
              </a:rPr>
              <a:t> был богатейшим венгерским магнатом и покровителем искусств.  В обязанности  капельмейстера  входило не  только сочинение музыки. Гайдн  должен был проводить репетиции, следить за порядком в капелле, отвечать за  сохранность нот и инструментов, дважды в день ждать в приёмной распоряжений его светлости, улаживать ссоры музыкантов, учить с певицами новые арии, следить, чтобы все были в белых чулках, напудренных париках и шитых серебром синих камзолах, без разрешения князя не отдавать кому бы то ни было свои сочинения.  Композитор не имел права писать музыку по заказу других лиц, не мог свободно покидать владения князя (Гайдн жил в имениях </a:t>
            </a:r>
            <a:r>
              <a:rPr lang="ru-RU" sz="1400" dirty="0" err="1">
                <a:solidFill>
                  <a:srgbClr val="FFC000"/>
                </a:solidFill>
                <a:effectLst>
                  <a:outerShdw blurRad="38100" dist="38100" dir="2700000" algn="tl">
                    <a:srgbClr val="000000">
                      <a:alpha val="43137"/>
                    </a:srgbClr>
                  </a:outerShdw>
                </a:effectLst>
                <a:latin typeface="Arno Pro" pitchFamily="18" charset="0"/>
              </a:rPr>
              <a:t>Эстерхази</a:t>
            </a:r>
            <a:r>
              <a:rPr lang="ru-RU" sz="1400" dirty="0">
                <a:solidFill>
                  <a:srgbClr val="FFC000"/>
                </a:solidFill>
                <a:effectLst>
                  <a:outerShdw blurRad="38100" dist="38100" dir="2700000" algn="tl">
                    <a:srgbClr val="000000">
                      <a:alpha val="43137"/>
                    </a:srgbClr>
                  </a:outerShdw>
                </a:effectLst>
                <a:latin typeface="Arno Pro" pitchFamily="18" charset="0"/>
              </a:rPr>
              <a:t> – </a:t>
            </a:r>
            <a:r>
              <a:rPr lang="ru-RU" sz="1400" dirty="0" err="1">
                <a:solidFill>
                  <a:srgbClr val="FFC000"/>
                </a:solidFill>
                <a:effectLst>
                  <a:outerShdw blurRad="38100" dist="38100" dir="2700000" algn="tl">
                    <a:srgbClr val="000000">
                      <a:alpha val="43137"/>
                    </a:srgbClr>
                  </a:outerShdw>
                </a:effectLst>
                <a:latin typeface="Arno Pro" pitchFamily="18" charset="0"/>
              </a:rPr>
              <a:t>Эйзенштадт</a:t>
            </a:r>
            <a:r>
              <a:rPr lang="ru-RU" sz="1400" dirty="0">
                <a:solidFill>
                  <a:srgbClr val="FFC000"/>
                </a:solidFill>
                <a:effectLst>
                  <a:outerShdw blurRad="38100" dist="38100" dir="2700000" algn="tl">
                    <a:srgbClr val="000000">
                      <a:alpha val="43137"/>
                    </a:srgbClr>
                  </a:outerShdw>
                </a:effectLst>
                <a:latin typeface="Arno Pro" pitchFamily="18" charset="0"/>
              </a:rPr>
              <a:t>  и </a:t>
            </a:r>
            <a:r>
              <a:rPr lang="ru-RU" sz="1400" dirty="0" err="1">
                <a:solidFill>
                  <a:srgbClr val="FFC000"/>
                </a:solidFill>
                <a:effectLst>
                  <a:outerShdw blurRad="38100" dist="38100" dir="2700000" algn="tl">
                    <a:srgbClr val="000000">
                      <a:alpha val="43137"/>
                    </a:srgbClr>
                  </a:outerShdw>
                </a:effectLst>
                <a:latin typeface="Arno Pro" pitchFamily="18" charset="0"/>
              </a:rPr>
              <a:t>Эстерхаз</a:t>
            </a:r>
            <a:r>
              <a:rPr lang="ru-RU" sz="1400" dirty="0">
                <a:solidFill>
                  <a:srgbClr val="FFC000"/>
                </a:solidFill>
                <a:effectLst>
                  <a:outerShdw blurRad="38100" dist="38100" dir="2700000" algn="tl">
                    <a:srgbClr val="000000">
                      <a:alpha val="43137"/>
                    </a:srgbClr>
                  </a:outerShdw>
                </a:effectLst>
                <a:latin typeface="Arno Pro" pitchFamily="18" charset="0"/>
              </a:rPr>
              <a:t>, временами наезжая в Вену).  Почти 30 лет Гайдн оставался на придворной службе.  </a:t>
            </a:r>
          </a:p>
          <a:p>
            <a:endParaRPr lang="ru-RU" sz="1400" dirty="0">
              <a:solidFill>
                <a:srgbClr val="FFC000"/>
              </a:solidFill>
              <a:effectLst>
                <a:outerShdw blurRad="38100" dist="38100" dir="2700000" algn="tl">
                  <a:srgbClr val="000000">
                    <a:alpha val="43137"/>
                  </a:srgbClr>
                </a:outerShdw>
              </a:effectLst>
              <a:latin typeface="Arno Pro" pitchFamily="18" charset="0"/>
            </a:endParaRPr>
          </a:p>
          <a:p>
            <a:r>
              <a:rPr lang="ru-RU" sz="1400" dirty="0">
                <a:solidFill>
                  <a:srgbClr val="FFC000"/>
                </a:solidFill>
                <a:effectLst>
                  <a:outerShdw blurRad="38100" dist="38100" dir="2700000" algn="tl">
                    <a:srgbClr val="000000">
                      <a:alpha val="43137"/>
                    </a:srgbClr>
                  </a:outerShdw>
                </a:effectLst>
                <a:latin typeface="Arno Pro" pitchFamily="18" charset="0"/>
              </a:rPr>
              <a:t>        Но несмотря на унизительное положение княжеского слуги он сохранил достоинство и стремление к непрерывному творческому совершенствованию.  Живя вдали от света, почти не соприкасаясь с  широким музыкальным миром, он стал за время службы  у  </a:t>
            </a:r>
            <a:r>
              <a:rPr lang="ru-RU" sz="1400" dirty="0" err="1">
                <a:solidFill>
                  <a:srgbClr val="FFC000"/>
                </a:solidFill>
                <a:effectLst>
                  <a:outerShdw blurRad="38100" dist="38100" dir="2700000" algn="tl">
                    <a:srgbClr val="000000">
                      <a:alpha val="43137"/>
                    </a:srgbClr>
                  </a:outerShdw>
                </a:effectLst>
                <a:latin typeface="Arno Pro" pitchFamily="18" charset="0"/>
              </a:rPr>
              <a:t>Эстерхази</a:t>
            </a:r>
            <a:r>
              <a:rPr lang="ru-RU" sz="1400" dirty="0">
                <a:solidFill>
                  <a:srgbClr val="FFC000"/>
                </a:solidFill>
                <a:effectLst>
                  <a:outerShdw blurRad="38100" dist="38100" dir="2700000" algn="tl">
                    <a:srgbClr val="000000">
                      <a:alpha val="43137"/>
                    </a:srgbClr>
                  </a:outerShdw>
                </a:effectLst>
                <a:latin typeface="Arno Pro" pitchFamily="18" charset="0"/>
              </a:rPr>
              <a:t> величайшим мастером  европейского  масштаба. Его произведения  с  успехом  исполнялись  в  крупнейших  музыкальных  столицах. </a:t>
            </a:r>
          </a:p>
        </p:txBody>
      </p:sp>
      <p:pic>
        <p:nvPicPr>
          <p:cNvPr id="6147" name="Picture 2" descr="C:\Documents and Settings\Admin\Рабочий стол\Презентации по муз.лит-ре - новые\Гайдн\дворец Эстергази.jpg"/>
          <p:cNvPicPr>
            <a:picLocks noChangeAspect="1" noChangeArrowheads="1"/>
          </p:cNvPicPr>
          <p:nvPr/>
        </p:nvPicPr>
        <p:blipFill>
          <a:blip r:embed="rId2" cstate="print"/>
          <a:srcRect/>
          <a:stretch>
            <a:fillRect/>
          </a:stretch>
        </p:blipFill>
        <p:spPr bwMode="auto">
          <a:xfrm>
            <a:off x="5943600" y="152400"/>
            <a:ext cx="3038475" cy="23622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6148" name="Picture 4" descr="C:\Documents and Settings\Admin\Рабочий стол\Презентации по муз.лит-ре - новые\Гайдн\Эстергази.jpg"/>
          <p:cNvPicPr>
            <a:picLocks noChangeAspect="1" noChangeArrowheads="1"/>
          </p:cNvPicPr>
          <p:nvPr/>
        </p:nvPicPr>
        <p:blipFill>
          <a:blip r:embed="rId3" cstate="print"/>
          <a:srcRect/>
          <a:stretch>
            <a:fillRect/>
          </a:stretch>
        </p:blipFill>
        <p:spPr bwMode="auto">
          <a:xfrm>
            <a:off x="6386513" y="3048000"/>
            <a:ext cx="2376487" cy="32766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149" name="TextBox 6"/>
          <p:cNvSpPr txBox="1">
            <a:spLocks noChangeArrowheads="1"/>
          </p:cNvSpPr>
          <p:nvPr/>
        </p:nvSpPr>
        <p:spPr bwMode="auto">
          <a:xfrm>
            <a:off x="6172200" y="2590800"/>
            <a:ext cx="2743200" cy="276225"/>
          </a:xfrm>
          <a:prstGeom prst="rect">
            <a:avLst/>
          </a:prstGeom>
          <a:noFill/>
          <a:ln w="9525">
            <a:noFill/>
            <a:miter lim="800000"/>
            <a:headEnd/>
            <a:tailEnd/>
          </a:ln>
        </p:spPr>
        <p:txBody>
          <a:bodyPr>
            <a:spAutoFit/>
          </a:bodyPr>
          <a:lstStyle/>
          <a:p>
            <a:pPr algn="ctr"/>
            <a:r>
              <a:rPr lang="ru-RU" sz="1200">
                <a:latin typeface="Calibri" pitchFamily="34" charset="0"/>
              </a:rPr>
              <a:t>Дворец   графа   Эстерхази</a:t>
            </a:r>
          </a:p>
        </p:txBody>
      </p:sp>
      <p:sp>
        <p:nvSpPr>
          <p:cNvPr id="6150" name="TextBox 7"/>
          <p:cNvSpPr txBox="1">
            <a:spLocks noChangeArrowheads="1"/>
          </p:cNvSpPr>
          <p:nvPr/>
        </p:nvSpPr>
        <p:spPr bwMode="auto">
          <a:xfrm>
            <a:off x="6705600" y="6324600"/>
            <a:ext cx="1981200" cy="276225"/>
          </a:xfrm>
          <a:prstGeom prst="rect">
            <a:avLst/>
          </a:prstGeom>
          <a:noFill/>
          <a:ln w="9525">
            <a:noFill/>
            <a:miter lim="800000"/>
            <a:headEnd/>
            <a:tailEnd/>
          </a:ln>
        </p:spPr>
        <p:txBody>
          <a:bodyPr>
            <a:spAutoFit/>
          </a:bodyPr>
          <a:lstStyle/>
          <a:p>
            <a:pPr algn="ctr"/>
            <a:r>
              <a:rPr lang="ru-RU" sz="1200">
                <a:latin typeface="Calibri" pitchFamily="34" charset="0"/>
              </a:rPr>
              <a:t>Портрет   графа  Эстерхази</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4"/>
          <p:cNvSpPr txBox="1">
            <a:spLocks noChangeArrowheads="1"/>
          </p:cNvSpPr>
          <p:nvPr/>
        </p:nvSpPr>
        <p:spPr bwMode="auto">
          <a:xfrm>
            <a:off x="152400" y="609600"/>
            <a:ext cx="5715000" cy="2462213"/>
          </a:xfrm>
          <a:prstGeom prst="rect">
            <a:avLst/>
          </a:prstGeom>
          <a:noFill/>
          <a:ln w="9525">
            <a:noFill/>
            <a:miter lim="800000"/>
            <a:headEnd/>
            <a:tailEnd/>
          </a:ln>
        </p:spPr>
        <p:txBody>
          <a:bodyPr>
            <a:spAutoFit/>
          </a:bodyPr>
          <a:lstStyle/>
          <a:p>
            <a:endParaRPr lang="ru-RU" sz="1400">
              <a:latin typeface="Arno Pro Caption" pitchFamily="18" charset="0"/>
            </a:endParaRPr>
          </a:p>
          <a:p>
            <a:endParaRPr lang="ru-RU" sz="1400">
              <a:latin typeface="Arno Pro Caption" pitchFamily="18" charset="0"/>
            </a:endParaRPr>
          </a:p>
          <a:p>
            <a:endParaRPr lang="ru-RU" sz="1400">
              <a:latin typeface="Arno Pro Caption" pitchFamily="18" charset="0"/>
            </a:endParaRPr>
          </a:p>
          <a:p>
            <a:endParaRPr lang="ru-RU" sz="1400">
              <a:latin typeface="Arno Pro Caption" pitchFamily="18" charset="0"/>
            </a:endParaRPr>
          </a:p>
          <a:p>
            <a:endParaRPr lang="ru-RU" sz="1400">
              <a:latin typeface="Arno Pro Caption" pitchFamily="18" charset="0"/>
            </a:endParaRPr>
          </a:p>
          <a:p>
            <a:endParaRPr lang="ru-RU" sz="1400">
              <a:latin typeface="Arno Pro Caption" pitchFamily="18" charset="0"/>
            </a:endParaRPr>
          </a:p>
          <a:p>
            <a:endParaRPr lang="ru-RU" sz="1400">
              <a:latin typeface="Arno Pro Caption" pitchFamily="18" charset="0"/>
            </a:endParaRPr>
          </a:p>
          <a:p>
            <a:endParaRPr lang="ru-RU" sz="1400">
              <a:latin typeface="Arno Pro Caption" pitchFamily="18" charset="0"/>
            </a:endParaRPr>
          </a:p>
          <a:p>
            <a:endParaRPr lang="ru-RU" sz="1400">
              <a:latin typeface="Arno Pro Caption" pitchFamily="18" charset="0"/>
            </a:endParaRPr>
          </a:p>
          <a:p>
            <a:r>
              <a:rPr lang="ru-RU" sz="1400">
                <a:latin typeface="Arno Pro Caption" pitchFamily="18" charset="0"/>
              </a:rPr>
              <a:t> </a:t>
            </a:r>
          </a:p>
          <a:p>
            <a:endParaRPr lang="ru-RU" sz="1400">
              <a:latin typeface="Arno Pro Caption" pitchFamily="18" charset="0"/>
            </a:endParaRPr>
          </a:p>
        </p:txBody>
      </p:sp>
      <p:pic>
        <p:nvPicPr>
          <p:cNvPr id="7171" name="Picture 2" descr="C:\Documents and Settings\Admin\Рабочий стол\Презентации по муз.лит-ре - новые\Гайдн\myz-500.jpg"/>
          <p:cNvPicPr>
            <a:picLocks noChangeAspect="1" noChangeArrowheads="1"/>
          </p:cNvPicPr>
          <p:nvPr/>
        </p:nvPicPr>
        <p:blipFill>
          <a:blip r:embed="rId2" cstate="print"/>
          <a:srcRect/>
          <a:stretch>
            <a:fillRect/>
          </a:stretch>
        </p:blipFill>
        <p:spPr bwMode="auto">
          <a:xfrm>
            <a:off x="5867400" y="457200"/>
            <a:ext cx="3124200" cy="249872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Заголовок 6"/>
          <p:cNvSpPr>
            <a:spLocks noGrp="1"/>
          </p:cNvSpPr>
          <p:nvPr>
            <p:ph type="title"/>
          </p:nvPr>
        </p:nvSpPr>
        <p:spPr>
          <a:xfrm>
            <a:off x="457200" y="274638"/>
            <a:ext cx="5334000" cy="3382962"/>
          </a:xfrm>
        </p:spPr>
        <p:txBody>
          <a:bodyPr rtlCol="0">
            <a:normAutofit fontScale="90000"/>
          </a:bodyPr>
          <a:lstStyle/>
          <a:p>
            <a:pPr eaLnBrk="1" fontAlgn="auto" hangingPunct="1">
              <a:spcAft>
                <a:spcPts val="0"/>
              </a:spcAft>
              <a:defRPr/>
            </a:pPr>
            <a:r>
              <a:rPr lang="ru-RU" sz="1600" dirty="0" smtClean="0">
                <a:latin typeface="Arno Pro Caption" pitchFamily="18" charset="0"/>
              </a:rPr>
              <a:t/>
            </a:r>
            <a:br>
              <a:rPr lang="ru-RU" sz="1600" dirty="0" smtClean="0">
                <a:latin typeface="Arno Pro Caption" pitchFamily="18" charset="0"/>
              </a:rPr>
            </a:br>
            <a:r>
              <a:rPr lang="ru-RU" sz="1600" dirty="0" smtClean="0">
                <a:latin typeface="Arno Pro Caption" pitchFamily="18" charset="0"/>
              </a:rPr>
              <a:t/>
            </a:r>
            <a:br>
              <a:rPr lang="ru-RU" sz="1600" dirty="0" smtClean="0">
                <a:latin typeface="Arno Pro Caption" pitchFamily="18" charset="0"/>
              </a:rPr>
            </a:br>
            <a:r>
              <a:rPr lang="ru-RU" sz="1600" dirty="0" smtClean="0">
                <a:latin typeface="Arno Pro Caption" pitchFamily="18" charset="0"/>
              </a:rPr>
              <a:t/>
            </a:r>
            <a:br>
              <a:rPr lang="ru-RU" sz="1600" dirty="0" smtClean="0">
                <a:latin typeface="Arno Pro Caption" pitchFamily="18" charset="0"/>
              </a:rPr>
            </a:br>
            <a:r>
              <a:rPr lang="ru-RU" sz="1600" dirty="0" smtClean="0">
                <a:solidFill>
                  <a:srgbClr val="FFC000"/>
                </a:solidFill>
                <a:latin typeface="Arno Pro Caption" pitchFamily="18" charset="0"/>
              </a:rPr>
              <a:t/>
            </a:r>
            <a:br>
              <a:rPr lang="ru-RU" sz="1600" dirty="0" smtClean="0">
                <a:solidFill>
                  <a:srgbClr val="FFC000"/>
                </a:solidFill>
                <a:latin typeface="Arno Pro Caption" pitchFamily="18" charset="0"/>
              </a:rPr>
            </a:br>
            <a:r>
              <a:rPr lang="ru-RU" sz="1600" spc="0" dirty="0" smtClean="0">
                <a:solidFill>
                  <a:srgbClr val="FFC000"/>
                </a:solidFill>
                <a:latin typeface="Arno Pro Caption" pitchFamily="18" charset="0"/>
              </a:rPr>
              <a:t>Кроме того,  Гайдн имел  возможность распоряжаться  прекрасным  оркестром, исполнявшим  все  произведения  композитора, а также бытовая  и  материальная  обеспеченность. </a:t>
            </a:r>
            <a:br>
              <a:rPr lang="ru-RU" sz="1600" spc="0" dirty="0" smtClean="0">
                <a:solidFill>
                  <a:srgbClr val="FFC000"/>
                </a:solidFill>
                <a:latin typeface="Arno Pro Caption" pitchFamily="18" charset="0"/>
              </a:rPr>
            </a:br>
            <a:r>
              <a:rPr lang="ru-RU" sz="1600" spc="0" dirty="0" smtClean="0">
                <a:solidFill>
                  <a:srgbClr val="FFC000"/>
                </a:solidFill>
                <a:latin typeface="Arno Pro Caption" pitchFamily="18" charset="0"/>
              </a:rPr>
              <a:t/>
            </a:r>
            <a:br>
              <a:rPr lang="ru-RU" sz="1600" spc="0" dirty="0" smtClean="0">
                <a:solidFill>
                  <a:srgbClr val="FFC000"/>
                </a:solidFill>
                <a:latin typeface="Arno Pro Caption" pitchFamily="18" charset="0"/>
              </a:rPr>
            </a:br>
            <a:r>
              <a:rPr lang="ru-RU" sz="1600" spc="0" dirty="0" smtClean="0">
                <a:solidFill>
                  <a:srgbClr val="FFC000"/>
                </a:solidFill>
                <a:latin typeface="Arno Pro Caption" pitchFamily="18" charset="0"/>
              </a:rPr>
              <a:t>В 1766 году появилась  анонимная статья «О венском вкусе в музыке»,  в  которой Гайдну посвящены эти знаменательные строки:  «</a:t>
            </a:r>
            <a:r>
              <a:rPr lang="ru-RU" sz="1600" i="1" spc="0" dirty="0" smtClean="0">
                <a:solidFill>
                  <a:srgbClr val="FFC000"/>
                </a:solidFill>
                <a:latin typeface="Arno Pro Caption" pitchFamily="18" charset="0"/>
              </a:rPr>
              <a:t>Господин Гайдн – любимец нашей нации, его мягкий характер запечатлён в каждой из его пьес. Его творчеству присущи красота, порядок, чистота, тонкая и благородная простота… В своих квартетах и трио он подобен чистой и прозрачной воде, которую дыхание юга порой рябит, порой поднимает и бросает волнами… В симфониях он столь же мужественно силён, сколь изобретателен. В кантатах -  очаровывает, захватывает, вкрадывается, а его менуэты естественны, шутливы, привлекательны</a:t>
            </a:r>
            <a:r>
              <a:rPr lang="ru-RU" sz="1600" spc="0" dirty="0" smtClean="0">
                <a:solidFill>
                  <a:srgbClr val="FFC000"/>
                </a:solidFill>
                <a:latin typeface="Arno Pro Caption" pitchFamily="18" charset="0"/>
              </a:rPr>
              <a:t>».</a:t>
            </a:r>
            <a:r>
              <a:rPr lang="ru-RU" sz="4000" dirty="0" smtClean="0">
                <a:solidFill>
                  <a:srgbClr val="FFC000"/>
                </a:solidFill>
                <a:latin typeface="Arno Pro Caption" pitchFamily="18" charset="0"/>
              </a:rPr>
              <a:t/>
            </a:r>
            <a:br>
              <a:rPr lang="ru-RU" sz="4000" dirty="0" smtClean="0">
                <a:solidFill>
                  <a:srgbClr val="FFC000"/>
                </a:solidFill>
                <a:latin typeface="Arno Pro Caption" pitchFamily="18" charset="0"/>
              </a:rPr>
            </a:br>
            <a:endParaRPr lang="ru-RU" dirty="0">
              <a:solidFill>
                <a:srgbClr val="FFC000"/>
              </a:solidFill>
            </a:endParaRPr>
          </a:p>
        </p:txBody>
      </p:sp>
      <p:sp>
        <p:nvSpPr>
          <p:cNvPr id="7173" name="TextBox 7"/>
          <p:cNvSpPr txBox="1">
            <a:spLocks noChangeArrowheads="1"/>
          </p:cNvSpPr>
          <p:nvPr/>
        </p:nvSpPr>
        <p:spPr bwMode="auto">
          <a:xfrm>
            <a:off x="457200" y="4191000"/>
            <a:ext cx="8305800" cy="954088"/>
          </a:xfrm>
          <a:prstGeom prst="rect">
            <a:avLst/>
          </a:prstGeom>
          <a:noFill/>
          <a:ln w="9525">
            <a:noFill/>
            <a:miter lim="800000"/>
            <a:headEnd/>
            <a:tailEnd/>
          </a:ln>
        </p:spPr>
        <p:txBody>
          <a:bodyPr>
            <a:spAutoFit/>
          </a:bodyPr>
          <a:lstStyle/>
          <a:p>
            <a:pPr algn="ctr"/>
            <a:r>
              <a:rPr lang="ru-RU" sz="1400" dirty="0">
                <a:solidFill>
                  <a:srgbClr val="FFC000"/>
                </a:solidFill>
                <a:effectLst>
                  <a:outerShdw blurRad="38100" dist="38100" dir="2700000" algn="tl">
                    <a:srgbClr val="000000">
                      <a:alpha val="43137"/>
                    </a:srgbClr>
                  </a:outerShdw>
                </a:effectLst>
                <a:latin typeface="Calibri" pitchFamily="34" charset="0"/>
              </a:rPr>
              <a:t>1772 год  - время появления  значительного  количества сочинений, написанных в минорных тональностях  (тогда как обычный удельный вес минора в музыке Гайдна  очень невелик).  Драматическими, тревожными настроениями окрашены  «Траурная»  симфония,  «Прощальная» и симфония «Страдание».</a:t>
            </a:r>
          </a:p>
        </p:txBody>
      </p:sp>
      <p:sp>
        <p:nvSpPr>
          <p:cNvPr id="7174" name="TextBox 8"/>
          <p:cNvSpPr txBox="1">
            <a:spLocks noChangeArrowheads="1"/>
          </p:cNvSpPr>
          <p:nvPr/>
        </p:nvSpPr>
        <p:spPr bwMode="auto">
          <a:xfrm>
            <a:off x="609600" y="5486400"/>
            <a:ext cx="8305800" cy="738188"/>
          </a:xfrm>
          <a:prstGeom prst="rect">
            <a:avLst/>
          </a:prstGeom>
          <a:noFill/>
          <a:ln w="9525">
            <a:noFill/>
            <a:miter lim="800000"/>
            <a:headEnd/>
            <a:tailEnd/>
          </a:ln>
        </p:spPr>
        <p:txBody>
          <a:bodyPr>
            <a:spAutoFit/>
          </a:bodyPr>
          <a:lstStyle/>
          <a:p>
            <a:r>
              <a:rPr lang="ru-RU" sz="1400" dirty="0">
                <a:solidFill>
                  <a:srgbClr val="FFC000"/>
                </a:solidFill>
                <a:effectLst>
                  <a:outerShdw blurRad="38100" dist="38100" dir="2700000" algn="tl">
                    <a:srgbClr val="000000">
                      <a:alpha val="43137"/>
                    </a:srgbClr>
                  </a:outerShdw>
                </a:effectLst>
                <a:latin typeface="Calibri" pitchFamily="34" charset="0"/>
              </a:rPr>
              <a:t>И всё же,  оптимистичной, задорной, жизнерадостной  музыки у него  несомненно больше. Назовём хотя бы  фортепианные сонаты Гайдна:  ми-бемоль мажор, ре мажор,  ми минор. Гайдн сочинил  52 сонаты  для  фортепиано.</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3733800" y="228600"/>
            <a:ext cx="4800600" cy="1169988"/>
          </a:xfrm>
          <a:prstGeom prst="rect">
            <a:avLst/>
          </a:prstGeom>
          <a:noFill/>
          <a:ln w="9525">
            <a:noFill/>
            <a:miter lim="800000"/>
            <a:headEnd/>
            <a:tailEnd/>
          </a:ln>
        </p:spPr>
        <p:txBody>
          <a:bodyPr>
            <a:spAutoFit/>
          </a:bodyPr>
          <a:lstStyle/>
          <a:p>
            <a:r>
              <a:rPr lang="ru-RU" sz="1400" dirty="0">
                <a:solidFill>
                  <a:srgbClr val="FFC000"/>
                </a:solidFill>
                <a:effectLst>
                  <a:outerShdw blurRad="38100" dist="38100" dir="2700000" algn="tl">
                    <a:srgbClr val="000000">
                      <a:alpha val="43137"/>
                    </a:srgbClr>
                  </a:outerShdw>
                </a:effectLst>
                <a:latin typeface="Calibri" pitchFamily="34" charset="0"/>
              </a:rPr>
              <a:t>В 1781 году Гайдн знакомится с  приехавшим в Вену Моцартом. Знакомство переходит в настоящую дружбу. Эти отношения, основанные на глубоком  внутреннем родстве, понимании и взаимном уважении, благотворно сказались на творческом развитии обоих композиторов. </a:t>
            </a:r>
          </a:p>
        </p:txBody>
      </p:sp>
      <p:pic>
        <p:nvPicPr>
          <p:cNvPr id="8195" name="Picture 2" descr="C:\Documents and Settings\Admin\Мои документы\Загрузки\1_1..jpeg"/>
          <p:cNvPicPr>
            <a:picLocks noChangeAspect="1" noChangeArrowheads="1"/>
          </p:cNvPicPr>
          <p:nvPr/>
        </p:nvPicPr>
        <p:blipFill>
          <a:blip r:embed="rId2" cstate="print"/>
          <a:srcRect/>
          <a:stretch>
            <a:fillRect/>
          </a:stretch>
        </p:blipFill>
        <p:spPr bwMode="auto">
          <a:xfrm>
            <a:off x="152400" y="228600"/>
            <a:ext cx="3200400" cy="2895600"/>
          </a:xfrm>
          <a:prstGeom prst="rect">
            <a:avLst/>
          </a:prstGeom>
          <a:noFill/>
          <a:ln w="9525">
            <a:noFill/>
            <a:miter lim="800000"/>
            <a:headEnd/>
            <a:tailEnd/>
          </a:ln>
        </p:spPr>
      </p:pic>
      <p:pic>
        <p:nvPicPr>
          <p:cNvPr id="8196" name="Picture 3" descr="C:\Documents and Settings\Admin\Мои документы\Загрузки\моцарт.jpg"/>
          <p:cNvPicPr>
            <a:picLocks noChangeAspect="1" noChangeArrowheads="1"/>
          </p:cNvPicPr>
          <p:nvPr/>
        </p:nvPicPr>
        <p:blipFill>
          <a:blip r:embed="rId3" cstate="print"/>
          <a:srcRect/>
          <a:stretch>
            <a:fillRect/>
          </a:stretch>
        </p:blipFill>
        <p:spPr bwMode="auto">
          <a:xfrm>
            <a:off x="6934200" y="1600200"/>
            <a:ext cx="1998663" cy="268763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8197" name="Picture 3" descr="C:\Documents and Settings\Admin\Рабочий стол\Презентации по муз.лит-ре - новые\Гайдн\haydn.jpg"/>
          <p:cNvPicPr>
            <a:picLocks noChangeAspect="1" noChangeArrowheads="1"/>
          </p:cNvPicPr>
          <p:nvPr/>
        </p:nvPicPr>
        <p:blipFill>
          <a:blip r:embed="rId4" cstate="print"/>
          <a:srcRect/>
          <a:stretch>
            <a:fillRect/>
          </a:stretch>
        </p:blipFill>
        <p:spPr bwMode="auto">
          <a:xfrm>
            <a:off x="3733800" y="1600200"/>
            <a:ext cx="2000250" cy="2667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198" name="TextBox 7"/>
          <p:cNvSpPr txBox="1">
            <a:spLocks noChangeArrowheads="1"/>
          </p:cNvSpPr>
          <p:nvPr/>
        </p:nvSpPr>
        <p:spPr bwMode="auto">
          <a:xfrm>
            <a:off x="6934200" y="4343400"/>
            <a:ext cx="2057400" cy="276225"/>
          </a:xfrm>
          <a:prstGeom prst="rect">
            <a:avLst/>
          </a:prstGeom>
          <a:noFill/>
          <a:ln w="9525">
            <a:noFill/>
            <a:miter lim="800000"/>
            <a:headEnd/>
            <a:tailEnd/>
          </a:ln>
        </p:spPr>
        <p:txBody>
          <a:bodyPr>
            <a:spAutoFit/>
          </a:bodyPr>
          <a:lstStyle/>
          <a:p>
            <a:r>
              <a:rPr lang="ru-RU" sz="1200" dirty="0">
                <a:solidFill>
                  <a:srgbClr val="FFC000"/>
                </a:solidFill>
                <a:latin typeface="Calibri" pitchFamily="34" charset="0"/>
              </a:rPr>
              <a:t>Вольфганг  Амадей  Моцарт</a:t>
            </a:r>
          </a:p>
        </p:txBody>
      </p:sp>
      <p:sp>
        <p:nvSpPr>
          <p:cNvPr id="8199" name="TextBox 8"/>
          <p:cNvSpPr txBox="1">
            <a:spLocks noChangeArrowheads="1"/>
          </p:cNvSpPr>
          <p:nvPr/>
        </p:nvSpPr>
        <p:spPr bwMode="auto">
          <a:xfrm>
            <a:off x="3886200" y="4343400"/>
            <a:ext cx="1828800" cy="276225"/>
          </a:xfrm>
          <a:prstGeom prst="rect">
            <a:avLst/>
          </a:prstGeom>
          <a:noFill/>
          <a:ln w="9525">
            <a:noFill/>
            <a:miter lim="800000"/>
            <a:headEnd/>
            <a:tailEnd/>
          </a:ln>
        </p:spPr>
        <p:txBody>
          <a:bodyPr>
            <a:spAutoFit/>
          </a:bodyPr>
          <a:lstStyle/>
          <a:p>
            <a:pPr algn="ctr"/>
            <a:r>
              <a:rPr lang="ru-RU" sz="1200" dirty="0">
                <a:solidFill>
                  <a:srgbClr val="FFC000"/>
                </a:solidFill>
                <a:effectLst>
                  <a:outerShdw blurRad="38100" dist="38100" dir="2700000" algn="tl">
                    <a:srgbClr val="000000">
                      <a:alpha val="43137"/>
                    </a:srgbClr>
                  </a:outerShdw>
                </a:effectLst>
                <a:latin typeface="Calibri" pitchFamily="34" charset="0"/>
              </a:rPr>
              <a:t>Йозеф   Гайдн</a:t>
            </a:r>
          </a:p>
        </p:txBody>
      </p:sp>
      <p:sp>
        <p:nvSpPr>
          <p:cNvPr id="8200" name="TextBox 9"/>
          <p:cNvSpPr txBox="1">
            <a:spLocks noChangeArrowheads="1"/>
          </p:cNvSpPr>
          <p:nvPr/>
        </p:nvSpPr>
        <p:spPr bwMode="auto">
          <a:xfrm>
            <a:off x="304800" y="4953000"/>
            <a:ext cx="8610600" cy="584200"/>
          </a:xfrm>
          <a:prstGeom prst="rect">
            <a:avLst/>
          </a:prstGeom>
          <a:noFill/>
          <a:ln w="9525">
            <a:noFill/>
            <a:miter lim="800000"/>
            <a:headEnd/>
            <a:tailEnd/>
          </a:ln>
        </p:spPr>
        <p:txBody>
          <a:bodyPr>
            <a:spAutoFit/>
          </a:bodyPr>
          <a:lstStyle/>
          <a:p>
            <a:pPr algn="ctr"/>
            <a:r>
              <a:rPr lang="ru-RU" sz="1400" dirty="0">
                <a:solidFill>
                  <a:srgbClr val="FFC000"/>
                </a:solidFill>
                <a:effectLst>
                  <a:outerShdw blurRad="38100" dist="38100" dir="2700000" algn="tl">
                    <a:srgbClr val="000000">
                      <a:alpha val="43137"/>
                    </a:srgbClr>
                  </a:outerShdw>
                </a:effectLst>
                <a:latin typeface="Calibri" pitchFamily="34" charset="0"/>
              </a:rPr>
              <a:t>Моцарт говорил о музыке  Гайдна так</a:t>
            </a:r>
            <a:r>
              <a:rPr lang="ru-RU" sz="1600" dirty="0">
                <a:solidFill>
                  <a:srgbClr val="FFC000"/>
                </a:solidFill>
                <a:effectLst>
                  <a:outerShdw blurRad="38100" dist="38100" dir="2700000" algn="tl">
                    <a:srgbClr val="000000">
                      <a:alpha val="43137"/>
                    </a:srgbClr>
                  </a:outerShdw>
                </a:effectLst>
                <a:latin typeface="Calibri" pitchFamily="34" charset="0"/>
              </a:rPr>
              <a:t>:  «</a:t>
            </a:r>
            <a:r>
              <a:rPr lang="ru-RU" sz="1500" b="1" i="1" dirty="0">
                <a:solidFill>
                  <a:srgbClr val="FFC000"/>
                </a:solidFill>
                <a:effectLst>
                  <a:outerShdw blurRad="38100" dist="38100" dir="2700000" algn="tl">
                    <a:srgbClr val="000000">
                      <a:alpha val="43137"/>
                    </a:srgbClr>
                  </a:outerShdw>
                </a:effectLst>
                <a:latin typeface="Calibri" pitchFamily="34" charset="0"/>
              </a:rPr>
              <a:t>Никто не умеет так веселиться и потрясать, вызывать смех и трогать до слёз – и всё это с одинаковым совершенством</a:t>
            </a:r>
            <a:r>
              <a:rPr lang="ru-RU" sz="1600" dirty="0">
                <a:solidFill>
                  <a:srgbClr val="FFC000"/>
                </a:solidFill>
                <a:effectLst>
                  <a:outerShdw blurRad="38100" dist="38100" dir="2700000" algn="tl">
                    <a:srgbClr val="000000">
                      <a:alpha val="43137"/>
                    </a:srgbClr>
                  </a:outerShdw>
                </a:effectLst>
                <a:latin typeface="Calibri" pitchFamily="34" charset="0"/>
              </a:rPr>
              <a:t>»</a:t>
            </a:r>
          </a:p>
        </p:txBody>
      </p:sp>
      <p:sp>
        <p:nvSpPr>
          <p:cNvPr id="8201" name="TextBox 10"/>
          <p:cNvSpPr txBox="1">
            <a:spLocks noChangeArrowheads="1"/>
          </p:cNvSpPr>
          <p:nvPr/>
        </p:nvSpPr>
        <p:spPr bwMode="auto">
          <a:xfrm>
            <a:off x="152400" y="5791200"/>
            <a:ext cx="8686800" cy="738188"/>
          </a:xfrm>
          <a:prstGeom prst="rect">
            <a:avLst/>
          </a:prstGeom>
          <a:noFill/>
          <a:ln w="9525">
            <a:noFill/>
            <a:miter lim="800000"/>
            <a:headEnd/>
            <a:tailEnd/>
          </a:ln>
        </p:spPr>
        <p:txBody>
          <a:bodyPr>
            <a:spAutoFit/>
          </a:bodyPr>
          <a:lstStyle/>
          <a:p>
            <a:r>
              <a:rPr lang="ru-RU" sz="1400" dirty="0">
                <a:solidFill>
                  <a:srgbClr val="FFC000"/>
                </a:solidFill>
                <a:effectLst>
                  <a:outerShdw blurRad="38100" dist="38100" dir="2700000" algn="tl">
                    <a:srgbClr val="000000">
                      <a:alpha val="43137"/>
                    </a:srgbClr>
                  </a:outerShdw>
                </a:effectLst>
                <a:latin typeface="Calibri" pitchFamily="34" charset="0"/>
              </a:rPr>
              <a:t>Два   гения… Безо всякой зависти один признавал другого, один учился у другого, Моцарт у Гайдна – технике разработки, Гайдн у Моцарта – мелодической выразительности, щедрой живописи, уравновешенной красоте целого.</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2"/>
          <p:cNvSpPr txBox="1">
            <a:spLocks noChangeArrowheads="1"/>
          </p:cNvSpPr>
          <p:nvPr/>
        </p:nvSpPr>
        <p:spPr bwMode="auto">
          <a:xfrm>
            <a:off x="381000" y="381000"/>
            <a:ext cx="8229600" cy="2032000"/>
          </a:xfrm>
          <a:prstGeom prst="rect">
            <a:avLst/>
          </a:prstGeom>
          <a:noFill/>
          <a:ln w="9525">
            <a:noFill/>
            <a:miter lim="800000"/>
            <a:headEnd/>
            <a:tailEnd/>
          </a:ln>
        </p:spPr>
        <p:txBody>
          <a:bodyPr>
            <a:spAutoFit/>
          </a:bodyPr>
          <a:lstStyle/>
          <a:p>
            <a:pPr algn="ctr"/>
            <a:r>
              <a:rPr lang="ru-RU" sz="1400" dirty="0">
                <a:solidFill>
                  <a:srgbClr val="FFC000"/>
                </a:solidFill>
                <a:effectLst>
                  <a:outerShdw blurRad="38100" dist="38100" dir="2700000" algn="tl">
                    <a:srgbClr val="000000">
                      <a:alpha val="43137"/>
                    </a:srgbClr>
                  </a:outerShdw>
                </a:effectLst>
                <a:latin typeface="Calibri" pitchFamily="34" charset="0"/>
              </a:rPr>
              <a:t>В 1790 году умирает князь </a:t>
            </a:r>
            <a:r>
              <a:rPr lang="ru-RU" sz="1400" dirty="0" err="1">
                <a:solidFill>
                  <a:srgbClr val="FFC000"/>
                </a:solidFill>
                <a:effectLst>
                  <a:outerShdw blurRad="38100" dist="38100" dir="2700000" algn="tl">
                    <a:srgbClr val="000000">
                      <a:alpha val="43137"/>
                    </a:srgbClr>
                  </a:outerShdw>
                </a:effectLst>
                <a:latin typeface="Calibri" pitchFamily="34" charset="0"/>
              </a:rPr>
              <a:t>Эстерхази</a:t>
            </a:r>
            <a:r>
              <a:rPr lang="ru-RU" sz="1400" dirty="0">
                <a:solidFill>
                  <a:srgbClr val="FFC000"/>
                </a:solidFill>
                <a:effectLst>
                  <a:outerShdw blurRad="38100" dist="38100" dir="2700000" algn="tl">
                    <a:srgbClr val="000000">
                      <a:alpha val="43137"/>
                    </a:srgbClr>
                  </a:outerShdw>
                </a:effectLst>
                <a:latin typeface="Calibri" pitchFamily="34" charset="0"/>
              </a:rPr>
              <a:t>, завещавший Гайдну пожизненную ежегодную пенсию в размере </a:t>
            </a:r>
          </a:p>
          <a:p>
            <a:pPr algn="ctr"/>
            <a:r>
              <a:rPr lang="ru-RU" sz="1400" dirty="0">
                <a:solidFill>
                  <a:srgbClr val="FFC000"/>
                </a:solidFill>
                <a:effectLst>
                  <a:outerShdw blurRad="38100" dist="38100" dir="2700000" algn="tl">
                    <a:srgbClr val="000000">
                      <a:alpha val="43137"/>
                    </a:srgbClr>
                  </a:outerShdw>
                </a:effectLst>
                <a:latin typeface="Calibri" pitchFamily="34" charset="0"/>
              </a:rPr>
              <a:t> 1 000 флоринов.  В  58 лет Гайдн получает свободу. Он с радостью переезжает в Вену, вступая в последний период своей жизни, но ему ещё предстояло впереди много волнений, много деятельности и много творческих подвигов. </a:t>
            </a:r>
          </a:p>
          <a:p>
            <a:pPr algn="ctr"/>
            <a:endParaRPr lang="ru-RU" sz="1400" dirty="0">
              <a:solidFill>
                <a:srgbClr val="FFC000"/>
              </a:solidFill>
              <a:effectLst>
                <a:outerShdw blurRad="38100" dist="38100" dir="2700000" algn="tl">
                  <a:srgbClr val="000000">
                    <a:alpha val="43137"/>
                  </a:srgbClr>
                </a:outerShdw>
              </a:effectLst>
              <a:latin typeface="Calibri" pitchFamily="34" charset="0"/>
            </a:endParaRPr>
          </a:p>
          <a:p>
            <a:pPr algn="ctr"/>
            <a:r>
              <a:rPr lang="ru-RU" sz="1400" dirty="0">
                <a:solidFill>
                  <a:srgbClr val="FFC000"/>
                </a:solidFill>
                <a:latin typeface="Calibri" pitchFamily="34" charset="0"/>
              </a:rPr>
              <a:t>Он поселился в Вене – в тихом домике своего друга… с прекрасным видом из окон на каштановые аллеи…</a:t>
            </a:r>
          </a:p>
          <a:p>
            <a:pPr algn="ctr"/>
            <a:endParaRPr lang="ru-RU" sz="1400" dirty="0">
              <a:latin typeface="Calibri" pitchFamily="34" charset="0"/>
            </a:endParaRPr>
          </a:p>
          <a:p>
            <a:pPr algn="ctr"/>
            <a:endParaRPr lang="ru-RU" sz="1400" dirty="0">
              <a:latin typeface="Calibri" pitchFamily="34" charset="0"/>
            </a:endParaRPr>
          </a:p>
        </p:txBody>
      </p:sp>
      <p:pic>
        <p:nvPicPr>
          <p:cNvPr id="9219" name="Picture 2" descr="C:\Documents and Settings\Admin\Мои документы\Загрузки\47844915_1250980191_18.jpg"/>
          <p:cNvPicPr>
            <a:picLocks noChangeAspect="1" noChangeArrowheads="1"/>
          </p:cNvPicPr>
          <p:nvPr/>
        </p:nvPicPr>
        <p:blipFill>
          <a:blip r:embed="rId2" cstate="print"/>
          <a:srcRect/>
          <a:stretch>
            <a:fillRect/>
          </a:stretch>
        </p:blipFill>
        <p:spPr bwMode="auto">
          <a:xfrm>
            <a:off x="1143000" y="2057400"/>
            <a:ext cx="6664325" cy="44958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Admin\Мои документы\Загрузки\84056.jpg"/>
          <p:cNvPicPr>
            <a:picLocks noChangeAspect="1" noChangeArrowheads="1"/>
          </p:cNvPicPr>
          <p:nvPr/>
        </p:nvPicPr>
        <p:blipFill>
          <a:blip r:embed="rId2" cstate="print"/>
          <a:srcRect/>
          <a:stretch>
            <a:fillRect/>
          </a:stretch>
        </p:blipFill>
        <p:spPr bwMode="auto">
          <a:xfrm>
            <a:off x="152400" y="228600"/>
            <a:ext cx="3048000" cy="2286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0243" name="TextBox 2"/>
          <p:cNvSpPr txBox="1">
            <a:spLocks noChangeArrowheads="1"/>
          </p:cNvSpPr>
          <p:nvPr/>
        </p:nvSpPr>
        <p:spPr bwMode="auto">
          <a:xfrm>
            <a:off x="533400" y="2667000"/>
            <a:ext cx="2590800" cy="276225"/>
          </a:xfrm>
          <a:prstGeom prst="rect">
            <a:avLst/>
          </a:prstGeom>
          <a:noFill/>
          <a:ln w="9525">
            <a:noFill/>
            <a:miter lim="800000"/>
            <a:headEnd/>
            <a:tailEnd/>
          </a:ln>
        </p:spPr>
        <p:txBody>
          <a:bodyPr>
            <a:spAutoFit/>
          </a:bodyPr>
          <a:lstStyle/>
          <a:p>
            <a:pPr algn="ctr"/>
            <a:r>
              <a:rPr lang="ru-RU" sz="1200" dirty="0">
                <a:solidFill>
                  <a:srgbClr val="FFC000"/>
                </a:solidFill>
                <a:effectLst>
                  <a:outerShdw blurRad="38100" dist="38100" dir="2700000" algn="tl">
                    <a:srgbClr val="000000">
                      <a:alpha val="43137"/>
                    </a:srgbClr>
                  </a:outerShdw>
                </a:effectLst>
                <a:latin typeface="Calibri" pitchFamily="34" charset="0"/>
              </a:rPr>
              <a:t>Старая   Вена</a:t>
            </a:r>
          </a:p>
        </p:txBody>
      </p:sp>
      <p:pic>
        <p:nvPicPr>
          <p:cNvPr id="10244" name="Picture 2"/>
          <p:cNvPicPr>
            <a:picLocks noChangeAspect="1" noChangeArrowheads="1"/>
          </p:cNvPicPr>
          <p:nvPr/>
        </p:nvPicPr>
        <p:blipFill>
          <a:blip r:embed="rId3" cstate="print"/>
          <a:srcRect/>
          <a:stretch>
            <a:fillRect/>
          </a:stretch>
        </p:blipFill>
        <p:spPr bwMode="auto">
          <a:xfrm>
            <a:off x="2743200" y="3657600"/>
            <a:ext cx="2124075" cy="30861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10245" name="Picture 2"/>
          <p:cNvPicPr>
            <a:picLocks noChangeAspect="1" noChangeArrowheads="1"/>
          </p:cNvPicPr>
          <p:nvPr/>
        </p:nvPicPr>
        <p:blipFill>
          <a:blip r:embed="rId4" cstate="print"/>
          <a:srcRect/>
          <a:stretch>
            <a:fillRect/>
          </a:stretch>
        </p:blipFill>
        <p:spPr bwMode="auto">
          <a:xfrm>
            <a:off x="152400" y="3657600"/>
            <a:ext cx="2349500" cy="3048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0246" name="TextBox 5"/>
          <p:cNvSpPr txBox="1">
            <a:spLocks noChangeArrowheads="1"/>
          </p:cNvSpPr>
          <p:nvPr/>
        </p:nvSpPr>
        <p:spPr bwMode="auto">
          <a:xfrm>
            <a:off x="304800" y="3276600"/>
            <a:ext cx="3200400" cy="276225"/>
          </a:xfrm>
          <a:prstGeom prst="rect">
            <a:avLst/>
          </a:prstGeom>
          <a:noFill/>
          <a:ln w="9525">
            <a:noFill/>
            <a:miter lim="800000"/>
            <a:headEnd/>
            <a:tailEnd/>
          </a:ln>
        </p:spPr>
        <p:txBody>
          <a:bodyPr>
            <a:spAutoFit/>
          </a:bodyPr>
          <a:lstStyle/>
          <a:p>
            <a:pPr algn="ctr"/>
            <a:r>
              <a:rPr lang="ru-RU" sz="1200" dirty="0">
                <a:solidFill>
                  <a:srgbClr val="FFC000"/>
                </a:solidFill>
                <a:effectLst>
                  <a:outerShdw blurRad="38100" dist="38100" dir="2700000" algn="tl">
                    <a:srgbClr val="000000">
                      <a:alpha val="43137"/>
                    </a:srgbClr>
                  </a:outerShdw>
                </a:effectLst>
                <a:latin typeface="Calibri" pitchFamily="34" charset="0"/>
              </a:rPr>
              <a:t>Виды    старого    Лондона</a:t>
            </a:r>
          </a:p>
        </p:txBody>
      </p:sp>
      <p:pic>
        <p:nvPicPr>
          <p:cNvPr id="10247" name="Picture 3"/>
          <p:cNvPicPr>
            <a:picLocks noChangeAspect="1" noChangeArrowheads="1"/>
          </p:cNvPicPr>
          <p:nvPr/>
        </p:nvPicPr>
        <p:blipFill>
          <a:blip r:embed="rId5" cstate="print"/>
          <a:srcRect/>
          <a:stretch>
            <a:fillRect/>
          </a:stretch>
        </p:blipFill>
        <p:spPr bwMode="auto">
          <a:xfrm>
            <a:off x="5105400" y="3657600"/>
            <a:ext cx="3886200" cy="3103563"/>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0248" name="TextBox 7"/>
          <p:cNvSpPr txBox="1">
            <a:spLocks noChangeArrowheads="1"/>
          </p:cNvSpPr>
          <p:nvPr/>
        </p:nvSpPr>
        <p:spPr bwMode="auto">
          <a:xfrm>
            <a:off x="3276600" y="381000"/>
            <a:ext cx="5867400" cy="2692400"/>
          </a:xfrm>
          <a:prstGeom prst="rect">
            <a:avLst/>
          </a:prstGeom>
          <a:noFill/>
          <a:ln w="9525">
            <a:noFill/>
            <a:miter lim="800000"/>
            <a:headEnd/>
            <a:tailEnd/>
          </a:ln>
        </p:spPr>
        <p:txBody>
          <a:bodyPr>
            <a:spAutoFit/>
          </a:bodyPr>
          <a:lstStyle/>
          <a:p>
            <a:r>
              <a:rPr lang="ru-RU" sz="1300"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Но вскоре  по приглашению лондонского антрепренёра, выдающегося скрипача, концертмейстера и концертного предпринимателя Иоганна Петера </a:t>
            </a:r>
            <a:r>
              <a:rPr lang="ru-RU" sz="1300" dirty="0" err="1">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Саломона</a:t>
            </a:r>
            <a:r>
              <a:rPr lang="ru-RU" sz="1300"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 Гайдн  отправляется в  Лондон.  Путешествие  в Англию улыбалось  ему возможностью встретиться  лично с незнакомыми многочисленными почитателями его искусства.  Гайдн  поехал в  Лондон уже будучи замечательным мастером, создавшим огромное количество произведений, накопившим огромный опыт. </a:t>
            </a:r>
          </a:p>
          <a:p>
            <a:r>
              <a:rPr lang="ru-RU" sz="1300"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Можно думать, что лондонские поездки дали композитору больше впечатлений, чем вся 30-летняя жизнь у </a:t>
            </a:r>
            <a:r>
              <a:rPr lang="ru-RU" sz="1300" dirty="0" err="1">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Эстерхази</a:t>
            </a:r>
            <a:r>
              <a:rPr lang="ru-RU" sz="1300"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 Большой оживлённый город, развитая музыкально-общественная жизнь, встречи с огромным кругом культурных людей – всё это имело для него особое значение. Особенно поразил его общественный уклад Лондона, сильно отличавшегося от Вены. Наконец-то Гайдн почувствовал себя не «домашним слугой», а  большим  артистом.</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23">
  <a:themeElements>
    <a:clrScheme name="Gray Template Template">
      <a:dk1>
        <a:srgbClr val="000000"/>
      </a:dk1>
      <a:lt1>
        <a:srgbClr val="FFFFFF"/>
      </a:lt1>
      <a:dk2>
        <a:srgbClr val="5F5F5F"/>
      </a:dk2>
      <a:lt2>
        <a:srgbClr val="FFFF99"/>
      </a:lt2>
      <a:accent1>
        <a:srgbClr val="FFC000"/>
      </a:accent1>
      <a:accent2>
        <a:srgbClr val="3497AE"/>
      </a:accent2>
      <a:accent3>
        <a:srgbClr val="DF8045"/>
      </a:accent3>
      <a:accent4>
        <a:srgbClr val="7DCC2E"/>
      </a:accent4>
      <a:accent5>
        <a:srgbClr val="FF9929"/>
      </a:accent5>
      <a:accent6>
        <a:srgbClr val="7D3DA1"/>
      </a:accent6>
      <a:hlink>
        <a:srgbClr val="7DDDFF"/>
      </a:hlink>
      <a:folHlink>
        <a:srgbClr val="F0ED7B"/>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Белый текст и шрифт Courier для слайдов с кодом">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Заголовок презентации</Template>
  <TotalTime>474</TotalTime>
  <Words>1967</Words>
  <Application>Microsoft Office PowerPoint</Application>
  <PresentationFormat>Экран (4:3)</PresentationFormat>
  <Paragraphs>81</Paragraphs>
  <Slides>13</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13</vt:i4>
      </vt:variant>
    </vt:vector>
  </HeadingPairs>
  <TitlesOfParts>
    <vt:vector size="15" baseType="lpstr">
      <vt:lpstr>TS010286723</vt:lpstr>
      <vt:lpstr>Белый текст и шрифт Courier для слайдов с кодом</vt:lpstr>
      <vt:lpstr> Жизненный путь и творчество  Йозефа  Гайдна  </vt:lpstr>
      <vt:lpstr>Вся прелесть музыки — в мелодии.   Гайдн Йозеф </vt:lpstr>
      <vt:lpstr>           Предки Гайдна были  крестьянами,  ремесленниками. Единственным музыкальным впечатлением  детства Гайдна  были  те  вечера,  когда  отец, не  зная  нот,  играл  на  арфе,  мать  подпевала.  Желая играть вместе с ними, маленький Зепперель смастерил себе из деревяшки что-то похожее  на скрипку, на которой с удивительным чутьём отбивал правильный такт, и вскоре сопровождал  пение матери своим красивым голосом.         Ему не было ещё и пяти лет, когда его родители  согласились отдать малыша  на обучение музыке учителю и регенту школы  Иоганну М.Франку.  Здесь его учили не только читать, считать, писать и петь, но и играть на нескольких музыкальных инструментах, так что уже год спустя  маленький Гайдн мог смело петь несколько месс в хоре, играть на клавесине и скрипке.    </vt:lpstr>
      <vt:lpstr>Слайд 4</vt:lpstr>
      <vt:lpstr>Слайд 5</vt:lpstr>
      <vt:lpstr>    Кроме того,  Гайдн имел  возможность распоряжаться  прекрасным  оркестром, исполнявшим  все  произведения  композитора, а также бытовая  и  материальная  обеспеченность.   В 1766 году появилась  анонимная статья «О венском вкусе в музыке»,  в  которой Гайдну посвящены эти знаменательные строки:  «Господин Гайдн – любимец нашей нации, его мягкий характер запечатлён в каждой из его пьес. Его творчеству присущи красота, порядок, чистота, тонкая и благородная простота… В своих квартетах и трио он подобен чистой и прозрачной воде, которую дыхание юга порой рябит, порой поднимает и бросает волнами… В симфониях он столь же мужественно силён, сколь изобретателен. В кантатах -  очаровывает, захватывает, вкрадывается, а его менуэты естественны, шутливы, привлекательны». </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Вся прелесть музыки — в мелодии. Гайдн Йозеф </dc:title>
  <cp:lastModifiedBy>Admin</cp:lastModifiedBy>
  <cp:revision>79</cp:revision>
  <dcterms:modified xsi:type="dcterms:W3CDTF">2014-01-28T18:40:37Z</dcterms:modified>
</cp:coreProperties>
</file>