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sldIdLst>
    <p:sldId id="257" r:id="rId3"/>
    <p:sldId id="258" r:id="rId4"/>
    <p:sldId id="272" r:id="rId5"/>
    <p:sldId id="273" r:id="rId6"/>
    <p:sldId id="259" r:id="rId7"/>
    <p:sldId id="260" r:id="rId8"/>
    <p:sldId id="261" r:id="rId9"/>
    <p:sldId id="266" r:id="rId10"/>
    <p:sldId id="268" r:id="rId11"/>
    <p:sldId id="269" r:id="rId12"/>
    <p:sldId id="262" r:id="rId13"/>
    <p:sldId id="263" r:id="rId14"/>
    <p:sldId id="264" r:id="rId15"/>
    <p:sldId id="270" r:id="rId16"/>
    <p:sldId id="274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eethoven.ru/img/Beethoven_house_of_birth_Bonn_2008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eethoven.ru/img/483px-Thirteen-year-old_Beethoven.jp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eethoven.ru/img/800px-Universitat_Bonn.jpg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6515100" cy="146490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Людвиг </a:t>
            </a:r>
            <a:r>
              <a:rPr lang="ru-RU" sz="4000" dirty="0" err="1" smtClean="0">
                <a:solidFill>
                  <a:srgbClr val="FFC000"/>
                </a:solidFill>
                <a:latin typeface="Monotype Corsiva" pitchFamily="66" charset="0"/>
              </a:rPr>
              <a:t>ван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 Бетховен </a:t>
            </a:r>
            <a:b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(1770 - 1827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)</a:t>
            </a:r>
            <a:b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  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великий 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немецкий</a:t>
            </a:r>
            <a:b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композитор и пианист</a:t>
            </a:r>
            <a:endParaRPr lang="ru-RU" sz="4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Рабочий стол\бет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230880" cy="403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572000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FFC000"/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</a:rPr>
              <a:t>Преподаватель по классу фортепиано МОУДОД «ДШИ» г. Аркадак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</a:rPr>
              <a:t>Лазарева Надежда Николаевна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6172200"/>
            <a:ext cx="78015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860033" y="476672"/>
            <a:ext cx="4032448" cy="9361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i="1" dirty="0" smtClean="0">
                <a:solidFill>
                  <a:srgbClr val="FFC000"/>
                </a:solidFill>
              </a:rPr>
              <a:t>Доротея Эртман, немецкая пианистка, одна из лучших исполнительниц произведений Бетховена</a:t>
            </a:r>
            <a:endParaRPr lang="ru-RU" sz="2800" i="1" dirty="0">
              <a:solidFill>
                <a:srgbClr val="FFC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179512" y="404664"/>
            <a:ext cx="4752528" cy="601372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Ученицей Бетховена была и Доротея Эртман, одна из лучших пианисток Германии. Один из современников так отзывался о ней. Высокая, статная фигура и прекрасное, полное одушевления лицо, вызвали во мне… напряжённое ожидание, и все-таки я был потрясён, как никогда, её исполнением бетховенской сонаты. Я ещё никогда не встречал соединения такой силы с проникновенной нежностью — даже у величайших виртуозов.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Эртман славилась исполнением бетховенских произведений. Композитор посвятил ей Сонату     № 28. Узнав, что у </a:t>
            </a:r>
            <a:r>
              <a:rPr lang="ru-RU" dirty="0" err="1" smtClean="0">
                <a:solidFill>
                  <a:srgbClr val="FFC000"/>
                </a:solidFill>
              </a:rPr>
              <a:t>Доротеи</a:t>
            </a:r>
            <a:r>
              <a:rPr lang="ru-RU" dirty="0" smtClean="0">
                <a:solidFill>
                  <a:srgbClr val="FFC000"/>
                </a:solidFill>
              </a:rPr>
              <a:t> умер ребёнок, Бетховен долго играл ей.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3" name="Содержимое 12" descr="Doroteya_Artma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676400"/>
            <a:ext cx="3525821" cy="3905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43198"/>
          </a:xfrm>
        </p:spPr>
        <p:txBody>
          <a:bodyPr/>
          <a:lstStyle/>
          <a:p>
            <a:r>
              <a:rPr lang="ru-RU" sz="3200" dirty="0" smtClean="0"/>
              <a:t>Последние годы жизни композитора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5105400" cy="5257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Незадолго до смерти композитор передал рукопись «</a:t>
            </a:r>
            <a:r>
              <a:rPr lang="ru-RU" sz="2000" dirty="0" err="1" smtClean="0">
                <a:solidFill>
                  <a:srgbClr val="FFC000"/>
                </a:solidFill>
              </a:rPr>
              <a:t>Фиделио</a:t>
            </a:r>
            <a:r>
              <a:rPr lang="ru-RU" sz="2000" dirty="0" smtClean="0">
                <a:solidFill>
                  <a:srgbClr val="FFC000"/>
                </a:solidFill>
              </a:rPr>
              <a:t>» своему другу и секретарю </a:t>
            </a:r>
            <a:r>
              <a:rPr lang="ru-RU" sz="2000" dirty="0" err="1" smtClean="0">
                <a:solidFill>
                  <a:srgbClr val="FFC000"/>
                </a:solidFill>
              </a:rPr>
              <a:t>Шиндлеру</a:t>
            </a:r>
            <a:r>
              <a:rPr lang="ru-RU" sz="2000" dirty="0" smtClean="0">
                <a:solidFill>
                  <a:srgbClr val="FFC000"/>
                </a:solidFill>
              </a:rPr>
              <a:t> со словами: «Это дитя моего духа было произведено на свет в более сильных мучениях, чем другие, и доставило мне величайшие огорчения. Поэтому оно мне дороже всех…» После 1812 года творческая активность композитора на время падает. Однако через три года он начинает работать с прежней энергией. В это время созданы фортепианные сонаты с 28-й по последнюю, 32-ю, две сонаты для виолончели, квартеты, вокальный цикл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«К далёкой возлюбленной». Много времени уделяется и обработкам народных песен. Наряду с шотландскими, ирландскими, уэльскими, есть и русские. Но главными созданиями последних лет стали два самых монументальных сочинения Бетховена — «Торжественная месса» и Симфония № 9 с хором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G:\инструменты\картинки муз инструментов\7b247ead466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907920">
            <a:off x="5167121" y="2226858"/>
            <a:ext cx="2166792" cy="4525962"/>
          </a:xfrm>
          <a:prstGeom prst="rect">
            <a:avLst/>
          </a:prstGeom>
          <a:noFill/>
        </p:spPr>
      </p:pic>
      <p:pic>
        <p:nvPicPr>
          <p:cNvPr id="6" name="Picture 2" descr="C:\Users\DELL\Desktop\классика для детей\картинки к балетам и классике\RHCACP8QATCAERZT9NCA9BKTPXCAW28DZ3CAEOSCVZCAIUEUP1CA8NUM84CA9AU5VKCAQ2FZBXCANI5B7XCA4H80G1CA41JF2TCAQDZYK3CALCLP1JCAA1V7M3CA5FJ2CTCAFL5ZPWCAM0EH52CA23UHL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09600"/>
            <a:ext cx="2743200" cy="3239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04800" y="838200"/>
            <a:ext cx="4114800" cy="346249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Дом Бетховена в Бонне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Дом, в котором родился Бетховен, Bonngasse 20, сейчас это музей Beethoven-Haus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1371600"/>
            <a:ext cx="3581400" cy="4378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117019" cy="34624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Произведения принесшие славу Бетховену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343400" y="1676400"/>
            <a:ext cx="4800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32 фортепианные сонаты,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«Лунная», «Патетическая»,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10 сонат для скрипки, знаменитая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«</a:t>
            </a:r>
            <a:r>
              <a:rPr lang="ru-RU" dirty="0" err="1" smtClean="0">
                <a:solidFill>
                  <a:srgbClr val="FFC000"/>
                </a:solidFill>
              </a:rPr>
              <a:t>Крейцерова</a:t>
            </a:r>
            <a:r>
              <a:rPr lang="ru-RU" dirty="0" smtClean="0">
                <a:solidFill>
                  <a:srgbClr val="FFC000"/>
                </a:solidFill>
              </a:rPr>
              <a:t> соната»,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Опера «</a:t>
            </a:r>
            <a:r>
              <a:rPr lang="ru-RU" dirty="0" err="1" smtClean="0">
                <a:solidFill>
                  <a:srgbClr val="FFC000"/>
                </a:solidFill>
              </a:rPr>
              <a:t>Фиделио</a:t>
            </a:r>
            <a:r>
              <a:rPr lang="ru-RU" dirty="0" smtClean="0">
                <a:solidFill>
                  <a:srgbClr val="FFC000"/>
                </a:solidFill>
              </a:rPr>
              <a:t>»,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16 струнных квартетов,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Увертюры,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Фортепианные и скрипичные концерты.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dirty="0" smtClean="0"/>
              <a:t>Бессмертные произведения Л.В.Бетховена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6096000"/>
            <a:ext cx="4114800" cy="346249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Соната №14 «Лунная»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Picture 2" descr="C:\Users\DELL\Desktop\классика для детей\картинки к балетам и классике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453385" cy="41111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72001" y="1809750"/>
            <a:ext cx="4114800" cy="12382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Соната- жанр инструментальной музыки состоящей из 4 частей написанный для  самых певучих инструментов фортепиано, скрипки, флейты.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Picture 2" descr="C:\Users\DELL\Desktop\классика для детей\картинки к балетам и классике\A8CAKHRF3GCAM8NM3ZCAR7KBZMCAKKZYOTCAZ04K4SCAWE2VX3CAS3QV00CA9PTW7KCAJ13O0SCA1T1HE8CAN3CQJCCA4AP6OPCAA9PAXKCAPQ0BTWCA72XA40CAZ6PP5XCA808VFQCA82CNFBCAH5M9G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38753" y="3429001"/>
            <a:ext cx="4143247" cy="3170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rgbClr val="FFC000"/>
                </a:solidFill>
              </a:rPr>
              <a:t>Могила Бетховена на центральном кладбище Вены, Австрия</a:t>
            </a:r>
            <a:endParaRPr lang="ru-RU" sz="2000" i="1" dirty="0">
              <a:solidFill>
                <a:srgbClr val="FFC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4008" y="260648"/>
            <a:ext cx="4041775" cy="63976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</a:rPr>
              <a:t>Похороны Бетховена</a:t>
            </a:r>
            <a:endParaRPr lang="ru-RU" sz="2800" i="1" dirty="0">
              <a:solidFill>
                <a:srgbClr val="FFC000"/>
              </a:solidFill>
            </a:endParaRPr>
          </a:p>
        </p:txBody>
      </p:sp>
      <p:pic>
        <p:nvPicPr>
          <p:cNvPr id="12" name="Содержимое 11" descr="368px-Beethoven_tomb_ston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932930"/>
            <a:ext cx="3991124" cy="5736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Содержимое 12" descr="Beethoven_Funeral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4464496" cy="3766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Произведения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025352"/>
            <a:ext cx="8424936" cy="58326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9 симфоний: № 1 (1799—1800), № 2 (1803), № 3 «Героическая» (1803—1804), № 4 (1806), № 5 (1804—1808), № 6 «Пасторальная» (1808), № 7 (1812), № 8 (1812), № 9 (1824).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11 симфонических увертюр, среди которых «Кориолан», «Эгмонт», «</a:t>
            </a:r>
            <a:r>
              <a:rPr lang="ru-RU" dirty="0" err="1" smtClean="0">
                <a:solidFill>
                  <a:srgbClr val="FFC000"/>
                </a:solidFill>
              </a:rPr>
              <a:t>Леонора</a:t>
            </a:r>
            <a:r>
              <a:rPr lang="ru-RU" dirty="0" smtClean="0">
                <a:solidFill>
                  <a:srgbClr val="FFC000"/>
                </a:solidFill>
              </a:rPr>
              <a:t>» № 3.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 концертов для фортепиано с оркестром.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6 юношеских сонат для фортепиано.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32 сонаты для фортепиано, 32 вариации и около 60 пьес для фортепиано.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 сонат для скрипки и фортепиано.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концерт для скрипки с оркестром, концерт для фортепиано, скрипки и виолончели с оркестром («тройной концерт»).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 сонат для виолончели и фортепиано.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16 струнных квартетов.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6 трио.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Балет «Творения Прометея».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Опера «</a:t>
            </a:r>
            <a:r>
              <a:rPr lang="ru-RU" dirty="0" err="1" smtClean="0">
                <a:solidFill>
                  <a:srgbClr val="FFC000"/>
                </a:solidFill>
              </a:rPr>
              <a:t>Фиделио</a:t>
            </a:r>
            <a:r>
              <a:rPr lang="ru-RU" dirty="0" smtClean="0">
                <a:solidFill>
                  <a:srgbClr val="FFC000"/>
                </a:solidFill>
              </a:rPr>
              <a:t>».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Торжественная месса.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Вокальный цикл «К далёкой возлюбленной».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Песни на стихи разных поэтов, обработки народных песен.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76875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Интересные факты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8712968" cy="576063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Однажды Бетховен и Гёте, гуляя вместе в Теплице, встретили находящегося там в это время императора Франца в окружении его свиты и придворных. Гёте, отойдя в сторону, склонился в глубоком поклоне, Бетховен прошёл сквозь толпу придворных, едва притронувшись к шляпе.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Каждый раз, прежде, чем сесть за стол и приступить к сочинению музыки, Бетховен опускал голову в таз с ледяной водой, из-за чего застудил себе уши и в дальнейшем потерял слух. Этот приём настолько вошёл у него в привычку, что композитор не мог отказаться от него до конца жизни.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 2011 году профессор Манчестерского университета Брайан Купер сообщил, что ему удалось восстановить 72-тактовый опус для струнного квартета, написанный Бетховеном в 1799 году, отбракованный и впоследствии утерянный. «Бетховен был </a:t>
            </a:r>
            <a:r>
              <a:rPr lang="ru-RU" dirty="0" err="1" smtClean="0">
                <a:solidFill>
                  <a:srgbClr val="FFC000"/>
                </a:solidFill>
              </a:rPr>
              <a:t>перфекционистом</a:t>
            </a:r>
            <a:r>
              <a:rPr lang="ru-RU" dirty="0" smtClean="0">
                <a:solidFill>
                  <a:srgbClr val="FFC000"/>
                </a:solidFill>
              </a:rPr>
              <a:t>, — говорит ученый. — Любой другой композитор был бы счастлив, сочинив этот отрывок». Вновь обретенная музыка прозвучала 29 сентября в исполнении струнного квартета Манчестерского университета.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Детство и юность композитора</a:t>
            </a:r>
            <a:endParaRPr lang="ru-RU" dirty="0"/>
          </a:p>
        </p:txBody>
      </p:sp>
      <p:pic>
        <p:nvPicPr>
          <p:cNvPr id="7" name="Содержимое 6" descr="Портрет Бетховена (?) в 13-летнем возрасте, неизвестный боннский мастер (предположительно 1783 год)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33528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4648200" cy="54102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Основателем музыкальной династии был дед композитора Людвиг </a:t>
            </a:r>
            <a:r>
              <a:rPr lang="ru-RU" sz="2000" dirty="0" err="1" smtClean="0">
                <a:solidFill>
                  <a:srgbClr val="FFC000"/>
                </a:solidFill>
              </a:rPr>
              <a:t>ван</a:t>
            </a:r>
            <a:r>
              <a:rPr lang="ru-RU" sz="2000" dirty="0" smtClean="0">
                <a:solidFill>
                  <a:srgbClr val="FFC000"/>
                </a:solidFill>
              </a:rPr>
              <a:t> Бетховен фламандский музыкант (бас)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Его единственным сыном был Иоганн </a:t>
            </a:r>
            <a:r>
              <a:rPr lang="ru-RU" sz="2000" dirty="0" err="1" smtClean="0">
                <a:solidFill>
                  <a:srgbClr val="FFC000"/>
                </a:solidFill>
              </a:rPr>
              <a:t>ван</a:t>
            </a:r>
            <a:r>
              <a:rPr lang="ru-RU" sz="2000" dirty="0" smtClean="0">
                <a:solidFill>
                  <a:srgbClr val="FFC000"/>
                </a:solidFill>
              </a:rPr>
              <a:t> Бетховен - отец Людвига, названного так в честь деда.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Иоганн, как и его отец, служил в капелле в качестве вокалиста (тенора) и подрабатывал, давая уроки игры на скрипке и клавире.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Первым учителем музыки Бетховена был его отец.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он был весьма суров по отношению к маленькому Людвигу, который "за инструментом частенько бывал в слезах"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48200"/>
            <a:ext cx="4572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Людвиг </a:t>
            </a:r>
            <a:r>
              <a:rPr lang="ru-RU" sz="2000" dirty="0" err="1" smtClean="0">
                <a:solidFill>
                  <a:srgbClr val="FFC000"/>
                </a:solidFill>
              </a:rPr>
              <a:t>ван</a:t>
            </a:r>
            <a:r>
              <a:rPr lang="ru-RU" sz="2000" dirty="0" smtClean="0">
                <a:solidFill>
                  <a:srgbClr val="FFC000"/>
                </a:solidFill>
              </a:rPr>
              <a:t> Бетховен  родился в немецком городе Бонне  16 декабря в 1770 году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Из семи детей Иоганна и Марии-Магдалины </a:t>
            </a:r>
            <a:r>
              <a:rPr lang="ru-RU" sz="2000" dirty="0" err="1" smtClean="0">
                <a:solidFill>
                  <a:srgbClr val="FFC000"/>
                </a:solidFill>
              </a:rPr>
              <a:t>ван</a:t>
            </a:r>
            <a:r>
              <a:rPr lang="ru-RU" sz="2000" dirty="0" smtClean="0">
                <a:solidFill>
                  <a:srgbClr val="FFC000"/>
                </a:solidFill>
              </a:rPr>
              <a:t> Бетховен выжили только трое - второй сын Людвиг и два его младших брата - </a:t>
            </a:r>
            <a:r>
              <a:rPr lang="ru-RU" sz="2000" dirty="0" err="1" smtClean="0">
                <a:solidFill>
                  <a:srgbClr val="FFC000"/>
                </a:solidFill>
              </a:rPr>
              <a:t>Каспар</a:t>
            </a:r>
            <a:r>
              <a:rPr lang="ru-RU" sz="2000" dirty="0" smtClean="0">
                <a:solidFill>
                  <a:srgbClr val="FFC000"/>
                </a:solidFill>
              </a:rPr>
              <a:t>  и Карл.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5076056" cy="61206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Его отец Иоганн (</a:t>
            </a:r>
            <a:r>
              <a:rPr lang="ru-RU" dirty="0" err="1" smtClean="0">
                <a:solidFill>
                  <a:srgbClr val="FFC000"/>
                </a:solidFill>
              </a:rPr>
              <a:t>Johann</a:t>
            </a:r>
            <a:r>
              <a:rPr lang="ru-RU" dirty="0" smtClean="0">
                <a:solidFill>
                  <a:srgbClr val="FFC000"/>
                </a:solidFill>
              </a:rPr>
              <a:t> van </a:t>
            </a:r>
            <a:r>
              <a:rPr lang="ru-RU" dirty="0" err="1" smtClean="0">
                <a:solidFill>
                  <a:srgbClr val="FFC000"/>
                </a:solidFill>
              </a:rPr>
              <a:t>Beethoven</a:t>
            </a:r>
            <a:r>
              <a:rPr lang="ru-RU" dirty="0" smtClean="0">
                <a:solidFill>
                  <a:srgbClr val="FFC000"/>
                </a:solidFill>
              </a:rPr>
              <a:t>, 1740—1792) был певцом, тенором, в придворной капелле, мать Мария-Магдалина, до замужества </a:t>
            </a:r>
            <a:r>
              <a:rPr lang="ru-RU" dirty="0" err="1" smtClean="0">
                <a:solidFill>
                  <a:srgbClr val="FFC000"/>
                </a:solidFill>
              </a:rPr>
              <a:t>Кеверих</a:t>
            </a:r>
            <a:r>
              <a:rPr lang="ru-RU" dirty="0" smtClean="0">
                <a:solidFill>
                  <a:srgbClr val="FFC000"/>
                </a:solidFill>
              </a:rPr>
              <a:t> (</a:t>
            </a:r>
            <a:r>
              <a:rPr lang="ru-RU" dirty="0" err="1" smtClean="0">
                <a:solidFill>
                  <a:srgbClr val="FFC000"/>
                </a:solidFill>
              </a:rPr>
              <a:t>Maria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Magdalena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Keverich</a:t>
            </a:r>
            <a:r>
              <a:rPr lang="ru-RU" dirty="0" smtClean="0">
                <a:solidFill>
                  <a:srgbClr val="FFC000"/>
                </a:solidFill>
              </a:rPr>
              <a:t>, 1748—1787), была дочерью придворного шеф-повара в Кобленце, они поженились в 1767 году.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413px-Bethovend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891110"/>
            <a:ext cx="3911652" cy="56827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395536" y="260648"/>
            <a:ext cx="5184576" cy="53285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Отец композитора хотел сделать из сына второго Моцарта и стал обучать игре на клавесине и скрипке. В 1778 году в Кёльне состоялось первое выступление мальчика. Однако чудо-ребёнком Бетховен не стал, отец же перепоручил мальчика своим коллегам и приятелям. Один обучал Людвига игре на органе, другой — на скрипке. В 1780 году   в Бонн приехал органист и композитор </a:t>
            </a:r>
            <a:r>
              <a:rPr lang="ru-RU" dirty="0" err="1" smtClean="0">
                <a:solidFill>
                  <a:srgbClr val="FFC000"/>
                </a:solidFill>
              </a:rPr>
              <a:t>Кристиан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Готлоб</a:t>
            </a:r>
            <a:r>
              <a:rPr lang="ru-RU" dirty="0" smtClean="0">
                <a:solidFill>
                  <a:srgbClr val="FFC000"/>
                </a:solidFill>
              </a:rPr>
              <a:t> Нефе. Он стал настоящим учителем Бетховена.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" name="Содержимое 11" descr="Beethoven_Riedel_180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15805" y="0"/>
            <a:ext cx="3628195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учитель Бетховена Нефе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19100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Так, например, на афише первого публичного выступления в марте 1778 года Людвиг был объявлен шестилетним ребенком, в то время, как ему уже шел восьмой год.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Однако, наибольшее влияние на начальное музыкальное образование Бетховена оказал Нефе назначенный органистом придворной капеллы в 1779 году.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Нефе занимался с маленьким Людвигом композицией.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 Нефе Бетховен внимательно изучал «Хорошо темперированный клавир» И.С.Баха и произведения Генделя, знакомился с музыкой старших современников: Ф.Э.Баха, Гайдна и Моцарта.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 10 лет Бетховен уже </a:t>
            </a:r>
            <a:r>
              <a:rPr lang="ru-RU" dirty="0" err="1" smtClean="0">
                <a:solidFill>
                  <a:srgbClr val="FFC000"/>
                </a:solidFill>
              </a:rPr>
              <a:t>работаел</a:t>
            </a:r>
            <a:r>
              <a:rPr lang="ru-RU" dirty="0" smtClean="0">
                <a:solidFill>
                  <a:srgbClr val="FFC000"/>
                </a:solidFill>
              </a:rPr>
              <a:t> в качестве </a:t>
            </a:r>
            <a:r>
              <a:rPr lang="ru-RU" dirty="0" err="1" smtClean="0">
                <a:solidFill>
                  <a:srgbClr val="FFC000"/>
                </a:solidFill>
              </a:rPr>
              <a:t>помошника</a:t>
            </a:r>
            <a:r>
              <a:rPr lang="ru-RU" dirty="0" smtClean="0">
                <a:solidFill>
                  <a:srgbClr val="FFC000"/>
                </a:solidFill>
              </a:rPr>
              <a:t> органиста, сначала бесплатно, а с 1784 года - как штатный музыкант капеллы.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Его музыкальный талант проявился рано, поэтому отец пытался сделать из него вундеркинда и второго маленького Моцарта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Admin\Рабочий стол\_Ne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3200400" cy="4128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86397"/>
          </a:xfrm>
        </p:spPr>
        <p:txBody>
          <a:bodyPr/>
          <a:lstStyle/>
          <a:p>
            <a:pPr algn="ctr"/>
            <a:r>
              <a:rPr lang="ru-RU" sz="3200" dirty="0" smtClean="0"/>
              <a:t>"Обратите внимание на него, он всех заставит говорить о себе".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62400" y="1219200"/>
            <a:ext cx="5181600" cy="563880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rgbClr val="FFC000"/>
                </a:solidFill>
              </a:rPr>
              <a:t>В марте 1787 Бетховен впервые посетил Вену  в надежде учиться у Моцарта. 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Неизвестно, встречались ли они на самом деле, однако легенда приписывает Моцарту слова, сказанные в адрес юного Бетховена: </a:t>
            </a:r>
          </a:p>
          <a:p>
            <a:pPr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"Обратите внимание на него, он всех заставит говорить о себе".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Спустя всего две недели Бетховен узнал, что его мать тяжело больна, и поспешил домой. 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Вскоре после этого Мария-Магдалина умерла от туберкулеза, а отец запил еще сильнее, так что Людвиг остался фактическим главой семьи, ответственным за судьбу двух младших братьев, и был вынужден провести еще около пяти лет в Бонне.</a:t>
            </a:r>
          </a:p>
          <a:p>
            <a:r>
              <a:rPr lang="ru-RU" sz="6000" dirty="0" smtClean="0">
                <a:solidFill>
                  <a:srgbClr val="FFC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mozart-and-beethoven-1362751840-view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687763" cy="4970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664797"/>
          </a:xfrm>
        </p:spPr>
        <p:txBody>
          <a:bodyPr/>
          <a:lstStyle/>
          <a:p>
            <a:pPr algn="ctr"/>
            <a:r>
              <a:rPr lang="ru-RU" dirty="0" smtClean="0"/>
              <a:t>Начало карьеры в Вене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114800"/>
            <a:ext cx="9144000" cy="2743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В 1792 г Бетховен приезжает в Вену. Город был взбудоражен вестями о революции во Франции.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Молодой композитор с восторгом воспевал свободу в своей музыке.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Она отличалась от музыки его предшественников смелостью, нарушением норм, грозовой атмосферой.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Раньше это было просто немыслимо. Дополнительным источником дохода для него была служба в оркестре капеллы в качестве альтиста.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Бетховен знакомится с итальянскими, французскими и немецкими операми, которые ставились при дворе в это время, среди них были и три оперы Моцарта</a:t>
            </a:r>
          </a:p>
          <a:p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6" descr="http://www.beethoven.ru/img/220px-Universitat_Bonn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14400"/>
            <a:ext cx="47244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4400"/>
          </a:xfrm>
        </p:spPr>
        <p:txBody>
          <a:bodyPr/>
          <a:lstStyle/>
          <a:p>
            <a:pPr algn="ctr"/>
            <a:r>
              <a:rPr lang="ru-RU" i="1" dirty="0" smtClean="0"/>
              <a:t>Учитель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5112568" cy="568863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Бетховен начал давать уроки музыки ещё в Бонне. Его боннский ученик Стефан </a:t>
            </a:r>
            <a:r>
              <a:rPr lang="ru-RU" dirty="0" err="1" smtClean="0">
                <a:solidFill>
                  <a:srgbClr val="FFC000"/>
                </a:solidFill>
              </a:rPr>
              <a:t>Брейнинг</a:t>
            </a:r>
            <a:r>
              <a:rPr lang="ru-RU" dirty="0" smtClean="0">
                <a:solidFill>
                  <a:srgbClr val="FFC000"/>
                </a:solidFill>
              </a:rPr>
              <a:t> до конца дней оставался самым преданным другом композитора. </a:t>
            </a:r>
            <a:r>
              <a:rPr lang="ru-RU" dirty="0" err="1" smtClean="0">
                <a:solidFill>
                  <a:srgbClr val="FFC000"/>
                </a:solidFill>
              </a:rPr>
              <a:t>Брейнинг</a:t>
            </a:r>
            <a:r>
              <a:rPr lang="ru-RU" dirty="0" smtClean="0">
                <a:solidFill>
                  <a:srgbClr val="FFC000"/>
                </a:solidFill>
              </a:rPr>
              <a:t> помог Бетховену в переделке либретто «</a:t>
            </a:r>
            <a:r>
              <a:rPr lang="ru-RU" dirty="0" err="1" smtClean="0">
                <a:solidFill>
                  <a:srgbClr val="FFC000"/>
                </a:solidFill>
              </a:rPr>
              <a:t>Фиделио</a:t>
            </a:r>
            <a:r>
              <a:rPr lang="ru-RU" dirty="0" smtClean="0">
                <a:solidFill>
                  <a:srgbClr val="FFC000"/>
                </a:solidFill>
              </a:rPr>
              <a:t>». В Вене ученицей Бетховена стала юная графиня Джульетта </a:t>
            </a:r>
            <a:r>
              <a:rPr lang="ru-RU" dirty="0" err="1" smtClean="0">
                <a:solidFill>
                  <a:srgbClr val="FFC000"/>
                </a:solidFill>
              </a:rPr>
              <a:t>Гвиччарди</a:t>
            </a:r>
            <a:r>
              <a:rPr lang="ru-RU" dirty="0" smtClean="0">
                <a:solidFill>
                  <a:srgbClr val="FFC000"/>
                </a:solidFill>
              </a:rPr>
              <a:t>. Джульетта была родственницей </a:t>
            </a:r>
            <a:r>
              <a:rPr lang="ru-RU" dirty="0" err="1" smtClean="0">
                <a:solidFill>
                  <a:srgbClr val="FFC000"/>
                </a:solidFill>
              </a:rPr>
              <a:t>Брунсвиков</a:t>
            </a:r>
            <a:r>
              <a:rPr lang="ru-RU" dirty="0" smtClean="0">
                <a:solidFill>
                  <a:srgbClr val="FFC000"/>
                </a:solidFill>
              </a:rPr>
              <a:t>, в семье которых композитор бывал особенно часто. Бетховен увлёкся своей ученицей и даже думал о женитьбе. Лето 1801 года он провёл в Венгрии, в имении </a:t>
            </a:r>
            <a:r>
              <a:rPr lang="ru-RU" dirty="0" err="1" smtClean="0">
                <a:solidFill>
                  <a:srgbClr val="FFC000"/>
                </a:solidFill>
              </a:rPr>
              <a:t>Брунсвиков</a:t>
            </a:r>
            <a:r>
              <a:rPr lang="ru-RU" dirty="0" smtClean="0">
                <a:solidFill>
                  <a:srgbClr val="FFC000"/>
                </a:solidFill>
              </a:rPr>
              <a:t>. По одной из гипотез, именно там была сочинена «Лунная соната»[4].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302385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627214"/>
            <a:ext cx="3779409" cy="3862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sz="half" idx="1"/>
          </p:nvPr>
        </p:nvSpPr>
        <p:spPr>
          <a:xfrm>
            <a:off x="464344" y="188641"/>
            <a:ext cx="8356128" cy="61078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Композитор посвятил её Джульетте. Однако Джульетта предпочла ему графа </a:t>
            </a:r>
            <a:r>
              <a:rPr lang="ru-RU" dirty="0" err="1" smtClean="0">
                <a:solidFill>
                  <a:srgbClr val="FFC000"/>
                </a:solidFill>
              </a:rPr>
              <a:t>Галленберга</a:t>
            </a:r>
            <a:r>
              <a:rPr lang="ru-RU" dirty="0" smtClean="0">
                <a:solidFill>
                  <a:srgbClr val="FFC000"/>
                </a:solidFill>
              </a:rPr>
              <a:t>, посчитав именно его талантливым композитором. О сочинениях графа критики писали, что в них можно точно указать, из какого произведения Моцарта или </a:t>
            </a:r>
            <a:r>
              <a:rPr lang="ru-RU" dirty="0" err="1" smtClean="0">
                <a:solidFill>
                  <a:srgbClr val="FFC000"/>
                </a:solidFill>
              </a:rPr>
              <a:t>Керубини</a:t>
            </a:r>
            <a:r>
              <a:rPr lang="ru-RU" dirty="0" smtClean="0">
                <a:solidFill>
                  <a:srgbClr val="FFC000"/>
                </a:solidFill>
              </a:rPr>
              <a:t> заимствована та или другая мелодия. Ученицей Бетховена была и Тереза </a:t>
            </a:r>
            <a:r>
              <a:rPr lang="ru-RU" dirty="0" err="1" smtClean="0">
                <a:solidFill>
                  <a:srgbClr val="FFC000"/>
                </a:solidFill>
              </a:rPr>
              <a:t>Брунсвик</a:t>
            </a:r>
            <a:r>
              <a:rPr lang="ru-RU" dirty="0" smtClean="0">
                <a:solidFill>
                  <a:srgbClr val="FFC000"/>
                </a:solidFill>
              </a:rPr>
              <a:t>. Она обладала музыкальной одарённостью — прекрасно играла на рояле, пела и даже дирижировала. Познакомившись с известным швейцарским педагогом Песталоцци, она решила посвятить себя воспитанию детей. В Венгрии Тереза открыла благотворительные детские сады для детей бедняков. До самой смерти (Тереза умерла в 1861 году в преклонном возрасте) она осталась верна избранному делу. Бетховена связывала с Терезой длительная дружба. После смерти композитора было найдено большое письмо, которое получило название «Письмо к бессмертной возлюбленной». Адресат письма неизвестен, но некоторые исследователи считают «бессмертной возлюбленной» Терезу </a:t>
            </a:r>
            <a:r>
              <a:rPr lang="ru-RU" dirty="0" err="1" smtClean="0">
                <a:solidFill>
                  <a:srgbClr val="FFC000"/>
                </a:solidFill>
              </a:rPr>
              <a:t>Брунсвик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S010286705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Заголовок п77резентации</Template>
  <TotalTime>212</TotalTime>
  <Words>1512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TS010286705</vt:lpstr>
      <vt:lpstr>Белый текст и шрифт Courier для слайдов с кодом</vt:lpstr>
      <vt:lpstr>Людвиг ван Бетховен  (1770 - 1827)   великий немецкий  композитор и пианист</vt:lpstr>
      <vt:lpstr>Детство и юность композитора</vt:lpstr>
      <vt:lpstr>Слайд 3</vt:lpstr>
      <vt:lpstr>Слайд 4</vt:lpstr>
      <vt:lpstr>Первый учитель Бетховена Нефе</vt:lpstr>
      <vt:lpstr>"Обратите внимание на него, он всех заставит говорить о себе".</vt:lpstr>
      <vt:lpstr>Начало карьеры в Вене</vt:lpstr>
      <vt:lpstr>Учитель</vt:lpstr>
      <vt:lpstr>Слайд 9</vt:lpstr>
      <vt:lpstr>Слайд 10</vt:lpstr>
      <vt:lpstr>Последние годы жизни композитора</vt:lpstr>
      <vt:lpstr>Слайд 12</vt:lpstr>
      <vt:lpstr>Бессмертные произведения Л.В.Бетховена</vt:lpstr>
      <vt:lpstr>Слайд 14</vt:lpstr>
      <vt:lpstr>Произведения   </vt:lpstr>
      <vt:lpstr>Интересные факты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Admin</cp:lastModifiedBy>
  <cp:revision>25</cp:revision>
  <dcterms:created xsi:type="dcterms:W3CDTF">2013-05-12T05:30:56Z</dcterms:created>
  <dcterms:modified xsi:type="dcterms:W3CDTF">2014-01-28T18:38:47Z</dcterms:modified>
</cp:coreProperties>
</file>