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9" r:id="rId24"/>
    <p:sldId id="290" r:id="rId25"/>
    <p:sldId id="306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87" r:id="rId34"/>
    <p:sldId id="288" r:id="rId35"/>
    <p:sldId id="299" r:id="rId36"/>
    <p:sldId id="300" r:id="rId37"/>
    <p:sldId id="301" r:id="rId38"/>
    <p:sldId id="302" r:id="rId39"/>
    <p:sldId id="307" r:id="rId40"/>
    <p:sldId id="308" r:id="rId41"/>
    <p:sldId id="309" r:id="rId42"/>
    <p:sldId id="310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14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>
        <p:scale>
          <a:sx n="90" d="100"/>
          <a:sy n="90" d="100"/>
        </p:scale>
        <p:origin x="-90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0E42A41-04AC-410A-8607-4FA772457B9E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45C82E8-FDC2-49B3-8B4A-4A0160F2A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340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B89143-156F-4C01-8AE5-8BB489DFFBB2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1.wav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1.wav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3A943-DBF7-443D-BD7F-8352B75AD009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9B538-EB03-4D68-8DC0-81A28BFCC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242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  <p:sndAc>
      <p:stSnd>
        <p:snd r:embed="rId2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DFD76-B083-4C29-A4AA-29BE94F09E0A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1F1A-36F1-4D33-9AEA-C295559CB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740441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A2B88-0B50-4D6C-B4BF-E65F0B1FD394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FEA6-6139-42A7-AACB-165595152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666943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ED52D-336D-489E-A64C-2A8DF1033D4F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E05B8-FC61-47B0-8773-44C2D30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612486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AE8F5-FA6F-4AFB-BE2A-6F6F3391D8D0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A500B-A7A9-48F7-A30D-B03D731A9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863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  <p:sndAc>
      <p:stSnd>
        <p:snd r:embed="rId2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A65F0-46C6-4DC5-A486-47927CD9E8FC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4BAF9-F127-4FC9-8E31-125D62B78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099427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E9FCC-4BD5-49F1-A755-064144A66A20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320A2-F188-494F-A343-A8EC8BA19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360789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3B857-B1AE-41E5-ACD7-F4F8CA19498E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23712-BBDA-4AF2-87BE-EA4F0E94F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908534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20EFF-DF48-4D21-9A8D-2D4FE0961855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43348-8434-427D-8185-B4B65B357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08468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418D1-D80F-4DA3-8398-BC4EBAA7C981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3B427-83F8-4E4D-89FD-BB6C6B7B3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821079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FA02B-5643-4188-A8AD-0D402A6620D9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46833-809B-44A2-ABE1-2C0C2684A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901754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4BAC19-E690-4E26-8DC8-25D5173695DE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258A6B-FD53-4A0E-B8C3-7E346F4C9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7" r:id="rId2"/>
    <p:sldLayoutId id="2147483936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7" r:id="rId9"/>
    <p:sldLayoutId id="2147483933" r:id="rId10"/>
    <p:sldLayoutId id="2147483934" r:id="rId11"/>
  </p:sldLayoutIdLst>
  <p:transition spd="slow">
    <p:zoom/>
    <p:sndAc>
      <p:stSnd>
        <p:snd r:embed="rId13" name="chimes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7.xml"/><Relationship Id="rId18" Type="http://schemas.openxmlformats.org/officeDocument/2006/relationships/slide" Target="slide21.xml"/><Relationship Id="rId3" Type="http://schemas.openxmlformats.org/officeDocument/2006/relationships/audio" Target="../media/audio2.wav"/><Relationship Id="rId21" Type="http://schemas.openxmlformats.org/officeDocument/2006/relationships/slide" Target="slide25.xml"/><Relationship Id="rId7" Type="http://schemas.openxmlformats.org/officeDocument/2006/relationships/slide" Target="slide37.xml"/><Relationship Id="rId12" Type="http://schemas.openxmlformats.org/officeDocument/2006/relationships/slide" Target="slide29.xml"/><Relationship Id="rId17" Type="http://schemas.openxmlformats.org/officeDocument/2006/relationships/slide" Target="slide1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33.xml"/><Relationship Id="rId5" Type="http://schemas.openxmlformats.org/officeDocument/2006/relationships/slide" Target="slide3.xml"/><Relationship Id="rId15" Type="http://schemas.openxmlformats.org/officeDocument/2006/relationships/slide" Target="slide35.xml"/><Relationship Id="rId10" Type="http://schemas.openxmlformats.org/officeDocument/2006/relationships/slide" Target="slide17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572560" cy="2448272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i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5400" i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5400" i="1" dirty="0" smtClean="0">
                <a:solidFill>
                  <a:schemeClr val="tx1"/>
                </a:solidFill>
                <a:latin typeface="Arial Black" pitchFamily="34" charset="0"/>
              </a:rPr>
              <a:t>Турнир по обществознанию</a:t>
            </a:r>
            <a:endParaRPr lang="ru-RU" sz="54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75" y="4000500"/>
            <a:ext cx="5214938" cy="2286000"/>
          </a:xfrm>
        </p:spPr>
        <p:txBody>
          <a:bodyPr/>
          <a:lstStyle/>
          <a:p>
            <a:pPr marR="0" algn="ctr" eaLnBrk="1" hangingPunct="1">
              <a:defRPr/>
            </a:pPr>
            <a: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класс.</a:t>
            </a:r>
            <a:endPara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algn="l" eaLnBrk="1" hangingPunct="1">
              <a:defRPr/>
            </a:pPr>
            <a:r>
              <a:rPr lang="ru-RU" sz="8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Своя игра</a:t>
            </a:r>
          </a:p>
        </p:txBody>
      </p:sp>
    </p:spTree>
  </p:cSld>
  <p:clrMapOvr>
    <a:masterClrMapping/>
  </p:clrMapOvr>
  <p:transition spd="slow"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эмоции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29438" y="5929313"/>
            <a:ext cx="17145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5716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Подростками являются:</a:t>
            </a:r>
            <a:b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А. Школьники 5-6-х классов</a:t>
            </a:r>
            <a:b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Б. Школьники 7-8-х классов.</a:t>
            </a:r>
            <a:endParaRPr lang="ru-RU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3429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 верно только  А        2. верно только Б  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верно и А, и Б        4. нет верного ответа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43688" y="6072188"/>
            <a:ext cx="19288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Ответ: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913" y="1989138"/>
            <a:ext cx="6829425" cy="17859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верно и А, и Б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6563" y="6143625"/>
            <a:ext cx="153670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Назад: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2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86563" y="6072188"/>
            <a:ext cx="18367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Ответ: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179388" y="765175"/>
            <a:ext cx="8856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 b="1"/>
              <a:t>Что объединяет эти пословицы?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388" y="1473200"/>
            <a:ext cx="8713787" cy="4830763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400" dirty="0">
                <a:solidFill>
                  <a:srgbClr val="FF0000"/>
                </a:solidFill>
              </a:rPr>
              <a:t>Дело мастера боится.</a:t>
            </a:r>
          </a:p>
          <a:p>
            <a:pPr>
              <a:defRPr/>
            </a:pPr>
            <a:r>
              <a:rPr lang="ru-RU" sz="4400" dirty="0">
                <a:solidFill>
                  <a:srgbClr val="FF0000"/>
                </a:solidFill>
              </a:rPr>
              <a:t>Волка ноги кормят</a:t>
            </a:r>
          </a:p>
          <a:p>
            <a:pPr>
              <a:defRPr/>
            </a:pPr>
            <a:r>
              <a:rPr lang="ru-RU" sz="4400" dirty="0">
                <a:solidFill>
                  <a:srgbClr val="FF0000"/>
                </a:solidFill>
              </a:rPr>
              <a:t>Любишь кататься – люби и саночки возить</a:t>
            </a:r>
          </a:p>
          <a:p>
            <a:pPr>
              <a:defRPr/>
            </a:pPr>
            <a:r>
              <a:rPr lang="ru-RU" sz="4400" dirty="0">
                <a:solidFill>
                  <a:srgbClr val="FF0000"/>
                </a:solidFill>
              </a:rPr>
              <a:t>Хочешь есть калачи, так не сиди на печи</a:t>
            </a:r>
          </a:p>
          <a:p>
            <a:pPr>
              <a:defRPr/>
            </a:pPr>
            <a:r>
              <a:rPr lang="ru-RU" sz="4400" dirty="0">
                <a:solidFill>
                  <a:srgbClr val="FF0000"/>
                </a:solidFill>
              </a:rPr>
              <a:t>По заслугам и почёт</a:t>
            </a:r>
          </a:p>
        </p:txBody>
      </p:sp>
    </p:spTree>
  </p:cSld>
  <p:clrMapOvr>
    <a:masterClrMapping/>
  </p:clrMapOvr>
  <p:transition spd="slow"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0715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0" y="6000750"/>
            <a:ext cx="153670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Назад: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1001713" y="1773238"/>
            <a:ext cx="66246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5400" b="1" i="1">
                <a:solidFill>
                  <a:srgbClr val="00B0F0"/>
                </a:solidFill>
              </a:rPr>
              <a:t>Право на труд</a:t>
            </a:r>
          </a:p>
        </p:txBody>
      </p:sp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492918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приведённом ниже списке указаны черты сходства потребностей и способностей человека и отличия потребностей от способностей человека. Выберите в первую колонку таблицы черты сходства, а во вторую – черты отличия.</a:t>
            </a:r>
            <a:br>
              <a:rPr lang="ru-RU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smtClean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1) открывают человеку новые возможности</a:t>
            </a:r>
            <a:br>
              <a:rPr lang="ru-RU" sz="2800" b="1" smtClean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ru-RU" sz="2800" b="1" smtClean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2) влияют на деятельность человека</a:t>
            </a:r>
            <a:br>
              <a:rPr lang="ru-RU" sz="2800" b="1" smtClean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ru-RU" sz="2800" b="1" smtClean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3) Выражаются в ощущении нехватки чего-либо</a:t>
            </a:r>
            <a:br>
              <a:rPr lang="ru-RU" sz="2800" b="1" smtClean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ru-RU" sz="2800" b="1" smtClean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4) Меняются с возрастом.</a:t>
            </a:r>
            <a:br>
              <a:rPr lang="ru-RU" sz="2800" b="1" smtClean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endParaRPr lang="ru-RU" sz="2800" b="1" smtClean="0">
              <a:solidFill>
                <a:srgbClr val="0B539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72063"/>
          <a:ext cx="82296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Черты сходства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Черты отличия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?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?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50" y="6286500"/>
            <a:ext cx="19288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Ответ: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6429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000125"/>
          <a:ext cx="8786812" cy="5072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06"/>
                <a:gridCol w="4393406"/>
              </a:tblGrid>
              <a:tr h="98805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Черты сходства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Черты отличия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</a:tr>
              <a:tr h="204200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2) Влияют на деятельность человека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1) Открывают человеку новые возможности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</a:tr>
              <a:tr h="204200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4) Меняются с возрастом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3) Выражаются в ощущении нехватки чего-либо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43688" y="6143625"/>
            <a:ext cx="15367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Назад: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429375" y="6000750"/>
            <a:ext cx="20716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Ответ: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507" name="Group 12"/>
          <p:cNvGrpSpPr>
            <a:grpSpLocks/>
          </p:cNvGrpSpPr>
          <p:nvPr/>
        </p:nvGrpSpPr>
        <p:grpSpPr bwMode="auto">
          <a:xfrm>
            <a:off x="323850" y="1557338"/>
            <a:ext cx="8569325" cy="4443412"/>
            <a:chOff x="449" y="6795"/>
            <a:chExt cx="6289" cy="2146"/>
          </a:xfrm>
        </p:grpSpPr>
        <p:sp>
          <p:nvSpPr>
            <p:cNvPr id="21515" name="Rectangle 17"/>
            <p:cNvSpPr>
              <a:spLocks noChangeArrowheads="1"/>
            </p:cNvSpPr>
            <p:nvPr/>
          </p:nvSpPr>
          <p:spPr bwMode="auto">
            <a:xfrm>
              <a:off x="449" y="6795"/>
              <a:ext cx="2730" cy="5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Rectangle 16"/>
            <p:cNvSpPr>
              <a:spLocks noChangeArrowheads="1"/>
            </p:cNvSpPr>
            <p:nvPr/>
          </p:nvSpPr>
          <p:spPr bwMode="auto">
            <a:xfrm>
              <a:off x="2036" y="7688"/>
              <a:ext cx="2730" cy="5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3600">
                  <a:cs typeface="Times New Roman" pitchFamily="18" charset="0"/>
                </a:rPr>
                <a:t> семья</a:t>
              </a:r>
              <a:endParaRPr lang="ru-RU" sz="3600"/>
            </a:p>
          </p:txBody>
        </p:sp>
        <p:sp>
          <p:nvSpPr>
            <p:cNvPr id="21517" name="Rectangle 15"/>
            <p:cNvSpPr>
              <a:spLocks noChangeArrowheads="1"/>
            </p:cNvSpPr>
            <p:nvPr/>
          </p:nvSpPr>
          <p:spPr bwMode="auto">
            <a:xfrm>
              <a:off x="449" y="8436"/>
              <a:ext cx="2730" cy="5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4008" y="8436"/>
              <a:ext cx="2730" cy="5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Rectangle 13"/>
            <p:cNvSpPr>
              <a:spLocks noChangeArrowheads="1"/>
            </p:cNvSpPr>
            <p:nvPr/>
          </p:nvSpPr>
          <p:spPr bwMode="auto">
            <a:xfrm>
              <a:off x="4008" y="6795"/>
              <a:ext cx="2730" cy="5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21508" name="AutoShape 8"/>
          <p:cNvCxnSpPr>
            <a:cxnSpLocks noChangeShapeType="1"/>
          </p:cNvCxnSpPr>
          <p:nvPr/>
        </p:nvCxnSpPr>
        <p:spPr bwMode="auto">
          <a:xfrm flipV="1">
            <a:off x="5940425" y="2644775"/>
            <a:ext cx="898525" cy="6397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09" name="AutoShape 9"/>
          <p:cNvCxnSpPr>
            <a:cxnSpLocks noChangeShapeType="1"/>
          </p:cNvCxnSpPr>
          <p:nvPr/>
        </p:nvCxnSpPr>
        <p:spPr bwMode="auto">
          <a:xfrm>
            <a:off x="6389688" y="4292600"/>
            <a:ext cx="901700" cy="6556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0" name="AutoShape 10"/>
          <p:cNvCxnSpPr>
            <a:cxnSpLocks noChangeShapeType="1"/>
          </p:cNvCxnSpPr>
          <p:nvPr/>
        </p:nvCxnSpPr>
        <p:spPr bwMode="auto">
          <a:xfrm flipH="1">
            <a:off x="900113" y="4292600"/>
            <a:ext cx="1585912" cy="6556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1" name="AutoShape 11"/>
          <p:cNvCxnSpPr>
            <a:cxnSpLocks noChangeShapeType="1"/>
          </p:cNvCxnSpPr>
          <p:nvPr/>
        </p:nvCxnSpPr>
        <p:spPr bwMode="auto">
          <a:xfrm flipH="1" flipV="1">
            <a:off x="2625725" y="2644775"/>
            <a:ext cx="1012825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2" name="Rectangle 18"/>
          <p:cNvSpPr>
            <a:spLocks noChangeArrowheads="1"/>
          </p:cNvSpPr>
          <p:nvPr/>
        </p:nvSpPr>
        <p:spPr bwMode="auto">
          <a:xfrm>
            <a:off x="2625725" y="450850"/>
            <a:ext cx="482441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3600">
                <a:cs typeface="Times New Roman" pitchFamily="18" charset="0"/>
              </a:rPr>
              <a:t>«Функции семьи»</a:t>
            </a:r>
            <a:endParaRPr lang="ru-RU" sz="3600"/>
          </a:p>
          <a:p>
            <a:pPr eaLnBrk="0" hangingPunct="0"/>
            <a:endParaRPr lang="ru-RU" sz="3600"/>
          </a:p>
        </p:txBody>
      </p:sp>
      <p:sp>
        <p:nvSpPr>
          <p:cNvPr id="21513" name="Rectangle 2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800"/>
          </a:p>
          <a:p>
            <a:pPr eaLnBrk="0" hangingPunct="0"/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21514" name="Rectangle 2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                                                                                                                             </a:t>
            </a:r>
            <a:endParaRPr lang="ru-RU" sz="800"/>
          </a:p>
          <a:p>
            <a:pPr eaLnBrk="0" hangingPunct="0"/>
            <a:endParaRPr lang="ru-RU"/>
          </a:p>
        </p:txBody>
      </p:sp>
    </p:spTree>
  </p:cSld>
  <p:clrMapOvr>
    <a:masterClrMapping/>
  </p:clrMapOvr>
  <p:transition spd="slow">
    <p:zoom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4438" y="704850"/>
            <a:ext cx="5327650" cy="5810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0813" y="6000750"/>
            <a:ext cx="2286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Назад: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532" name="Group 12"/>
          <p:cNvGrpSpPr>
            <a:grpSpLocks/>
          </p:cNvGrpSpPr>
          <p:nvPr/>
        </p:nvGrpSpPr>
        <p:grpSpPr bwMode="auto">
          <a:xfrm>
            <a:off x="323850" y="1557338"/>
            <a:ext cx="8569325" cy="4443412"/>
            <a:chOff x="449" y="6795"/>
            <a:chExt cx="6289" cy="2146"/>
          </a:xfrm>
        </p:grpSpPr>
        <p:sp>
          <p:nvSpPr>
            <p:cNvPr id="22533" name="Rectangle 17"/>
            <p:cNvSpPr>
              <a:spLocks noChangeArrowheads="1"/>
            </p:cNvSpPr>
            <p:nvPr/>
          </p:nvSpPr>
          <p:spPr bwMode="auto">
            <a:xfrm>
              <a:off x="449" y="6795"/>
              <a:ext cx="2730" cy="5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3600"/>
                <a:t>Репродуктивная</a:t>
              </a:r>
            </a:p>
          </p:txBody>
        </p:sp>
        <p:sp>
          <p:nvSpPr>
            <p:cNvPr id="22534" name="Rectangle 16"/>
            <p:cNvSpPr>
              <a:spLocks noChangeArrowheads="1"/>
            </p:cNvSpPr>
            <p:nvPr/>
          </p:nvSpPr>
          <p:spPr bwMode="auto">
            <a:xfrm>
              <a:off x="2036" y="7688"/>
              <a:ext cx="2730" cy="5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3600">
                  <a:cs typeface="Times New Roman" pitchFamily="18" charset="0"/>
                </a:rPr>
                <a:t> семья</a:t>
              </a:r>
              <a:endParaRPr lang="ru-RU" sz="3600"/>
            </a:p>
          </p:txBody>
        </p:sp>
        <p:sp>
          <p:nvSpPr>
            <p:cNvPr id="22535" name="Rectangle 15"/>
            <p:cNvSpPr>
              <a:spLocks noChangeArrowheads="1"/>
            </p:cNvSpPr>
            <p:nvPr/>
          </p:nvSpPr>
          <p:spPr bwMode="auto">
            <a:xfrm>
              <a:off x="449" y="8436"/>
              <a:ext cx="2730" cy="5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3600"/>
                <a:t>Общение</a:t>
              </a:r>
              <a:r>
                <a:rPr lang="ru-RU"/>
                <a:t> </a:t>
              </a:r>
            </a:p>
          </p:txBody>
        </p:sp>
        <p:sp>
          <p:nvSpPr>
            <p:cNvPr id="22536" name="Rectangle 14"/>
            <p:cNvSpPr>
              <a:spLocks noChangeArrowheads="1"/>
            </p:cNvSpPr>
            <p:nvPr/>
          </p:nvSpPr>
          <p:spPr bwMode="auto">
            <a:xfrm>
              <a:off x="4008" y="8436"/>
              <a:ext cx="2730" cy="5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3600" dirty="0"/>
                <a:t>Хозяйственная</a:t>
              </a:r>
            </a:p>
          </p:txBody>
        </p:sp>
        <p:sp>
          <p:nvSpPr>
            <p:cNvPr id="22537" name="Rectangle 13"/>
            <p:cNvSpPr>
              <a:spLocks noChangeArrowheads="1"/>
            </p:cNvSpPr>
            <p:nvPr/>
          </p:nvSpPr>
          <p:spPr bwMode="auto">
            <a:xfrm>
              <a:off x="4008" y="6795"/>
              <a:ext cx="2730" cy="5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3600"/>
                <a:t>Воспитательная</a:t>
              </a:r>
            </a:p>
          </p:txBody>
        </p:sp>
      </p:grpSp>
    </p:spTree>
  </p:cSld>
  <p:clrMapOvr>
    <a:masterClrMapping/>
  </p:clrMapOvr>
  <p:transition spd="slow"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42938"/>
            <a:ext cx="8229600" cy="6191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714375"/>
            <a:ext cx="8464550" cy="559435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Отметьте из предложенных ниже слов те, которые 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ассоциируются у вас с термином «воспитание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развитие                       6) личность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ответственность   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7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контроль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образование            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 наказание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игра                           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9) влияние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труд                           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10) ремень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375" y="6143625"/>
            <a:ext cx="16303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Ответ: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42875"/>
          <a:ext cx="9144000" cy="6715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296"/>
                <a:gridCol w="1428760"/>
                <a:gridCol w="1357322"/>
                <a:gridCol w="1357322"/>
                <a:gridCol w="1214446"/>
                <a:gridCol w="1285854"/>
              </a:tblGrid>
              <a:tr h="1755097">
                <a:tc>
                  <a:txBody>
                    <a:bodyPr/>
                    <a:lstStyle/>
                    <a:p>
                      <a:pPr algn="ctr"/>
                      <a:endParaRPr lang="ru-RU" sz="3200" b="0" i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3200" b="0" i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Человек</a:t>
                      </a:r>
                      <a:endParaRPr lang="ru-RU" sz="3200" b="0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i="0" u="none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4" action="ppaction://hlinksldjump"/>
                        </a:rPr>
                        <a:t>10</a:t>
                      </a:r>
                      <a:endParaRPr lang="ru-RU" sz="6600" b="0" i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u="sng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5" action="ppaction://hlinksldjump"/>
                        </a:rPr>
                        <a:t>20</a:t>
                      </a:r>
                      <a:endParaRPr lang="ru-RU" sz="6600" b="0" u="sng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u="none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6" action="ppaction://hlinksldjump"/>
                        </a:rPr>
                        <a:t>30</a:t>
                      </a:r>
                      <a:endParaRPr lang="ru-RU" sz="66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u="none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7" action="ppaction://hlinksldjump"/>
                        </a:rPr>
                        <a:t>40</a:t>
                      </a:r>
                      <a:endParaRPr lang="ru-RU" sz="66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8" action="ppaction://hlinksldjump"/>
                        </a:rPr>
                        <a:t>50</a:t>
                      </a:r>
                      <a:endParaRPr lang="ru-RU" sz="6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1755097"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Семья</a:t>
                      </a:r>
                      <a:endParaRPr lang="ru-RU" sz="3200" b="0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u="none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9" action="ppaction://hlinksldjump"/>
                        </a:rPr>
                        <a:t>10</a:t>
                      </a:r>
                      <a:endParaRPr lang="ru-RU" sz="6600" b="0" u="none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u="none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10" action="ppaction://hlinksldjump"/>
                        </a:rPr>
                        <a:t>20</a:t>
                      </a:r>
                      <a:endParaRPr lang="ru-RU" sz="66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11" action="ppaction://hlinksldjump"/>
                        </a:rPr>
                        <a:t>30</a:t>
                      </a:r>
                      <a:endParaRPr lang="ru-RU" sz="6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12" action="ppaction://hlinksldjump"/>
                        </a:rPr>
                        <a:t>40</a:t>
                      </a:r>
                      <a:endParaRPr lang="ru-RU" sz="6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13" action="ppaction://hlinksldjump"/>
                        </a:rPr>
                        <a:t>50</a:t>
                      </a:r>
                      <a:endParaRPr lang="ru-RU" sz="6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1449835"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Школа</a:t>
                      </a:r>
                      <a:endParaRPr lang="ru-RU" sz="3200" b="0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u="none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14" action="ppaction://hlinksldjump"/>
                        </a:rPr>
                        <a:t>10</a:t>
                      </a:r>
                      <a:endParaRPr lang="ru-RU" sz="66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u="none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15" action="ppaction://hlinksldjump"/>
                        </a:rPr>
                        <a:t>20</a:t>
                      </a:r>
                      <a:endParaRPr lang="ru-RU" sz="66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11" action="ppaction://hlinksldjump"/>
                        </a:rPr>
                        <a:t>30</a:t>
                      </a:r>
                      <a:endParaRPr lang="ru-RU" sz="6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16" action="ppaction://hlinksldjump"/>
                        </a:rPr>
                        <a:t>40</a:t>
                      </a:r>
                      <a:endParaRPr lang="ru-RU" sz="6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" action="ppaction://noaction"/>
                        </a:rPr>
                        <a:t>50</a:t>
                      </a:r>
                      <a:endParaRPr lang="ru-RU" sz="6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1755097"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Труд</a:t>
                      </a:r>
                      <a:endParaRPr lang="ru-RU" sz="3200" b="0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u="none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17" action="ppaction://hlinksldjump"/>
                        </a:rPr>
                        <a:t>10</a:t>
                      </a:r>
                      <a:endParaRPr lang="ru-RU" sz="66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u="none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18" action="ppaction://hlinksldjump"/>
                        </a:rPr>
                        <a:t>20</a:t>
                      </a:r>
                      <a:endParaRPr lang="ru-RU" sz="66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19" action="ppaction://hlinksldjump"/>
                        </a:rPr>
                        <a:t>30</a:t>
                      </a:r>
                      <a:endParaRPr lang="ru-RU" sz="6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20" action="ppaction://hlinksldjump"/>
                        </a:rPr>
                        <a:t>40</a:t>
                      </a:r>
                      <a:endParaRPr lang="ru-RU" sz="6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21" action="ppaction://hlinksldjump"/>
                        </a:rPr>
                        <a:t>50</a:t>
                      </a:r>
                      <a:endParaRPr lang="ru-RU" sz="6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6563" y="6143625"/>
            <a:ext cx="13700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ru-RU" sz="7200" dirty="0" smtClean="0">
                <a:solidFill>
                  <a:srgbClr val="FF0000"/>
                </a:solidFill>
              </a:rPr>
              <a:t>1,2,3,4,5,6,7,9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63" y="1785938"/>
          <a:ext cx="82296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681">
                <a:tc>
                  <a:txBody>
                    <a:bodyPr/>
                    <a:lstStyle/>
                    <a:p>
                      <a:r>
                        <a:rPr lang="ru-RU" sz="1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А) Пройденный материал</a:t>
                      </a:r>
                      <a:endParaRPr lang="ru-RU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ru-RU" sz="1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 Объект деятельности</a:t>
                      </a:r>
                      <a:endParaRPr lang="ru-RU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ru-RU" sz="1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Б) Школьник </a:t>
                      </a:r>
                      <a:endParaRPr lang="ru-RU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ru-RU" sz="1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 Субъект деятельности</a:t>
                      </a:r>
                      <a:endParaRPr lang="ru-RU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ru-RU" sz="1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В) Школьный учебник</a:t>
                      </a:r>
                      <a:endParaRPr lang="ru-RU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ru-RU" sz="1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  Цель деятельности</a:t>
                      </a:r>
                      <a:endParaRPr lang="ru-RU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ru-RU" sz="1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Г) Хорошая отметка</a:t>
                      </a:r>
                      <a:endParaRPr lang="ru-RU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ru-RU" sz="1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  Средство деятельности</a:t>
                      </a:r>
                      <a:endParaRPr lang="ru-RU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15063" y="6072188"/>
            <a:ext cx="163036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Ответ: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285875"/>
          </a:xfrm>
        </p:spPr>
        <p:txBody>
          <a:bodyPr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Школьник готовится к контрольной работе. Установите соответствие между примером и элементом структуры деятельности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63" y="3286125"/>
          <a:ext cx="8215312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56"/>
                <a:gridCol w="4107656"/>
              </a:tblGrid>
              <a:tr h="37147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Д)</a:t>
                      </a:r>
                      <a:r>
                        <a:rPr lang="ru-RU" sz="1800" baseline="0" dirty="0" smtClean="0"/>
                        <a:t> Словарь- справочник</a:t>
                      </a:r>
                      <a:endParaRPr lang="ru-RU" sz="1800" dirty="0"/>
                    </a:p>
                  </a:txBody>
                  <a:tcPr marL="91439" marR="91439" marT="45798" marB="4579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98" marB="45798"/>
                </a:tc>
              </a:tr>
            </a:tbl>
          </a:graphicData>
        </a:graphic>
      </p:graphicFrame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9286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85875"/>
          <a:ext cx="8229600" cy="3143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86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А) Пройденный материал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Объект деятельности</a:t>
                      </a:r>
                      <a:endParaRPr lang="ru-RU" sz="1800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Б) Школьник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Субъект деятельности</a:t>
                      </a:r>
                      <a:endParaRPr lang="ru-RU" sz="1800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В) Школьный учебник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 Средство деятельности</a:t>
                      </a:r>
                      <a:endParaRPr lang="ru-RU" sz="1800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Г) Хорошая отметка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4. Цель деятельности</a:t>
                      </a:r>
                      <a:endParaRPr lang="ru-RU" sz="1800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Д) Словарь -справочник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3. Средство деятельности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43688" y="6215063"/>
            <a:ext cx="13700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2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86500" y="6000750"/>
            <a:ext cx="16303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Ответ: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6"/>
            <a:ext cx="8640960" cy="5816977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</a:rPr>
              <a:t>Все термины, приведенные ниже, за исключением одного, связаны с понятием     «творчество». Укажите термин, не связанный с этим понятием.</a:t>
            </a:r>
          </a:p>
          <a:p>
            <a:pPr algn="ctr">
              <a:defRPr/>
            </a:pPr>
            <a:r>
              <a:rPr lang="ru-RU" sz="3200" dirty="0">
                <a:solidFill>
                  <a:srgbClr val="92D050"/>
                </a:solidFill>
              </a:rPr>
              <a:t>1.Выдумка </a:t>
            </a:r>
          </a:p>
          <a:p>
            <a:pPr algn="ctr">
              <a:defRPr/>
            </a:pPr>
            <a:endParaRPr lang="ru-RU" sz="3200" dirty="0">
              <a:solidFill>
                <a:srgbClr val="92D050"/>
              </a:solidFill>
            </a:endParaRPr>
          </a:p>
          <a:p>
            <a:pPr algn="ctr">
              <a:defRPr/>
            </a:pPr>
            <a:r>
              <a:rPr lang="ru-RU" sz="3200" dirty="0">
                <a:solidFill>
                  <a:srgbClr val="92D050"/>
                </a:solidFill>
              </a:rPr>
              <a:t> 2. Трафарет</a:t>
            </a:r>
          </a:p>
          <a:p>
            <a:pPr algn="ctr">
              <a:defRPr/>
            </a:pPr>
            <a:endParaRPr lang="ru-RU" sz="3200" dirty="0">
              <a:solidFill>
                <a:srgbClr val="92D050"/>
              </a:solidFill>
            </a:endParaRPr>
          </a:p>
          <a:p>
            <a:pPr algn="ctr">
              <a:defRPr/>
            </a:pPr>
            <a:r>
              <a:rPr lang="ru-RU" sz="3200" dirty="0">
                <a:solidFill>
                  <a:srgbClr val="92D050"/>
                </a:solidFill>
              </a:rPr>
              <a:t>  3. Фантазия </a:t>
            </a:r>
          </a:p>
          <a:p>
            <a:pPr algn="ctr">
              <a:defRPr/>
            </a:pPr>
            <a:endParaRPr lang="ru-RU" sz="3200" dirty="0">
              <a:solidFill>
                <a:srgbClr val="92D050"/>
              </a:solidFill>
            </a:endParaRPr>
          </a:p>
          <a:p>
            <a:pPr algn="ctr">
              <a:defRPr/>
            </a:pPr>
            <a:r>
              <a:rPr lang="ru-RU" sz="3200" dirty="0">
                <a:solidFill>
                  <a:srgbClr val="92D050"/>
                </a:solidFill>
              </a:rPr>
              <a:t> 4. Новизна </a:t>
            </a:r>
          </a:p>
          <a:p>
            <a:pPr algn="ctr">
              <a:defRPr/>
            </a:pPr>
            <a:endParaRPr lang="ru-RU" sz="3200" dirty="0">
              <a:solidFill>
                <a:srgbClr val="92D050"/>
              </a:solidFill>
            </a:endParaRPr>
          </a:p>
          <a:p>
            <a:pPr algn="ctr">
              <a:defRPr/>
            </a:pPr>
            <a:r>
              <a:rPr lang="ru-RU" sz="3200" dirty="0">
                <a:solidFill>
                  <a:srgbClr val="92D050"/>
                </a:solidFill>
              </a:rPr>
              <a:t> 5. Чувство красоты.</a:t>
            </a:r>
          </a:p>
        </p:txBody>
      </p:sp>
    </p:spTree>
  </p:cSld>
  <p:clrMapOvr>
    <a:masterClrMapping/>
  </p:clrMapOvr>
  <p:transition spd="slow">
    <p:zoom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785813"/>
          </a:xfrm>
        </p:spPr>
        <p:txBody>
          <a:bodyPr/>
          <a:lstStyle/>
          <a:p>
            <a:pPr algn="ctr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0" y="6072188"/>
            <a:ext cx="13700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068388" y="1341438"/>
            <a:ext cx="66135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6600">
                <a:solidFill>
                  <a:srgbClr val="FF0000"/>
                </a:solidFill>
              </a:rPr>
              <a:t>2) трафарет</a:t>
            </a:r>
          </a:p>
        </p:txBody>
      </p:sp>
    </p:spTree>
  </p:cSld>
  <p:clrMapOvr>
    <a:masterClrMapping/>
  </p:clrMapOvr>
  <p:transition spd="slow">
    <p:zoom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ru-RU" sz="3600" smtClean="0"/>
              <a:t>СООТНЕСТИ ПОНЯТИЯ И ИХ ЗНАЧЕНИЕ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>
          <a:xfrm>
            <a:off x="539750" y="1341438"/>
            <a:ext cx="4040188" cy="658812"/>
          </a:xfrm>
        </p:spPr>
        <p:txBody>
          <a:bodyPr/>
          <a:lstStyle/>
          <a:p>
            <a:r>
              <a:rPr lang="ru-RU" smtClean="0"/>
              <a:t>ПОНЯТИЯ</a:t>
            </a:r>
          </a:p>
        </p:txBody>
      </p:sp>
      <p:sp>
        <p:nvSpPr>
          <p:cNvPr id="29700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1341438"/>
            <a:ext cx="4041775" cy="654050"/>
          </a:xfrm>
        </p:spPr>
        <p:txBody>
          <a:bodyPr/>
          <a:lstStyle/>
          <a:p>
            <a:r>
              <a:rPr lang="ru-RU" smtClean="0"/>
              <a:t>ЗНАЧЕНИЕ</a:t>
            </a:r>
          </a:p>
        </p:txBody>
      </p:sp>
      <p:sp>
        <p:nvSpPr>
          <p:cNvPr id="29701" name="Объект 4"/>
          <p:cNvSpPr>
            <a:spLocks noGrp="1"/>
          </p:cNvSpPr>
          <p:nvPr>
            <p:ph sz="quarter" idx="2"/>
          </p:nvPr>
        </p:nvSpPr>
        <p:spPr>
          <a:xfrm>
            <a:off x="323850" y="1916113"/>
            <a:ext cx="4040188" cy="3846512"/>
          </a:xfrm>
        </p:spPr>
        <p:txBody>
          <a:bodyPr/>
          <a:lstStyle/>
          <a:p>
            <a:pPr marL="457200" indent="-457200">
              <a:buFont typeface="Calibri" pitchFamily="34" charset="0"/>
              <a:buAutoNum type="arabicParenR"/>
            </a:pPr>
            <a:r>
              <a:rPr lang="ru-RU" smtClean="0"/>
              <a:t>РЕСУРСЫ</a:t>
            </a:r>
          </a:p>
          <a:p>
            <a:pPr marL="457200" indent="-457200">
              <a:buFont typeface="Calibri" pitchFamily="34" charset="0"/>
              <a:buAutoNum type="arabicParenR"/>
            </a:pPr>
            <a:r>
              <a:rPr lang="ru-RU" smtClean="0"/>
              <a:t>ТРУД</a:t>
            </a:r>
          </a:p>
          <a:p>
            <a:pPr marL="457200" indent="-457200">
              <a:buFont typeface="Calibri" pitchFamily="34" charset="0"/>
              <a:buAutoNum type="arabicParenR"/>
            </a:pPr>
            <a:r>
              <a:rPr lang="ru-RU" smtClean="0"/>
              <a:t>ПОТРЕБНОСТИ</a:t>
            </a:r>
          </a:p>
          <a:p>
            <a:pPr marL="457200" indent="-457200">
              <a:buFont typeface="Calibri" pitchFamily="34" charset="0"/>
              <a:buAutoNum type="arabicParenR"/>
            </a:pPr>
            <a:r>
              <a:rPr lang="ru-RU" smtClean="0"/>
              <a:t>ЭКОНОМИКА</a:t>
            </a:r>
          </a:p>
        </p:txBody>
      </p:sp>
      <p:sp>
        <p:nvSpPr>
          <p:cNvPr id="29702" name="Объект 5"/>
          <p:cNvSpPr>
            <a:spLocks noGrp="1"/>
          </p:cNvSpPr>
          <p:nvPr>
            <p:ph sz="quarter" idx="4"/>
          </p:nvPr>
        </p:nvSpPr>
        <p:spPr>
          <a:xfrm>
            <a:off x="3851275" y="1916113"/>
            <a:ext cx="4835525" cy="3600450"/>
          </a:xfrm>
        </p:spPr>
        <p:txBody>
          <a:bodyPr/>
          <a:lstStyle/>
          <a:p>
            <a:pPr marL="457200" indent="-457200">
              <a:buFont typeface="Calibri" pitchFamily="34" charset="0"/>
              <a:buAutoNum type="alphaUcPeriod"/>
            </a:pPr>
            <a:r>
              <a:rPr lang="ru-RU" smtClean="0"/>
              <a:t>ХОЗЯЙСТВО СТРАНЫ В ЦЕЛОМ ИЛИ ЕГО ЧАСТЬ</a:t>
            </a:r>
          </a:p>
          <a:p>
            <a:pPr marL="457200" indent="-457200">
              <a:buFont typeface="Calibri" pitchFamily="34" charset="0"/>
              <a:buAutoNum type="alphaUcPeriod"/>
            </a:pPr>
            <a:r>
              <a:rPr lang="ru-RU" smtClean="0"/>
              <a:t>СРЕДСТВА, ЦЕННОСТИ, ЗАПАСЫ</a:t>
            </a:r>
          </a:p>
          <a:p>
            <a:pPr marL="457200" indent="-457200">
              <a:buFont typeface="Calibri" pitchFamily="34" charset="0"/>
              <a:buAutoNum type="alphaUcPeriod"/>
            </a:pPr>
            <a:r>
              <a:rPr lang="ru-RU" smtClean="0"/>
              <a:t>ДЕЯТЕЛЬНОСТЬ ЧЕЛОВЕКА, НАПРАВЛЕННАЯ НА ДОСТИЖЕНИЕ ПРАКТИЧЕСКОГО РЕЗУЛЬТАТА</a:t>
            </a:r>
          </a:p>
          <a:p>
            <a:pPr marL="457200" indent="-457200">
              <a:buFont typeface="Calibri" pitchFamily="34" charset="0"/>
              <a:buAutoNum type="alphaUcPeriod"/>
            </a:pPr>
            <a:r>
              <a:rPr lang="ru-RU" smtClean="0"/>
              <a:t>ОСОЗНАВЕМАЯ ЧЕЛОВЕКОМ НУЖДА В ЧЕМ-ЛИБО</a:t>
            </a:r>
          </a:p>
        </p:txBody>
      </p:sp>
      <p:sp>
        <p:nvSpPr>
          <p:cNvPr id="29703" name="TextBox 6"/>
          <p:cNvSpPr txBox="1">
            <a:spLocks noChangeArrowheads="1"/>
          </p:cNvSpPr>
          <p:nvPr/>
        </p:nvSpPr>
        <p:spPr bwMode="auto">
          <a:xfrm>
            <a:off x="5940425" y="6165850"/>
            <a:ext cx="23034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>
                <a:solidFill>
                  <a:srgbClr val="FFC000"/>
                </a:solidFill>
                <a:hlinkClick r:id="" action="ppaction://hlinkshowjump?jump=nextslide"/>
              </a:rPr>
              <a:t>Ответ:</a:t>
            </a:r>
            <a:endParaRPr lang="ru-RU" sz="280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642938"/>
          </a:xfrm>
        </p:spPr>
        <p:txBody>
          <a:bodyPr/>
          <a:lstStyle/>
          <a:p>
            <a:pPr algn="ctr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11750"/>
          </a:xfrm>
          <a:extLst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514350" indent="-514350" algn="ctr">
              <a:buFont typeface="Wingdings 2" pitchFamily="18" charset="2"/>
              <a:buAutoNum type="arabicPeriod"/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  <a:p>
            <a:pPr marL="514350" indent="-514350" algn="ctr">
              <a:buFont typeface="Wingdings 2" pitchFamily="18" charset="2"/>
              <a:buAutoNum type="arabicPeriod"/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  <a:p>
            <a:pPr marL="514350" indent="-514350" algn="ctr">
              <a:buFont typeface="Wingdings 2" pitchFamily="18" charset="2"/>
              <a:buAutoNum type="arabicPeriod"/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  <a:p>
            <a:pPr marL="514350" indent="-514350" algn="ctr">
              <a:buFont typeface="Wingdings 2" pitchFamily="18" charset="2"/>
              <a:buAutoNum type="arabicPeriod"/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0" y="6143625"/>
            <a:ext cx="13700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2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786812" cy="2638425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приведённом ниже списке указаны черты сходства  полной и неполной семьи. Выберите в первую колонку таблицы черты сходства, а во вторую черты отличия.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2997200"/>
            <a:ext cx="9036050" cy="3327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Объединяет кровных или близких родственников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Ведут общее хозяйство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Отсутствует один из родителей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быть 2-х и многопоколенной семьей</a:t>
            </a:r>
          </a:p>
          <a:p>
            <a:pPr marL="514350" indent="-514350">
              <a:buFont typeface="Wingdings 2" pitchFamily="18" charset="2"/>
              <a:buNone/>
              <a:defRPr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25" y="5013325"/>
          <a:ext cx="8429625" cy="1701800"/>
        </p:xfrm>
        <a:graphic>
          <a:graphicData uri="http://schemas.openxmlformats.org/drawingml/2006/table">
            <a:tbl>
              <a:tblPr/>
              <a:tblGrid>
                <a:gridCol w="4214813"/>
                <a:gridCol w="4214812"/>
              </a:tblGrid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Черты сходства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Черты отличия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395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58063" y="6215063"/>
            <a:ext cx="9334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algn="ctr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00188"/>
          <a:ext cx="9144000" cy="5243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7378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Черты сходства</a:t>
                      </a:r>
                    </a:p>
                    <a:p>
                      <a:pPr algn="ctr"/>
                      <a:endParaRPr lang="ru-RU" sz="3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Черты отличия</a:t>
                      </a:r>
                    </a:p>
                    <a:p>
                      <a:pPr algn="ctr"/>
                      <a:endParaRPr lang="ru-RU" sz="3600" dirty="0"/>
                    </a:p>
                  </a:txBody>
                  <a:tcPr marT="45732" marB="45732"/>
                </a:tc>
              </a:tr>
              <a:tr h="3505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1) Объединяет кровных или близких родственников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2) Ведут общее хозяйство</a:t>
                      </a:r>
                    </a:p>
                    <a:p>
                      <a:endParaRPr lang="ru-RU" sz="2800" dirty="0"/>
                    </a:p>
                  </a:txBody>
                  <a:tcPr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3) Отсутствует один из родителей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4) Может быть 2-х и многопоколенной семьей</a:t>
                      </a:r>
                    </a:p>
                    <a:p>
                      <a:endParaRPr lang="ru-RU" sz="2800" dirty="0"/>
                    </a:p>
                  </a:txBody>
                  <a:tcPr marT="45732" marB="45732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750" y="6215063"/>
            <a:ext cx="13700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429375" y="6072188"/>
            <a:ext cx="16303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Ответ: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795" name="Прямоугольник 1"/>
          <p:cNvSpPr>
            <a:spLocks noChangeArrowheads="1"/>
          </p:cNvSpPr>
          <p:nvPr/>
        </p:nvSpPr>
        <p:spPr bwMode="auto">
          <a:xfrm>
            <a:off x="827088" y="620713"/>
            <a:ext cx="73453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/>
              <a:t>“Угадай-ка!” </a:t>
            </a:r>
            <a:endParaRPr lang="ru-RU" sz="400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328574"/>
            <a:ext cx="7992888" cy="1938992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7030A0"/>
                </a:solidFill>
              </a:rPr>
              <a:t>Она родилась в знатной семье, но старшие сестры жестоко с ней обращались, нарушали ее права, заставляли ее прислуживать им (т.е. рабство подневольный труд). Воспользовавшись своим правом на создание семьи, девушка была счастлива.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9390" y="3573016"/>
            <a:ext cx="7979033" cy="2246769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</a:rPr>
              <a:t>Она жестоко обращалась со своим мужем, дискриминация его прав проявлялась во всем ее отношении к нему: она заставляла его унижать собственное достоинство, но, обогащаясь, она осталась у разбитого корыта.</a:t>
            </a:r>
          </a:p>
        </p:txBody>
      </p:sp>
    </p:spTree>
  </p:cSld>
  <p:clrMapOvr>
    <a:masterClrMapping/>
  </p:clrMapOvr>
  <p:transition spd="slow">
    <p:split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796482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hangingPunct="1">
              <a:defRPr/>
            </a:pPr>
            <a:r>
              <a:rPr lang="ru-RU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Перечислите отличия человека от животного</a:t>
            </a:r>
            <a:endParaRPr lang="ru-RU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6563" y="6072188"/>
            <a:ext cx="1836737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</a:p>
        </p:txBody>
      </p:sp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571500"/>
          </a:xfrm>
        </p:spPr>
        <p:txBody>
          <a:bodyPr/>
          <a:lstStyle/>
          <a:p>
            <a:pPr algn="ctr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375" y="6072188"/>
            <a:ext cx="13700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20" name="TextBox 7"/>
          <p:cNvSpPr txBox="1">
            <a:spLocks noChangeArrowheads="1"/>
          </p:cNvSpPr>
          <p:nvPr/>
        </p:nvSpPr>
        <p:spPr bwMode="auto">
          <a:xfrm>
            <a:off x="539750" y="908050"/>
            <a:ext cx="8135938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4800"/>
          </a:p>
          <a:p>
            <a:pPr algn="ctr" eaLnBrk="1" hangingPunct="1"/>
            <a:r>
              <a:rPr lang="ru-RU" sz="4800" b="1" i="1">
                <a:solidFill>
                  <a:srgbClr val="00B0F0"/>
                </a:solidFill>
              </a:rPr>
              <a:t>ЗОЛУШКА</a:t>
            </a:r>
          </a:p>
          <a:p>
            <a:pPr algn="ctr" eaLnBrk="1" hangingPunct="1"/>
            <a:endParaRPr lang="ru-RU" sz="4800"/>
          </a:p>
          <a:p>
            <a:pPr algn="ctr" eaLnBrk="1" hangingPunct="1"/>
            <a:endParaRPr lang="ru-RU" sz="4800"/>
          </a:p>
          <a:p>
            <a:pPr algn="ctr" eaLnBrk="1" hangingPunct="1"/>
            <a:endParaRPr lang="ru-RU" sz="4800"/>
          </a:p>
          <a:p>
            <a:pPr algn="ctr" eaLnBrk="1" hangingPunct="1"/>
            <a:r>
              <a:rPr lang="ru-RU" sz="4800" b="1" i="1">
                <a:solidFill>
                  <a:srgbClr val="00B0F0"/>
                </a:solidFill>
              </a:rPr>
              <a:t>СТАРУХА («Сказка о рыбаке и рыбке)</a:t>
            </a:r>
          </a:p>
        </p:txBody>
      </p:sp>
    </p:spTree>
  </p:cSld>
  <p:clrMapOvr>
    <a:masterClrMapping/>
  </p:clrMapOvr>
  <p:transition spd="slow">
    <p:split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6"/>
          <p:cNvSpPr>
            <a:spLocks noGrp="1"/>
          </p:cNvSpPr>
          <p:nvPr>
            <p:ph type="title"/>
          </p:nvPr>
        </p:nvSpPr>
        <p:spPr>
          <a:xfrm>
            <a:off x="473075" y="22225"/>
            <a:ext cx="8229600" cy="1174750"/>
          </a:xfrm>
        </p:spPr>
        <p:txBody>
          <a:bodyPr/>
          <a:lstStyle/>
          <a:p>
            <a:pPr algn="ctr"/>
            <a:r>
              <a:rPr lang="ru-RU" smtClean="0"/>
              <a:t>«О нас и нашем классе»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72313" y="6072188"/>
            <a:ext cx="163036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Ответ: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3075" y="1196752"/>
            <a:ext cx="8229600" cy="4705324"/>
          </a:xfrm>
          <a:extLst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ru-RU" sz="3600" b="1" i="1" dirty="0" smtClean="0">
                <a:solidFill>
                  <a:srgbClr val="FF0000"/>
                </a:solidFill>
              </a:rPr>
              <a:t>Подготовьте презентацию о своем классе. Выполните следующее задание:</a:t>
            </a: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ru-RU" sz="3600" b="1" i="1" dirty="0" smtClean="0">
                <a:solidFill>
                  <a:srgbClr val="7030A0"/>
                </a:solidFill>
              </a:rPr>
              <a:t>Расскажите о занятиях и увлечениях одноклассников</a:t>
            </a: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ru-RU" sz="3600" b="1" i="1" dirty="0" smtClean="0">
                <a:solidFill>
                  <a:srgbClr val="7030A0"/>
                </a:solidFill>
              </a:rPr>
              <a:t>Какие взаимоотношения в вашем классе</a:t>
            </a: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ru-RU" sz="3600" b="1" i="1" dirty="0" smtClean="0">
                <a:solidFill>
                  <a:srgbClr val="7030A0"/>
                </a:solidFill>
              </a:rPr>
              <a:t>Чем ваш класс лучше других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000125"/>
          </a:xfrm>
        </p:spPr>
        <p:txBody>
          <a:bodyPr/>
          <a:lstStyle/>
          <a:p>
            <a:pPr algn="ctr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214812"/>
          </a:xfrm>
        </p:spPr>
        <p:txBody>
          <a:bodyPr/>
          <a:lstStyle/>
          <a:p>
            <a:r>
              <a:rPr lang="ru-RU" sz="3600" smtClean="0"/>
              <a:t>???????????????????????????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43688" y="6072188"/>
            <a:ext cx="13700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0" y="5929313"/>
            <a:ext cx="16303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Ответ: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1" name="Объект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064250"/>
          </a:xfrm>
        </p:spPr>
        <p:txBody>
          <a:bodyPr/>
          <a:lstStyle/>
          <a:p>
            <a:r>
              <a:rPr lang="ru-RU" smtClean="0"/>
              <a:t>Какое слово объединяет представленные  рисунки</a:t>
            </a:r>
          </a:p>
        </p:txBody>
      </p:sp>
      <p:pic>
        <p:nvPicPr>
          <p:cNvPr id="37892" name="Рисунок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908050"/>
            <a:ext cx="6697662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866775"/>
          </a:xfrm>
        </p:spPr>
        <p:txBody>
          <a:bodyPr/>
          <a:lstStyle/>
          <a:p>
            <a:pPr algn="ctr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052513"/>
            <a:ext cx="8229600" cy="4948237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 2" pitchFamily="18" charset="2"/>
              <a:buNone/>
              <a:defRPr/>
            </a:pP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 2" pitchFamily="18" charset="2"/>
              <a:buNone/>
              <a:defRPr/>
            </a:pP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ru-RU" sz="7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</a:t>
            </a:r>
            <a:endParaRPr lang="ru-RU" sz="7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43688" y="6072188"/>
            <a:ext cx="13700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04825"/>
          </a:xfrm>
        </p:spPr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Соотнесите понятия и их определения</a:t>
            </a:r>
            <a:endParaRPr lang="ru-RU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0" y="6215063"/>
            <a:ext cx="16303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Ответ: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179388" y="765175"/>
          <a:ext cx="8713787" cy="5691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311"/>
                <a:gridCol w="1778204"/>
                <a:gridCol w="476529"/>
                <a:gridCol w="5894743"/>
              </a:tblGrid>
              <a:tr h="923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Школа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Способность выполнять действия, приобретённая в результате обучения или жизненной практики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  <a:tr h="1385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Одноклассники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Учебно-воспитательное учреждение, имеющее целью дать учащимся систему знаний основ наук, а также умения и навыки, необходимые для получения профессионального образования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  <a:tr h="923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Умения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Понимание предмета, умение обращаться с ним, разбираться в нём, а так же использовать для достижения намеченных целей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  <a:tr h="923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Знания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Целенаправленное формирование в целях подготовки к участию в общественной и культурной жизни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  <a:tr h="6095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Класс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Группа учеников, учащихся одного и того же года обучения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  <a:tr h="923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Воспитание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Е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Школьные товарищи по классу, учащиеся или учившиеся в одном классе с кем-нибудь.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785813"/>
          </a:xfrm>
        </p:spPr>
        <p:txBody>
          <a:bodyPr/>
          <a:lstStyle/>
          <a:p>
            <a:pPr algn="ctr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052513"/>
            <a:ext cx="8229600" cy="501967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Б    2Д    3А    4 В    5 Е      6 Г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29438" y="6215063"/>
            <a:ext cx="124936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238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4929188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 ли, что: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А. Подростки любят мечтать.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Б. Детские мечты всегда остаются фантазией?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верно только  А        2. верно только Б  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верно и А, и Б 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нет верного ответа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0" y="6072188"/>
            <a:ext cx="16303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Ответ: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lu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42875"/>
            <a:ext cx="8229600" cy="571500"/>
          </a:xfrm>
        </p:spPr>
        <p:txBody>
          <a:bodyPr/>
          <a:lstStyle/>
          <a:p>
            <a:pPr algn="ctr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2138362"/>
          </a:xfrm>
        </p:spPr>
        <p:txBody>
          <a:bodyPr/>
          <a:lstStyle/>
          <a:p>
            <a:pPr algn="ctr">
              <a:buFont typeface="Wingdings" pitchFamily="2" charset="2"/>
              <a:buChar char="§"/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верно только  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29500" y="6215063"/>
            <a:ext cx="13700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Назад: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lu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107950" y="404813"/>
            <a:ext cx="9036050" cy="1443037"/>
          </a:xfrm>
        </p:spPr>
        <p:txBody>
          <a:bodyPr/>
          <a:lstStyle/>
          <a:p>
            <a:pPr algn="ctr"/>
            <a:r>
              <a:rPr lang="ru-RU" sz="5400" smtClean="0"/>
              <a:t>Составьте «портрет» </a:t>
            </a:r>
          </a:p>
        </p:txBody>
      </p:sp>
      <p:pic>
        <p:nvPicPr>
          <p:cNvPr id="440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349500"/>
            <a:ext cx="8640762" cy="2420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6443663" y="5949950"/>
            <a:ext cx="817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Ответ</a:t>
            </a:r>
          </a:p>
        </p:txBody>
      </p:sp>
    </p:spTree>
  </p:cSld>
  <p:clrMapOvr>
    <a:masterClrMapping/>
  </p:clrMapOvr>
  <p:transition spd="slow">
    <p:zoom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305800" cy="5500726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Владеют речью</a:t>
            </a:r>
            <a:b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Способны к творчеству</a:t>
            </a:r>
            <a:b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Способны к прямохождению</a:t>
            </a:r>
            <a:b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Способны к действиям по плану (целеполагание)</a:t>
            </a:r>
            <a:b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Обладают фантазией</a:t>
            </a:r>
            <a:b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Осознают самих себя</a:t>
            </a:r>
            <a:b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Имеют хорошо развитый головной мозг</a:t>
            </a:r>
            <a:b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Умеют производить орудия труда</a:t>
            </a:r>
            <a:b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00813" y="6143625"/>
            <a:ext cx="12858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</a:t>
            </a:r>
            <a:endParaRPr lang="ru-RU" sz="2400" b="1" i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2714625" y="214313"/>
            <a:ext cx="3214688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 b="1" i="1">
                <a:solidFill>
                  <a:srgbClr val="C00000"/>
                </a:solidFill>
              </a:rPr>
              <a:t>Ответ:</a:t>
            </a:r>
          </a:p>
        </p:txBody>
      </p:sp>
    </p:spTree>
  </p:cSld>
  <p:clrMapOvr>
    <a:masterClrMapping/>
  </p:clrMapOvr>
  <p:transition spd="slow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881864" cy="51148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1. Жить по средствам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2. Экономить ресурсы семьи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3. Сотрудничество и взаимопомощь членов семьи- условие успеха в домашних делах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6588125" y="6381750"/>
            <a:ext cx="846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Назад</a:t>
            </a:r>
          </a:p>
        </p:txBody>
      </p:sp>
    </p:spTree>
  </p:cSld>
  <p:clrMapOvr>
    <a:masterClrMapping/>
  </p:clrMapOvr>
  <p:transition spd="slow">
    <p:zoom/>
    <p:sndAc>
      <p:stSnd>
        <p:snd r:embed="rId2" name="chimes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820472" cy="4680520"/>
          </a:xfrm>
          <a:extLst/>
        </p:spPr>
        <p:txBody>
          <a:bodyPr/>
          <a:lstStyle/>
          <a:p>
            <a:pPr algn="ctr">
              <a:defRPr/>
            </a:pPr>
            <a:r>
              <a:rPr lang="ru-RU" dirty="0" smtClean="0"/>
              <a:t>Составьте 3 правила на тему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i="1" dirty="0" smtClean="0">
                <a:solidFill>
                  <a:srgbClr val="6C1446"/>
                </a:solidFill>
              </a:rPr>
              <a:t>Учимся жить дружно в классе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7092950" y="5949950"/>
            <a:ext cx="881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Ответ:</a:t>
            </a:r>
          </a:p>
        </p:txBody>
      </p:sp>
    </p:spTree>
  </p:cSld>
  <p:clrMapOvr>
    <a:masterClrMapping/>
  </p:clrMapOvr>
  <p:transition spd="slow">
    <p:zoom/>
    <p:sndAc>
      <p:stSnd>
        <p:snd r:embed="rId2" name="chimes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950" y="1628775"/>
            <a:ext cx="8856663" cy="3786188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4800" b="1" i="1" dirty="0">
                <a:solidFill>
                  <a:srgbClr val="00B0F0"/>
                </a:solidFill>
              </a:rPr>
              <a:t>Учимся не обижать других грубым словом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4800" b="1" i="1" dirty="0">
                <a:solidFill>
                  <a:srgbClr val="00B0F0"/>
                </a:solidFill>
              </a:rPr>
              <a:t>Учимся уважать друг друга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4800" b="1" i="1" dirty="0">
                <a:solidFill>
                  <a:srgbClr val="00B0F0"/>
                </a:solidFill>
              </a:rPr>
              <a:t>Умей держать слово и т.д.</a:t>
            </a:r>
          </a:p>
        </p:txBody>
      </p:sp>
      <p:sp>
        <p:nvSpPr>
          <p:cNvPr id="47107" name="TextBox 2"/>
          <p:cNvSpPr txBox="1">
            <a:spLocks noChangeArrowheads="1"/>
          </p:cNvSpPr>
          <p:nvPr/>
        </p:nvSpPr>
        <p:spPr bwMode="auto">
          <a:xfrm>
            <a:off x="6300788" y="6165850"/>
            <a:ext cx="84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Назад</a:t>
            </a:r>
          </a:p>
        </p:txBody>
      </p:sp>
    </p:spTree>
  </p:cSld>
  <p:clrMapOvr>
    <a:masterClrMapping/>
  </p:clrMapOvr>
  <p:transition spd="slow">
    <p:zoom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Дайте определение понятию «личность».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72313" y="6215063"/>
            <a:ext cx="17954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Ответ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 – это совокупность качеств человека, которые приобретаются им в процессе жизни в обществе, в деятельности и общении.</a:t>
            </a:r>
          </a:p>
          <a:p>
            <a:pPr eaLnBrk="1" hangingPunct="1">
              <a:defRPr/>
            </a:pP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357938" y="6072188"/>
            <a:ext cx="14001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4192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характеризует человека как личность ? (1 вариант ответа)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3779837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 темперамента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Черты внешнего облика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Принадлежность к определённой расе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общаться с другими людьми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7938" y="5929313"/>
            <a:ext cx="18573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Ответ:</a:t>
            </a:r>
            <a:endParaRPr lang="ru-RU" sz="3200" b="1" i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solidFill>
                  <a:srgbClr val="C00000"/>
                </a:solidFill>
              </a:rPr>
              <a:t>Ответ: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Умение общаться с другими людьми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15188" y="6072188"/>
            <a:ext cx="14001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Назад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04813"/>
            <a:ext cx="8286750" cy="27368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из перечисленного человек наследует от своих родителей?</a:t>
            </a:r>
            <a:b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6375" y="3357563"/>
            <a:ext cx="6615113" cy="2500312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Воспитанность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Знания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Эмоции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поведения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0813" y="6143625"/>
            <a:ext cx="1836737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Ответ: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1284</TotalTime>
  <Words>971</Words>
  <Application>Microsoft Office PowerPoint</Application>
  <PresentationFormat>Экран (4:3)</PresentationFormat>
  <Paragraphs>270</Paragraphs>
  <Slides>42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0" baseType="lpstr">
      <vt:lpstr>Arial</vt:lpstr>
      <vt:lpstr>Calibri</vt:lpstr>
      <vt:lpstr>Constantia</vt:lpstr>
      <vt:lpstr>Wingdings 2</vt:lpstr>
      <vt:lpstr>Arial Narrow</vt:lpstr>
      <vt:lpstr>Times New Roman</vt:lpstr>
      <vt:lpstr>Wingdings</vt:lpstr>
      <vt:lpstr>Поток</vt:lpstr>
      <vt:lpstr> Турнир по обществознанию</vt:lpstr>
      <vt:lpstr>Презентация PowerPoint</vt:lpstr>
      <vt:lpstr>Перечислите отличия человека от животного</vt:lpstr>
      <vt:lpstr>   Владеют речью Способны к творчеству Способны к прямохождению Способны к действиям по плану (целеполагание) Обладают фантазией Осознают самих себя Имеют хорошо развитый головной мозг Умеют производить орудия труда </vt:lpstr>
      <vt:lpstr>Презентация PowerPoint</vt:lpstr>
      <vt:lpstr>Ответ:</vt:lpstr>
      <vt:lpstr>Что характеризует человека как личность ? (1 вариант ответа)</vt:lpstr>
      <vt:lpstr>Ответ:</vt:lpstr>
      <vt:lpstr>    Что из перечисленного человек наследует от своих родителей? </vt:lpstr>
      <vt:lpstr>Ответ:</vt:lpstr>
      <vt:lpstr>Подростками являются:         А. Школьники 5-6-х классов         Б. Школьники 7-8-х классов.</vt:lpstr>
      <vt:lpstr>Ответ:</vt:lpstr>
      <vt:lpstr>Презентация PowerPoint</vt:lpstr>
      <vt:lpstr>Ответ:</vt:lpstr>
      <vt:lpstr>  В приведённом ниже списке указаны черты сходства потребностей и способностей человека и отличия потребностей от способностей человека. Выберите в первую колонку таблицы черты сходства, а во вторую – черты отличия.  1) открывают человеку новые возможности 2) влияют на деятельность человека 3) Выражаются в ощущении нехватки чего-либо 4) Меняются с возрастом. </vt:lpstr>
      <vt:lpstr>Ответ:</vt:lpstr>
      <vt:lpstr>Презентация PowerPoint</vt:lpstr>
      <vt:lpstr>Ответ:</vt:lpstr>
      <vt:lpstr>Презентация PowerPoint</vt:lpstr>
      <vt:lpstr>Ответ:</vt:lpstr>
      <vt:lpstr>Школьник готовится к контрольной работе. Установите соответствие между примером и элементом структуры деятельности</vt:lpstr>
      <vt:lpstr>Ответ:</vt:lpstr>
      <vt:lpstr>Презентация PowerPoint</vt:lpstr>
      <vt:lpstr>Ответ:</vt:lpstr>
      <vt:lpstr>СООТНЕСТИ ПОНЯТИЯ И ИХ ЗНАЧЕНИЕ</vt:lpstr>
      <vt:lpstr>Ответ:</vt:lpstr>
      <vt:lpstr>В приведённом ниже списке указаны черты сходства  полной и неполной семьи. Выберите в первую колонку таблицы черты сходства, а во вторую черты отличия.</vt:lpstr>
      <vt:lpstr>Ответ:</vt:lpstr>
      <vt:lpstr>Презентация PowerPoint</vt:lpstr>
      <vt:lpstr>Ответ:</vt:lpstr>
      <vt:lpstr>«О нас и нашем классе»</vt:lpstr>
      <vt:lpstr>Ответ:</vt:lpstr>
      <vt:lpstr>Презентация PowerPoint</vt:lpstr>
      <vt:lpstr>Ответ:</vt:lpstr>
      <vt:lpstr>Соотнесите понятия и их определения</vt:lpstr>
      <vt:lpstr>Ответ:</vt:lpstr>
      <vt:lpstr>Презентация PowerPoint</vt:lpstr>
      <vt:lpstr>Ответ:</vt:lpstr>
      <vt:lpstr>Составьте «портрет» </vt:lpstr>
      <vt:lpstr>     1. Жить по средствам 2. Экономить ресурсы семьи 3. Сотрудничество и взаимопомощь членов семьи- условие успеха в домашних делах  </vt:lpstr>
      <vt:lpstr>Составьте 3 правила на тему  Учимся жить дружно в классе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игра.</dc:title>
  <dc:creator>*</dc:creator>
  <cp:lastModifiedBy>Бекмуханова Айнагуль</cp:lastModifiedBy>
  <cp:revision>115</cp:revision>
  <dcterms:created xsi:type="dcterms:W3CDTF">2009-09-13T12:13:30Z</dcterms:created>
  <dcterms:modified xsi:type="dcterms:W3CDTF">2013-07-11T07:20:18Z</dcterms:modified>
</cp:coreProperties>
</file>