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08BA4D-5EB4-4B83-ACDF-FEA019EC8F58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51A74B-9CBE-473A-880E-D389A4DFA3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78"/>
              </a:avLst>
            </a:prstTxWarp>
            <a:normAutofit fontScale="90000"/>
          </a:bodyPr>
          <a:lstStyle/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Развитие</a:t>
            </a:r>
          </a:p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русской живописи</a:t>
            </a:r>
          </a:p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в первой половине </a:t>
            </a:r>
          </a:p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XVIII 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2.</a:t>
            </a:r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4509120"/>
            <a:ext cx="7164288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ru-RU" sz="2800" b="1" i="1" smtClean="0">
                <a:solidFill>
                  <a:srgbClr val="F39DF5"/>
                </a:solidFill>
              </a:rPr>
              <a:t>(Лекция с элементами беседы и </a:t>
            </a:r>
          </a:p>
          <a:p>
            <a:pPr>
              <a:buFont typeface="Monotype Sorts" pitchFamily="2" charset="2"/>
              <a:buNone/>
            </a:pPr>
            <a:r>
              <a:rPr lang="ru-RU" sz="2800" b="1" i="1" smtClean="0">
                <a:solidFill>
                  <a:srgbClr val="F39DF5"/>
                </a:solidFill>
              </a:rPr>
              <a:t>практического исследования)</a:t>
            </a:r>
            <a:endParaRPr lang="ru-RU" sz="2800" b="1" i="1" dirty="0">
              <a:solidFill>
                <a:srgbClr val="F39D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6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E7FC20"/>
                </a:solidFill>
              </a:rPr>
              <a:t>И. Аргунов</a:t>
            </a:r>
          </a:p>
        </p:txBody>
      </p:sp>
      <p:pic>
        <p:nvPicPr>
          <p:cNvPr id="67588" name="Picture 4" descr="Портрет графини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171825" cy="4000500"/>
          </a:xfrm>
          <a:prstGeom prst="rect">
            <a:avLst/>
          </a:prstGeom>
          <a:noFill/>
        </p:spPr>
      </p:pic>
      <p:pic>
        <p:nvPicPr>
          <p:cNvPr id="67589" name="Picture 5" descr="Портрет неизвестной крестья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105150" cy="4000500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28600" y="6019800"/>
            <a:ext cx="415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графини А. П. Шереметевой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724400" y="6019800"/>
            <a:ext cx="369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неизвестной крестьянки</a:t>
            </a:r>
          </a:p>
        </p:txBody>
      </p:sp>
      <p:sp>
        <p:nvSpPr>
          <p:cNvPr id="675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8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Живопись первой половины</a:t>
            </a:r>
            <a:br>
              <a:rPr lang="ru-RU" sz="4000"/>
            </a:br>
            <a:r>
              <a:rPr lang="en-US" sz="4000"/>
              <a:t>XVIII</a:t>
            </a:r>
            <a:r>
              <a:rPr lang="ru-RU" sz="4000"/>
              <a:t> века</a:t>
            </a:r>
          </a:p>
        </p:txBody>
      </p:sp>
      <p:pic>
        <p:nvPicPr>
          <p:cNvPr id="61444" name="Picture 4" descr="Портрет статс-дамы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181350" cy="4000500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04800" y="6096000"/>
            <a:ext cx="433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статс-дамы А. М. Измайловой</a:t>
            </a:r>
          </a:p>
        </p:txBody>
      </p:sp>
    </p:spTree>
    <p:extLst>
      <p:ext uri="{BB962C8B-B14F-4D97-AF65-F5344CB8AC3E}">
        <p14:creationId xmlns:p14="http://schemas.microsoft.com/office/powerpoint/2010/main" val="285685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/>
              <a:t>Итак, по какому пути шло развитие живописи в первой половине 18 века в России</a:t>
            </a:r>
          </a:p>
          <a:p>
            <a:r>
              <a:rPr lang="ru-RU" sz="2800"/>
              <a:t>Что такое парсуна, какие особенности иконописи она сохраняет</a:t>
            </a:r>
          </a:p>
          <a:p>
            <a:r>
              <a:rPr lang="ru-RU" sz="2800"/>
              <a:t>Какие художники работали в технике парсуны</a:t>
            </a:r>
          </a:p>
          <a:p>
            <a:r>
              <a:rPr lang="ru-RU" sz="2800"/>
              <a:t>Какие мы можем сделать выводы о связи древнерусской культуры и культуры Нового времени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Выводы по уроку:</a:t>
            </a:r>
          </a:p>
        </p:txBody>
      </p:sp>
    </p:spTree>
    <p:extLst>
      <p:ext uri="{BB962C8B-B14F-4D97-AF65-F5344CB8AC3E}">
        <p14:creationId xmlns:p14="http://schemas.microsoft.com/office/powerpoint/2010/main" val="132992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7772400" cy="2362200"/>
          </a:xfrm>
        </p:spPr>
        <p:txBody>
          <a:bodyPr/>
          <a:lstStyle/>
          <a:p>
            <a:r>
              <a:rPr lang="ru-RU"/>
              <a:t>Подобрать материал о творчестве русских художников второй половины  </a:t>
            </a:r>
            <a:r>
              <a:rPr lang="en-US"/>
              <a:t>XVIII</a:t>
            </a:r>
            <a:r>
              <a:rPr lang="ru-RU"/>
              <a:t> века.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76572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Новое </a:t>
            </a:r>
          </a:p>
          <a:p>
            <a:pPr algn="ctr"/>
            <a:r>
              <a:rPr lang="ru-RU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русской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206110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        </a:t>
            </a:r>
            <a:r>
              <a:rPr lang="ru-RU" sz="2800" b="1">
                <a:solidFill>
                  <a:schemeClr val="accent2"/>
                </a:solidFill>
              </a:rPr>
              <a:t>Приобщение к мировой культуре</a:t>
            </a:r>
            <a:r>
              <a:rPr lang="ru-RU" sz="2800">
                <a:solidFill>
                  <a:schemeClr val="accent2"/>
                </a:solidFill>
              </a:rPr>
              <a:t>, к опыту Европы произошло в очень короткие сроки в живописи, как и в других  искусствах.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       О решительном переходе к новому искусству свидетельствует утверждение новых  жанров и техники.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800">
                <a:solidFill>
                  <a:schemeClr val="accent2"/>
                </a:solidFill>
              </a:rPr>
              <a:t>    </a:t>
            </a:r>
            <a:r>
              <a:rPr lang="ru-RU" sz="4000">
                <a:solidFill>
                  <a:srgbClr val="BC4C00"/>
                </a:solidFill>
              </a:rPr>
              <a:t>Самое главное здесь – живопись становится светской.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800">
                <a:solidFill>
                  <a:schemeClr val="accent2"/>
                </a:solidFill>
              </a:rPr>
              <a:t>    </a:t>
            </a:r>
            <a:r>
              <a:rPr lang="ru-RU">
                <a:solidFill>
                  <a:schemeClr val="accent2"/>
                </a:solidFill>
              </a:rPr>
              <a:t>Светская – значит не церковная.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95400" y="4572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Приобщение к мировой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296296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5334000" cy="2133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В</a:t>
            </a:r>
            <a:r>
              <a:rPr lang="ru-RU" b="1">
                <a:solidFill>
                  <a:schemeClr val="accent2"/>
                </a:solidFill>
              </a:rPr>
              <a:t>ид портретной живописи, </a:t>
            </a:r>
          </a:p>
          <a:p>
            <a:pPr>
              <a:buFont typeface="Monotype Sorts" pitchFamily="2" charset="2"/>
              <a:buNone/>
            </a:pPr>
            <a:r>
              <a:rPr lang="ru-RU" b="1">
                <a:solidFill>
                  <a:schemeClr val="accent2"/>
                </a:solidFill>
              </a:rPr>
              <a:t>сохраняющей приемы </a:t>
            </a:r>
          </a:p>
          <a:p>
            <a:pPr>
              <a:buFont typeface="Monotype Sorts" pitchFamily="2" charset="2"/>
              <a:buNone/>
            </a:pPr>
            <a:r>
              <a:rPr lang="ru-RU" b="1">
                <a:solidFill>
                  <a:schemeClr val="accent2"/>
                </a:solidFill>
              </a:rPr>
              <a:t>иконописи.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28800" y="304800"/>
            <a:ext cx="320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39DF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Парсуна</a:t>
            </a:r>
          </a:p>
        </p:txBody>
      </p:sp>
      <p:pic>
        <p:nvPicPr>
          <p:cNvPr id="23557" name="Picture 5" descr="Портрет статс-дамы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90800"/>
            <a:ext cx="3257550" cy="40005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95800" y="6491288"/>
            <a:ext cx="451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Портрет статс-дамы А. Л. Апраксиной</a:t>
            </a:r>
          </a:p>
        </p:txBody>
      </p:sp>
    </p:spTree>
    <p:extLst>
      <p:ext uri="{BB962C8B-B14F-4D97-AF65-F5344CB8AC3E}">
        <p14:creationId xmlns:p14="http://schemas.microsoft.com/office/powerpoint/2010/main" val="369590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Портрет князя 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5913" cy="3505200"/>
          </a:xfrm>
          <a:prstGeom prst="rect">
            <a:avLst/>
          </a:prstGeom>
          <a:noFill/>
        </p:spPr>
      </p:pic>
      <p:pic>
        <p:nvPicPr>
          <p:cNvPr id="24580" name="Picture 4" descr="Портрет Петра Великого (172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3068638" cy="3076575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Иван Никитин</a:t>
            </a:r>
            <a:br>
              <a:rPr lang="ru-RU" sz="4000"/>
            </a:br>
            <a:r>
              <a:rPr lang="ru-RU" sz="4000"/>
              <a:t>( середина 1680х – 1742г.г.)</a:t>
            </a:r>
            <a:br>
              <a:rPr lang="ru-RU" sz="4000"/>
            </a:br>
            <a:endParaRPr lang="ru-RU" sz="4000"/>
          </a:p>
        </p:txBody>
      </p:sp>
      <p:pic>
        <p:nvPicPr>
          <p:cNvPr id="24581" name="Picture 5" descr="Портрет царевны Просковьи Ивановны (17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752600"/>
            <a:ext cx="2363788" cy="3048000"/>
          </a:xfrm>
          <a:prstGeom prst="rect">
            <a:avLst/>
          </a:prstGeom>
          <a:noFill/>
        </p:spPr>
      </p:pic>
      <p:pic>
        <p:nvPicPr>
          <p:cNvPr id="24584" name="Picture 8" descr="Портрет Петра Великого (1717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0"/>
            <a:ext cx="2608263" cy="3429000"/>
          </a:xfrm>
          <a:prstGeom prst="rect">
            <a:avLst/>
          </a:prstGeom>
          <a:noFill/>
        </p:spPr>
      </p:pic>
      <p:pic>
        <p:nvPicPr>
          <p:cNvPr id="24582" name="Picture 6" descr="Портрет Екатерины I (1717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886200"/>
            <a:ext cx="2138363" cy="2971800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895600" y="1752600"/>
            <a:ext cx="3505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0033"/>
                </a:solidFill>
              </a:rPr>
              <a:t>Назовите признаки</a:t>
            </a:r>
          </a:p>
          <a:p>
            <a:pPr algn="ctr"/>
            <a:r>
              <a:rPr lang="ru-RU" sz="2400" b="1">
                <a:solidFill>
                  <a:srgbClr val="990033"/>
                </a:solidFill>
              </a:rPr>
              <a:t> парсуны.</a:t>
            </a:r>
          </a:p>
        </p:txBody>
      </p:sp>
    </p:spTree>
    <p:extLst>
      <p:ext uri="{BB962C8B-B14F-4D97-AF65-F5344CB8AC3E}">
        <p14:creationId xmlns:p14="http://schemas.microsoft.com/office/powerpoint/2010/main" val="2152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029200" cy="4114800"/>
          </a:xfrm>
        </p:spPr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endParaRPr lang="ru-RU"/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ru-RU"/>
              <a:t>В каком стиле написан портрет?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ru-RU"/>
              <a:t>Что вы можете сказать о личности и характере этой дамы?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ru-RU"/>
              <a:t>Парсуна ли это?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2</a:t>
            </a:r>
          </a:p>
        </p:txBody>
      </p:sp>
      <p:pic>
        <p:nvPicPr>
          <p:cNvPr id="59396" name="Picture 4" descr="Портрет царевны Натальи Алексеевны (17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057525" cy="4191000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6491288"/>
            <a:ext cx="510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царевны Натальи Алексеевны (1716)</a:t>
            </a:r>
          </a:p>
        </p:txBody>
      </p:sp>
    </p:spTree>
    <p:extLst>
      <p:ext uri="{BB962C8B-B14F-4D97-AF65-F5344CB8AC3E}">
        <p14:creationId xmlns:p14="http://schemas.microsoft.com/office/powerpoint/2010/main" val="51131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Мастера парсуны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b="1">
                <a:solidFill>
                  <a:srgbClr val="E7FC20"/>
                </a:solidFill>
              </a:rPr>
              <a:t>И. Вишняков</a:t>
            </a:r>
          </a:p>
          <a:p>
            <a:r>
              <a:rPr lang="ru-RU" sz="3200" b="1">
                <a:solidFill>
                  <a:srgbClr val="E7FC20"/>
                </a:solidFill>
                <a:hlinkClick r:id="" action="ppaction://noaction"/>
              </a:rPr>
              <a:t>И. Никитин</a:t>
            </a:r>
            <a:endParaRPr lang="ru-RU" sz="3200" b="1">
              <a:solidFill>
                <a:srgbClr val="E7FC20"/>
              </a:solidFill>
            </a:endParaRPr>
          </a:p>
          <a:p>
            <a:r>
              <a:rPr lang="ru-RU" sz="3200" b="1">
                <a:solidFill>
                  <a:srgbClr val="E7FC20"/>
                </a:solidFill>
              </a:rPr>
              <a:t>А. Матвеев</a:t>
            </a:r>
          </a:p>
          <a:p>
            <a:r>
              <a:rPr lang="ru-RU" sz="3200" b="1">
                <a:solidFill>
                  <a:srgbClr val="E7FC20"/>
                </a:solidFill>
                <a:hlinkClick r:id="" action="ppaction://noaction"/>
              </a:rPr>
              <a:t>А. Антропов</a:t>
            </a:r>
            <a:endParaRPr lang="ru-RU" sz="3200" b="1">
              <a:solidFill>
                <a:srgbClr val="E7FC20"/>
              </a:solidFill>
            </a:endParaRPr>
          </a:p>
          <a:p>
            <a:r>
              <a:rPr lang="ru-RU" sz="3200" b="1">
                <a:solidFill>
                  <a:srgbClr val="E7FC20"/>
                </a:solidFill>
                <a:hlinkClick r:id="" action="ppaction://noaction"/>
              </a:rPr>
              <a:t>И. Аргунов</a:t>
            </a:r>
            <a:endParaRPr lang="ru-RU" sz="3200" b="1">
              <a:solidFill>
                <a:srgbClr val="E7FC20"/>
              </a:solidFill>
            </a:endParaRPr>
          </a:p>
          <a:p>
            <a:endParaRPr lang="ru-RU" sz="3200" b="1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/>
              <a:t>Открыть папку живопись первой половины</a:t>
            </a:r>
            <a:r>
              <a:rPr lang="en-US"/>
              <a:t>XVIII</a:t>
            </a:r>
            <a:r>
              <a:rPr lang="ru-RU"/>
              <a:t> века</a:t>
            </a:r>
          </a:p>
          <a:p>
            <a:r>
              <a:rPr lang="ru-RU"/>
              <a:t> Найти работы перечисленных художников</a:t>
            </a:r>
          </a:p>
          <a:p>
            <a:r>
              <a:rPr lang="ru-RU"/>
              <a:t>Сделать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181452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Портрет Петра Великого (17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667000" cy="365760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E7FC20"/>
                </a:solidFill>
              </a:rPr>
              <a:t>И. Никитин</a:t>
            </a:r>
            <a:br>
              <a:rPr lang="ru-RU" b="1">
                <a:solidFill>
                  <a:srgbClr val="E7FC20"/>
                </a:solidFill>
              </a:rPr>
            </a:br>
            <a:endParaRPr lang="ru-RU" b="1">
              <a:solidFill>
                <a:srgbClr val="E7FC20"/>
              </a:solidFill>
            </a:endParaRPr>
          </a:p>
        </p:txBody>
      </p:sp>
      <p:pic>
        <p:nvPicPr>
          <p:cNvPr id="64516" name="Picture 4" descr="Портрет царевны Просковьи Ивановны (17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00400"/>
            <a:ext cx="2717800" cy="3657600"/>
          </a:xfrm>
          <a:prstGeom prst="rect">
            <a:avLst/>
          </a:prstGeom>
          <a:noFill/>
        </p:spPr>
      </p:pic>
      <p:pic>
        <p:nvPicPr>
          <p:cNvPr id="64517" name="Picture 5" descr="Портрет Екатерины I (171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2667000" cy="3200400"/>
          </a:xfrm>
          <a:prstGeom prst="rect">
            <a:avLst/>
          </a:prstGeom>
          <a:noFill/>
        </p:spPr>
      </p:pic>
      <p:pic>
        <p:nvPicPr>
          <p:cNvPr id="64518" name="Picture 6" descr="Портрет князя 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00400"/>
            <a:ext cx="2732088" cy="3657600"/>
          </a:xfrm>
          <a:prstGeom prst="rect">
            <a:avLst/>
          </a:prstGeom>
          <a:noFill/>
        </p:spPr>
      </p:pic>
      <p:pic>
        <p:nvPicPr>
          <p:cNvPr id="64520" name="Picture 8" descr="Портрет Петра Великого (17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524000"/>
            <a:ext cx="2667000" cy="2847975"/>
          </a:xfrm>
          <a:prstGeom prst="rect">
            <a:avLst/>
          </a:prstGeom>
          <a:noFill/>
        </p:spPr>
      </p:pic>
      <p:pic>
        <p:nvPicPr>
          <p:cNvPr id="64521" name="Picture 9" descr="Портрет царевны Натальи Алексеевны (1716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200400"/>
            <a:ext cx="2668588" cy="3657600"/>
          </a:xfrm>
          <a:prstGeom prst="rect">
            <a:avLst/>
          </a:prstGeom>
          <a:noFill/>
        </p:spPr>
      </p:pic>
      <p:sp>
        <p:nvSpPr>
          <p:cNvPr id="645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6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45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4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E7FC20"/>
                </a:solidFill>
              </a:rPr>
              <a:t>А. Антропов</a:t>
            </a:r>
            <a:br>
              <a:rPr lang="ru-RU" b="1">
                <a:solidFill>
                  <a:srgbClr val="E7FC20"/>
                </a:solidFill>
              </a:rPr>
            </a:br>
            <a:endParaRPr lang="ru-RU" b="1">
              <a:solidFill>
                <a:srgbClr val="E7FC20"/>
              </a:solidFill>
            </a:endParaRPr>
          </a:p>
        </p:txBody>
      </p:sp>
      <p:pic>
        <p:nvPicPr>
          <p:cNvPr id="66564" name="Picture 4" descr="Портрет статс-дамы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181350" cy="4000500"/>
          </a:xfrm>
          <a:prstGeom prst="rect">
            <a:avLst/>
          </a:prstGeom>
          <a:noFill/>
        </p:spPr>
      </p:pic>
      <p:pic>
        <p:nvPicPr>
          <p:cNvPr id="66565" name="Picture 5" descr="Портрет статс-дамы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257550" cy="400050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6248400"/>
            <a:ext cx="422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статс-дамы А. Л. Апраксиной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811713" y="6172200"/>
            <a:ext cx="4332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статс-дамы А. М. Измайловой</a:t>
            </a:r>
          </a:p>
        </p:txBody>
      </p:sp>
      <p:sp>
        <p:nvSpPr>
          <p:cNvPr id="665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6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269</Words>
  <Application>Microsoft Office PowerPoint</Application>
  <PresentationFormat>Экран (4:3)</PresentationFormat>
  <Paragraphs>53</Paragraphs>
  <Slides>13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Развитие русской живописи в первой половине  XVIII века</vt:lpstr>
      <vt:lpstr>Презентация PowerPoint</vt:lpstr>
      <vt:lpstr>Презентация PowerPoint</vt:lpstr>
      <vt:lpstr>Презентация PowerPoint</vt:lpstr>
      <vt:lpstr>Иван Никитин ( середина 1680х – 1742г.г.) </vt:lpstr>
      <vt:lpstr>Задание 2</vt:lpstr>
      <vt:lpstr>Мастера парсуны</vt:lpstr>
      <vt:lpstr>И. Никитин </vt:lpstr>
      <vt:lpstr>А. Антропов </vt:lpstr>
      <vt:lpstr>И. Аргунов</vt:lpstr>
      <vt:lpstr>Живопись первой половины XVIII века</vt:lpstr>
      <vt:lpstr>Выводы по уроку: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русской живописи в первой половине  XVIII века</dc:title>
  <dc:creator>Ученик</dc:creator>
  <cp:lastModifiedBy>Ученик</cp:lastModifiedBy>
  <cp:revision>1</cp:revision>
  <dcterms:created xsi:type="dcterms:W3CDTF">2014-02-18T10:32:10Z</dcterms:created>
  <dcterms:modified xsi:type="dcterms:W3CDTF">2014-02-18T10:34:15Z</dcterms:modified>
</cp:coreProperties>
</file>