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  <p:sldMasterId id="2147483656" r:id="rId2"/>
    <p:sldMasterId id="2147483659" r:id="rId3"/>
  </p:sldMasterIdLst>
  <p:sldIdLst>
    <p:sldId id="256" r:id="rId4"/>
    <p:sldId id="257" r:id="rId5"/>
    <p:sldId id="261" r:id="rId6"/>
    <p:sldId id="262" r:id="rId7"/>
    <p:sldId id="266" r:id="rId8"/>
    <p:sldId id="276" r:id="rId9"/>
    <p:sldId id="277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FC20"/>
    <a:srgbClr val="B98503"/>
    <a:srgbClr val="BC4C00"/>
    <a:srgbClr val="F39DF5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5" autoAdjust="0"/>
    <p:restoredTop sz="94664" autoAdjust="0"/>
  </p:normalViewPr>
  <p:slideViewPr>
    <p:cSldViewPr>
      <p:cViewPr varScale="1">
        <p:scale>
          <a:sx n="99" d="100"/>
          <a:sy n="99" d="100"/>
        </p:scale>
        <p:origin x="-822" y="7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FE5F0-7A97-40AA-8E27-4371871F8A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13E53-8E79-4A4D-9B0C-CDE923E611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B5479-8E93-43F1-BD12-790CB98B1D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9030E-A726-4803-9935-913983D6E7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33F8A-C10D-4A82-9ADB-58C170EE14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E0A82-B6D4-4648-BE68-9DD998CE2B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BC324-CC77-4253-97C7-A5EB73F1F8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25DE1-E9E2-4B8B-8D0D-5CC4883425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04D8A-A337-42F9-A575-91AC5CD36D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224DD-F2D7-45DB-9D50-0620F870E0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B8261-1437-4817-821D-F0BCF98D7E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473DC-1FDE-4195-B76A-D5F3B579ED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26F80-3DA4-4266-AD7C-F2B10DD6FF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68256-362E-4F92-A74B-81698E2E3E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C5463-25DB-48D8-A835-9A0FC9B8B2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6" name="Group 2"/>
          <p:cNvGrpSpPr>
            <a:grpSpLocks/>
          </p:cNvGrpSpPr>
          <p:nvPr/>
        </p:nvGrpSpPr>
        <p:grpSpPr bwMode="auto">
          <a:xfrm>
            <a:off x="-12700" y="1681163"/>
            <a:ext cx="9144000" cy="1766887"/>
            <a:chOff x="-8" y="1059"/>
            <a:chExt cx="5760" cy="1113"/>
          </a:xfrm>
        </p:grpSpPr>
        <p:sp>
          <p:nvSpPr>
            <p:cNvPr id="57347" name="Rectangle 3"/>
            <p:cNvSpPr>
              <a:spLocks noChangeArrowheads="1"/>
            </p:cNvSpPr>
            <p:nvPr/>
          </p:nvSpPr>
          <p:spPr bwMode="ltGray">
            <a:xfrm>
              <a:off x="0" y="2016"/>
              <a:ext cx="5752" cy="7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348" name="Rectangle 4"/>
            <p:cNvSpPr>
              <a:spLocks noChangeArrowheads="1"/>
            </p:cNvSpPr>
            <p:nvPr/>
          </p:nvSpPr>
          <p:spPr bwMode="ltGray">
            <a:xfrm>
              <a:off x="0" y="2148"/>
              <a:ext cx="5752" cy="2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7349" name="Group 5"/>
            <p:cNvGrpSpPr>
              <a:grpSpLocks/>
            </p:cNvGrpSpPr>
            <p:nvPr/>
          </p:nvGrpSpPr>
          <p:grpSpPr bwMode="auto">
            <a:xfrm>
              <a:off x="-8" y="1059"/>
              <a:ext cx="833" cy="990"/>
              <a:chOff x="-8" y="1059"/>
              <a:chExt cx="833" cy="990"/>
            </a:xfrm>
          </p:grpSpPr>
          <p:sp>
            <p:nvSpPr>
              <p:cNvPr id="57350" name="Freeform 6"/>
              <p:cNvSpPr>
                <a:spLocks/>
              </p:cNvSpPr>
              <p:nvPr/>
            </p:nvSpPr>
            <p:spPr bwMode="ltGray">
              <a:xfrm>
                <a:off x="-8" y="1059"/>
                <a:ext cx="833" cy="990"/>
              </a:xfrm>
              <a:custGeom>
                <a:avLst/>
                <a:gdLst/>
                <a:ahLst/>
                <a:cxnLst>
                  <a:cxn ang="0">
                    <a:pos x="284" y="448"/>
                  </a:cxn>
                  <a:cxn ang="0">
                    <a:pos x="115" y="0"/>
                  </a:cxn>
                  <a:cxn ang="0">
                    <a:pos x="353" y="398"/>
                  </a:cxn>
                  <a:cxn ang="0">
                    <a:pos x="591" y="0"/>
                  </a:cxn>
                  <a:cxn ang="0">
                    <a:pos x="419" y="448"/>
                  </a:cxn>
                  <a:cxn ang="0">
                    <a:pos x="832" y="495"/>
                  </a:cxn>
                  <a:cxn ang="0">
                    <a:pos x="417" y="540"/>
                  </a:cxn>
                  <a:cxn ang="0">
                    <a:pos x="591" y="989"/>
                  </a:cxn>
                  <a:cxn ang="0">
                    <a:pos x="353" y="590"/>
                  </a:cxn>
                  <a:cxn ang="0">
                    <a:pos x="115" y="989"/>
                  </a:cxn>
                  <a:cxn ang="0">
                    <a:pos x="282" y="543"/>
                  </a:cxn>
                  <a:cxn ang="0">
                    <a:pos x="0" y="509"/>
                  </a:cxn>
                  <a:cxn ang="0">
                    <a:pos x="0" y="479"/>
                  </a:cxn>
                  <a:cxn ang="0">
                    <a:pos x="284" y="448"/>
                  </a:cxn>
                </a:cxnLst>
                <a:rect l="0" t="0" r="r" b="b"/>
                <a:pathLst>
                  <a:path w="833" h="990">
                    <a:moveTo>
                      <a:pt x="284" y="448"/>
                    </a:moveTo>
                    <a:lnTo>
                      <a:pt x="115" y="0"/>
                    </a:lnTo>
                    <a:lnTo>
                      <a:pt x="353" y="398"/>
                    </a:lnTo>
                    <a:lnTo>
                      <a:pt x="591" y="0"/>
                    </a:lnTo>
                    <a:lnTo>
                      <a:pt x="419" y="448"/>
                    </a:lnTo>
                    <a:lnTo>
                      <a:pt x="832" y="495"/>
                    </a:lnTo>
                    <a:lnTo>
                      <a:pt x="417" y="540"/>
                    </a:lnTo>
                    <a:lnTo>
                      <a:pt x="591" y="989"/>
                    </a:lnTo>
                    <a:lnTo>
                      <a:pt x="353" y="590"/>
                    </a:lnTo>
                    <a:lnTo>
                      <a:pt x="115" y="989"/>
                    </a:lnTo>
                    <a:lnTo>
                      <a:pt x="282" y="543"/>
                    </a:lnTo>
                    <a:lnTo>
                      <a:pt x="0" y="509"/>
                    </a:lnTo>
                    <a:lnTo>
                      <a:pt x="0" y="479"/>
                    </a:lnTo>
                    <a:lnTo>
                      <a:pt x="284" y="448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351" name="Freeform 7"/>
              <p:cNvSpPr>
                <a:spLocks/>
              </p:cNvSpPr>
              <p:nvPr/>
            </p:nvSpPr>
            <p:spPr bwMode="ltGray">
              <a:xfrm>
                <a:off x="-4" y="1194"/>
                <a:ext cx="698" cy="720"/>
              </a:xfrm>
              <a:custGeom>
                <a:avLst/>
                <a:gdLst/>
                <a:ahLst/>
                <a:cxnLst>
                  <a:cxn ang="0">
                    <a:pos x="279" y="315"/>
                  </a:cxn>
                  <a:cxn ang="0">
                    <a:pos x="173" y="0"/>
                  </a:cxn>
                  <a:cxn ang="0">
                    <a:pos x="349" y="263"/>
                  </a:cxn>
                  <a:cxn ang="0">
                    <a:pos x="519" y="0"/>
                  </a:cxn>
                  <a:cxn ang="0">
                    <a:pos x="415" y="315"/>
                  </a:cxn>
                  <a:cxn ang="0">
                    <a:pos x="697" y="360"/>
                  </a:cxn>
                  <a:cxn ang="0">
                    <a:pos x="413" y="403"/>
                  </a:cxn>
                  <a:cxn ang="0">
                    <a:pos x="519" y="719"/>
                  </a:cxn>
                  <a:cxn ang="0">
                    <a:pos x="349" y="455"/>
                  </a:cxn>
                  <a:cxn ang="0">
                    <a:pos x="173" y="719"/>
                  </a:cxn>
                  <a:cxn ang="0">
                    <a:pos x="278" y="407"/>
                  </a:cxn>
                  <a:cxn ang="0">
                    <a:pos x="0" y="360"/>
                  </a:cxn>
                  <a:cxn ang="0">
                    <a:pos x="279" y="315"/>
                  </a:cxn>
                </a:cxnLst>
                <a:rect l="0" t="0" r="r" b="b"/>
                <a:pathLst>
                  <a:path w="698" h="720">
                    <a:moveTo>
                      <a:pt x="279" y="315"/>
                    </a:moveTo>
                    <a:lnTo>
                      <a:pt x="173" y="0"/>
                    </a:lnTo>
                    <a:lnTo>
                      <a:pt x="349" y="263"/>
                    </a:lnTo>
                    <a:lnTo>
                      <a:pt x="519" y="0"/>
                    </a:lnTo>
                    <a:lnTo>
                      <a:pt x="415" y="315"/>
                    </a:lnTo>
                    <a:lnTo>
                      <a:pt x="697" y="360"/>
                    </a:lnTo>
                    <a:lnTo>
                      <a:pt x="413" y="403"/>
                    </a:lnTo>
                    <a:lnTo>
                      <a:pt x="519" y="719"/>
                    </a:lnTo>
                    <a:lnTo>
                      <a:pt x="349" y="455"/>
                    </a:lnTo>
                    <a:lnTo>
                      <a:pt x="173" y="719"/>
                    </a:lnTo>
                    <a:lnTo>
                      <a:pt x="278" y="407"/>
                    </a:lnTo>
                    <a:lnTo>
                      <a:pt x="0" y="360"/>
                    </a:lnTo>
                    <a:lnTo>
                      <a:pt x="279" y="315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352" name="Freeform 8"/>
              <p:cNvSpPr>
                <a:spLocks/>
              </p:cNvSpPr>
              <p:nvPr/>
            </p:nvSpPr>
            <p:spPr bwMode="ltGray">
              <a:xfrm>
                <a:off x="99" y="1212"/>
                <a:ext cx="493" cy="685"/>
              </a:xfrm>
              <a:custGeom>
                <a:avLst/>
                <a:gdLst/>
                <a:ahLst/>
                <a:cxnLst>
                  <a:cxn ang="0">
                    <a:pos x="0" y="173"/>
                  </a:cxn>
                  <a:cxn ang="0">
                    <a:pos x="223" y="295"/>
                  </a:cxn>
                  <a:cxn ang="0">
                    <a:pos x="246" y="0"/>
                  </a:cxn>
                  <a:cxn ang="0">
                    <a:pos x="268" y="295"/>
                  </a:cxn>
                  <a:cxn ang="0">
                    <a:pos x="490" y="169"/>
                  </a:cxn>
                  <a:cxn ang="0">
                    <a:pos x="290" y="343"/>
                  </a:cxn>
                  <a:cxn ang="0">
                    <a:pos x="492" y="514"/>
                  </a:cxn>
                  <a:cxn ang="0">
                    <a:pos x="268" y="390"/>
                  </a:cxn>
                  <a:cxn ang="0">
                    <a:pos x="246" y="684"/>
                  </a:cxn>
                  <a:cxn ang="0">
                    <a:pos x="223" y="390"/>
                  </a:cxn>
                  <a:cxn ang="0">
                    <a:pos x="0" y="514"/>
                  </a:cxn>
                  <a:cxn ang="0">
                    <a:pos x="201" y="343"/>
                  </a:cxn>
                  <a:cxn ang="0">
                    <a:pos x="0" y="173"/>
                  </a:cxn>
                </a:cxnLst>
                <a:rect l="0" t="0" r="r" b="b"/>
                <a:pathLst>
                  <a:path w="493" h="685">
                    <a:moveTo>
                      <a:pt x="0" y="173"/>
                    </a:moveTo>
                    <a:lnTo>
                      <a:pt x="223" y="295"/>
                    </a:lnTo>
                    <a:lnTo>
                      <a:pt x="246" y="0"/>
                    </a:lnTo>
                    <a:lnTo>
                      <a:pt x="268" y="295"/>
                    </a:lnTo>
                    <a:lnTo>
                      <a:pt x="490" y="169"/>
                    </a:lnTo>
                    <a:lnTo>
                      <a:pt x="290" y="343"/>
                    </a:lnTo>
                    <a:lnTo>
                      <a:pt x="492" y="514"/>
                    </a:lnTo>
                    <a:lnTo>
                      <a:pt x="268" y="390"/>
                    </a:lnTo>
                    <a:lnTo>
                      <a:pt x="246" y="684"/>
                    </a:lnTo>
                    <a:lnTo>
                      <a:pt x="223" y="390"/>
                    </a:lnTo>
                    <a:lnTo>
                      <a:pt x="0" y="514"/>
                    </a:lnTo>
                    <a:lnTo>
                      <a:pt x="201" y="343"/>
                    </a:lnTo>
                    <a:lnTo>
                      <a:pt x="0" y="173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353" name="Freeform 9"/>
              <p:cNvSpPr>
                <a:spLocks/>
              </p:cNvSpPr>
              <p:nvPr/>
            </p:nvSpPr>
            <p:spPr bwMode="ltGray">
              <a:xfrm>
                <a:off x="283" y="1467"/>
                <a:ext cx="124" cy="173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1" y="63"/>
                  </a:cxn>
                  <a:cxn ang="0">
                    <a:pos x="61" y="0"/>
                  </a:cxn>
                  <a:cxn ang="0">
                    <a:pos x="71" y="63"/>
                  </a:cxn>
                  <a:cxn ang="0">
                    <a:pos x="123" y="42"/>
                  </a:cxn>
                  <a:cxn ang="0">
                    <a:pos x="83" y="86"/>
                  </a:cxn>
                  <a:cxn ang="0">
                    <a:pos x="123" y="128"/>
                  </a:cxn>
                  <a:cxn ang="0">
                    <a:pos x="71" y="108"/>
                  </a:cxn>
                  <a:cxn ang="0">
                    <a:pos x="61" y="172"/>
                  </a:cxn>
                  <a:cxn ang="0">
                    <a:pos x="51" y="108"/>
                  </a:cxn>
                  <a:cxn ang="0">
                    <a:pos x="0" y="128"/>
                  </a:cxn>
                  <a:cxn ang="0">
                    <a:pos x="39" y="86"/>
                  </a:cxn>
                  <a:cxn ang="0">
                    <a:pos x="0" y="42"/>
                  </a:cxn>
                </a:cxnLst>
                <a:rect l="0" t="0" r="r" b="b"/>
                <a:pathLst>
                  <a:path w="124" h="173">
                    <a:moveTo>
                      <a:pt x="0" y="42"/>
                    </a:moveTo>
                    <a:lnTo>
                      <a:pt x="51" y="63"/>
                    </a:lnTo>
                    <a:lnTo>
                      <a:pt x="61" y="0"/>
                    </a:lnTo>
                    <a:lnTo>
                      <a:pt x="71" y="63"/>
                    </a:lnTo>
                    <a:lnTo>
                      <a:pt x="123" y="42"/>
                    </a:lnTo>
                    <a:lnTo>
                      <a:pt x="83" y="86"/>
                    </a:lnTo>
                    <a:lnTo>
                      <a:pt x="123" y="128"/>
                    </a:lnTo>
                    <a:lnTo>
                      <a:pt x="71" y="108"/>
                    </a:lnTo>
                    <a:lnTo>
                      <a:pt x="61" y="172"/>
                    </a:lnTo>
                    <a:lnTo>
                      <a:pt x="51" y="108"/>
                    </a:lnTo>
                    <a:lnTo>
                      <a:pt x="0" y="128"/>
                    </a:lnTo>
                    <a:lnTo>
                      <a:pt x="39" y="86"/>
                    </a:lnTo>
                    <a:lnTo>
                      <a:pt x="0" y="42"/>
                    </a:lnTo>
                  </a:path>
                </a:pathLst>
              </a:custGeom>
              <a:solidFill>
                <a:srgbClr val="F9F9F9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57354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1219200" y="1905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Щелчок правит образец заголовка</a:t>
            </a:r>
          </a:p>
        </p:txBody>
      </p:sp>
      <p:sp>
        <p:nvSpPr>
          <p:cNvPr id="5735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39913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ru-RU"/>
              <a:t>Щелчок правит образец подзаголовка</a:t>
            </a:r>
          </a:p>
        </p:txBody>
      </p:sp>
      <p:sp>
        <p:nvSpPr>
          <p:cNvPr id="57356" name="Rectangle 12"/>
          <p:cNvSpPr>
            <a:spLocks noGrp="1" noChangeArrowheads="1"/>
          </p:cNvSpPr>
          <p:nvPr>
            <p:ph type="dt" sz="quarter" idx="2"/>
          </p:nvPr>
        </p:nvSpPr>
        <p:spPr>
          <a:xfrm>
            <a:off x="1212850" y="62325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7357" name="Rectangle 13"/>
          <p:cNvSpPr>
            <a:spLocks noGrp="1" noChangeArrowheads="1"/>
          </p:cNvSpPr>
          <p:nvPr>
            <p:ph type="ftr" sz="quarter" idx="3"/>
          </p:nvPr>
        </p:nvSpPr>
        <p:spPr>
          <a:xfrm>
            <a:off x="3651250" y="623252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7358" name="Rectangle 1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80250" y="62325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8BFC41D-38AE-4CB8-BA57-6D1203F438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0575D6-6384-4A9E-BE01-9319626B17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B378C2-B906-43F5-A5AF-2335DAFBC6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93E953-F8EA-4DE7-8A08-73F9BF9EDA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2C0F7-0F5A-41AA-873F-0325BA32D6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61E7B-C7C7-4541-8DE9-4DDD244EE8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FA556-543A-44CB-B09E-79E2466EB3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E05FB-812F-48BD-BBE9-D544F362A5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8AF5C-5417-40FE-B056-7D0A4AA8F0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8CFA45-3DE3-4457-9D3F-90D59CB5BA2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E5816F-76CA-41EE-B8CD-31CDF067BC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342900"/>
            <a:ext cx="2057400" cy="5753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42900"/>
            <a:ext cx="6019800" cy="5753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81D69D-C2D8-4D2A-B232-7E7E5AC055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429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1D88E1C-93AB-4009-B417-E80728ED0B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CA900-1880-43E4-96A8-0349736FE6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67120-6B57-47A6-9289-F2E20D3581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9F2A4-D95E-46E2-BDA4-C0E4CAE529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AEE6B-1A40-4DCA-9421-6F1CAFA7CE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E95FB-759A-44F7-95AD-7D9DE823BB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E1E54-23A8-428A-A32C-236031F4FD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14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-52"/>
              </a:endParaRPr>
            </a:p>
          </p:txBody>
        </p:sp>
        <p:sp>
          <p:nvSpPr>
            <p:cNvPr id="15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-52"/>
              </a:endParaRPr>
            </a:p>
          </p:txBody>
        </p:sp>
        <p:sp>
          <p:nvSpPr>
            <p:cNvPr id="16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-52"/>
              </a:endParaRPr>
            </a:p>
          </p:txBody>
        </p:sp>
        <p:sp>
          <p:nvSpPr>
            <p:cNvPr id="17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-52"/>
              </a:endParaRPr>
            </a:p>
          </p:txBody>
        </p:sp>
        <p:sp>
          <p:nvSpPr>
            <p:cNvPr id="18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-52"/>
              </a:endParaRPr>
            </a:p>
          </p:txBody>
        </p:sp>
        <p:sp>
          <p:nvSpPr>
            <p:cNvPr id="19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-52"/>
              </a:endParaRPr>
            </a:p>
          </p:txBody>
        </p:sp>
      </p:grpSp>
      <p:sp>
        <p:nvSpPr>
          <p:cNvPr id="4916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9162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27725251-744B-402E-8436-341BAFC0F1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4099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-52"/>
              </a:endParaRPr>
            </a:p>
          </p:txBody>
        </p:sp>
        <p:sp>
          <p:nvSpPr>
            <p:cNvPr id="4100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-52"/>
              </a:endParaRPr>
            </a:p>
          </p:txBody>
        </p:sp>
        <p:sp>
          <p:nvSpPr>
            <p:cNvPr id="4101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-52"/>
              </a:endParaRPr>
            </a:p>
          </p:txBody>
        </p:sp>
        <p:sp>
          <p:nvSpPr>
            <p:cNvPr id="4102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-52"/>
              </a:endParaRPr>
            </a:p>
          </p:txBody>
        </p:sp>
        <p:sp>
          <p:nvSpPr>
            <p:cNvPr id="4103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-52"/>
              </a:endParaRPr>
            </a:p>
          </p:txBody>
        </p:sp>
      </p:grpSp>
      <p:sp>
        <p:nvSpPr>
          <p:cNvPr id="5120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C46E38AF-D420-44B8-BE7E-DF0EDE78B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1212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Group 2"/>
          <p:cNvGrpSpPr>
            <a:grpSpLocks/>
          </p:cNvGrpSpPr>
          <p:nvPr/>
        </p:nvGrpSpPr>
        <p:grpSpPr bwMode="auto">
          <a:xfrm>
            <a:off x="-12700" y="93663"/>
            <a:ext cx="9144000" cy="1677987"/>
            <a:chOff x="-8" y="59"/>
            <a:chExt cx="5760" cy="1057"/>
          </a:xfrm>
        </p:grpSpPr>
        <p:sp>
          <p:nvSpPr>
            <p:cNvPr id="56323" name="Rectangle 3"/>
            <p:cNvSpPr>
              <a:spLocks noChangeArrowheads="1"/>
            </p:cNvSpPr>
            <p:nvPr/>
          </p:nvSpPr>
          <p:spPr bwMode="ltGray">
            <a:xfrm>
              <a:off x="0" y="960"/>
              <a:ext cx="5752" cy="7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24" name="Rectangle 4"/>
            <p:cNvSpPr>
              <a:spLocks noChangeArrowheads="1"/>
            </p:cNvSpPr>
            <p:nvPr/>
          </p:nvSpPr>
          <p:spPr bwMode="ltGray">
            <a:xfrm>
              <a:off x="0" y="1092"/>
              <a:ext cx="5752" cy="2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6325" name="Group 5"/>
            <p:cNvGrpSpPr>
              <a:grpSpLocks/>
            </p:cNvGrpSpPr>
            <p:nvPr/>
          </p:nvGrpSpPr>
          <p:grpSpPr bwMode="auto">
            <a:xfrm>
              <a:off x="-8" y="59"/>
              <a:ext cx="833" cy="990"/>
              <a:chOff x="-8" y="59"/>
              <a:chExt cx="833" cy="990"/>
            </a:xfrm>
          </p:grpSpPr>
          <p:sp>
            <p:nvSpPr>
              <p:cNvPr id="56326" name="Freeform 6"/>
              <p:cNvSpPr>
                <a:spLocks/>
              </p:cNvSpPr>
              <p:nvPr/>
            </p:nvSpPr>
            <p:spPr bwMode="ltGray">
              <a:xfrm>
                <a:off x="-8" y="59"/>
                <a:ext cx="833" cy="990"/>
              </a:xfrm>
              <a:custGeom>
                <a:avLst/>
                <a:gdLst/>
                <a:ahLst/>
                <a:cxnLst>
                  <a:cxn ang="0">
                    <a:pos x="284" y="448"/>
                  </a:cxn>
                  <a:cxn ang="0">
                    <a:pos x="115" y="0"/>
                  </a:cxn>
                  <a:cxn ang="0">
                    <a:pos x="353" y="398"/>
                  </a:cxn>
                  <a:cxn ang="0">
                    <a:pos x="591" y="0"/>
                  </a:cxn>
                  <a:cxn ang="0">
                    <a:pos x="419" y="448"/>
                  </a:cxn>
                  <a:cxn ang="0">
                    <a:pos x="832" y="495"/>
                  </a:cxn>
                  <a:cxn ang="0">
                    <a:pos x="417" y="540"/>
                  </a:cxn>
                  <a:cxn ang="0">
                    <a:pos x="591" y="989"/>
                  </a:cxn>
                  <a:cxn ang="0">
                    <a:pos x="353" y="590"/>
                  </a:cxn>
                  <a:cxn ang="0">
                    <a:pos x="115" y="989"/>
                  </a:cxn>
                  <a:cxn ang="0">
                    <a:pos x="282" y="543"/>
                  </a:cxn>
                  <a:cxn ang="0">
                    <a:pos x="0" y="509"/>
                  </a:cxn>
                  <a:cxn ang="0">
                    <a:pos x="0" y="479"/>
                  </a:cxn>
                  <a:cxn ang="0">
                    <a:pos x="284" y="448"/>
                  </a:cxn>
                </a:cxnLst>
                <a:rect l="0" t="0" r="r" b="b"/>
                <a:pathLst>
                  <a:path w="833" h="990">
                    <a:moveTo>
                      <a:pt x="284" y="448"/>
                    </a:moveTo>
                    <a:lnTo>
                      <a:pt x="115" y="0"/>
                    </a:lnTo>
                    <a:lnTo>
                      <a:pt x="353" y="398"/>
                    </a:lnTo>
                    <a:lnTo>
                      <a:pt x="591" y="0"/>
                    </a:lnTo>
                    <a:lnTo>
                      <a:pt x="419" y="448"/>
                    </a:lnTo>
                    <a:lnTo>
                      <a:pt x="832" y="495"/>
                    </a:lnTo>
                    <a:lnTo>
                      <a:pt x="417" y="540"/>
                    </a:lnTo>
                    <a:lnTo>
                      <a:pt x="591" y="989"/>
                    </a:lnTo>
                    <a:lnTo>
                      <a:pt x="353" y="590"/>
                    </a:lnTo>
                    <a:lnTo>
                      <a:pt x="115" y="989"/>
                    </a:lnTo>
                    <a:lnTo>
                      <a:pt x="282" y="543"/>
                    </a:lnTo>
                    <a:lnTo>
                      <a:pt x="0" y="509"/>
                    </a:lnTo>
                    <a:lnTo>
                      <a:pt x="0" y="479"/>
                    </a:lnTo>
                    <a:lnTo>
                      <a:pt x="284" y="448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327" name="Freeform 7"/>
              <p:cNvSpPr>
                <a:spLocks/>
              </p:cNvSpPr>
              <p:nvPr/>
            </p:nvSpPr>
            <p:spPr bwMode="ltGray">
              <a:xfrm>
                <a:off x="-4" y="194"/>
                <a:ext cx="698" cy="720"/>
              </a:xfrm>
              <a:custGeom>
                <a:avLst/>
                <a:gdLst/>
                <a:ahLst/>
                <a:cxnLst>
                  <a:cxn ang="0">
                    <a:pos x="279" y="315"/>
                  </a:cxn>
                  <a:cxn ang="0">
                    <a:pos x="173" y="0"/>
                  </a:cxn>
                  <a:cxn ang="0">
                    <a:pos x="349" y="263"/>
                  </a:cxn>
                  <a:cxn ang="0">
                    <a:pos x="519" y="0"/>
                  </a:cxn>
                  <a:cxn ang="0">
                    <a:pos x="415" y="315"/>
                  </a:cxn>
                  <a:cxn ang="0">
                    <a:pos x="697" y="360"/>
                  </a:cxn>
                  <a:cxn ang="0">
                    <a:pos x="413" y="403"/>
                  </a:cxn>
                  <a:cxn ang="0">
                    <a:pos x="519" y="719"/>
                  </a:cxn>
                  <a:cxn ang="0">
                    <a:pos x="349" y="455"/>
                  </a:cxn>
                  <a:cxn ang="0">
                    <a:pos x="173" y="719"/>
                  </a:cxn>
                  <a:cxn ang="0">
                    <a:pos x="278" y="407"/>
                  </a:cxn>
                  <a:cxn ang="0">
                    <a:pos x="0" y="360"/>
                  </a:cxn>
                  <a:cxn ang="0">
                    <a:pos x="279" y="315"/>
                  </a:cxn>
                </a:cxnLst>
                <a:rect l="0" t="0" r="r" b="b"/>
                <a:pathLst>
                  <a:path w="698" h="720">
                    <a:moveTo>
                      <a:pt x="279" y="315"/>
                    </a:moveTo>
                    <a:lnTo>
                      <a:pt x="173" y="0"/>
                    </a:lnTo>
                    <a:lnTo>
                      <a:pt x="349" y="263"/>
                    </a:lnTo>
                    <a:lnTo>
                      <a:pt x="519" y="0"/>
                    </a:lnTo>
                    <a:lnTo>
                      <a:pt x="415" y="315"/>
                    </a:lnTo>
                    <a:lnTo>
                      <a:pt x="697" y="360"/>
                    </a:lnTo>
                    <a:lnTo>
                      <a:pt x="413" y="403"/>
                    </a:lnTo>
                    <a:lnTo>
                      <a:pt x="519" y="719"/>
                    </a:lnTo>
                    <a:lnTo>
                      <a:pt x="349" y="455"/>
                    </a:lnTo>
                    <a:lnTo>
                      <a:pt x="173" y="719"/>
                    </a:lnTo>
                    <a:lnTo>
                      <a:pt x="278" y="407"/>
                    </a:lnTo>
                    <a:lnTo>
                      <a:pt x="0" y="360"/>
                    </a:lnTo>
                    <a:lnTo>
                      <a:pt x="279" y="315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328" name="Freeform 8"/>
              <p:cNvSpPr>
                <a:spLocks/>
              </p:cNvSpPr>
              <p:nvPr/>
            </p:nvSpPr>
            <p:spPr bwMode="ltGray">
              <a:xfrm>
                <a:off x="99" y="212"/>
                <a:ext cx="493" cy="685"/>
              </a:xfrm>
              <a:custGeom>
                <a:avLst/>
                <a:gdLst/>
                <a:ahLst/>
                <a:cxnLst>
                  <a:cxn ang="0">
                    <a:pos x="0" y="173"/>
                  </a:cxn>
                  <a:cxn ang="0">
                    <a:pos x="223" y="295"/>
                  </a:cxn>
                  <a:cxn ang="0">
                    <a:pos x="246" y="0"/>
                  </a:cxn>
                  <a:cxn ang="0">
                    <a:pos x="268" y="295"/>
                  </a:cxn>
                  <a:cxn ang="0">
                    <a:pos x="490" y="169"/>
                  </a:cxn>
                  <a:cxn ang="0">
                    <a:pos x="290" y="343"/>
                  </a:cxn>
                  <a:cxn ang="0">
                    <a:pos x="492" y="514"/>
                  </a:cxn>
                  <a:cxn ang="0">
                    <a:pos x="268" y="390"/>
                  </a:cxn>
                  <a:cxn ang="0">
                    <a:pos x="246" y="684"/>
                  </a:cxn>
                  <a:cxn ang="0">
                    <a:pos x="223" y="390"/>
                  </a:cxn>
                  <a:cxn ang="0">
                    <a:pos x="0" y="514"/>
                  </a:cxn>
                  <a:cxn ang="0">
                    <a:pos x="201" y="343"/>
                  </a:cxn>
                  <a:cxn ang="0">
                    <a:pos x="0" y="173"/>
                  </a:cxn>
                </a:cxnLst>
                <a:rect l="0" t="0" r="r" b="b"/>
                <a:pathLst>
                  <a:path w="493" h="685">
                    <a:moveTo>
                      <a:pt x="0" y="173"/>
                    </a:moveTo>
                    <a:lnTo>
                      <a:pt x="223" y="295"/>
                    </a:lnTo>
                    <a:lnTo>
                      <a:pt x="246" y="0"/>
                    </a:lnTo>
                    <a:lnTo>
                      <a:pt x="268" y="295"/>
                    </a:lnTo>
                    <a:lnTo>
                      <a:pt x="490" y="169"/>
                    </a:lnTo>
                    <a:lnTo>
                      <a:pt x="290" y="343"/>
                    </a:lnTo>
                    <a:lnTo>
                      <a:pt x="492" y="514"/>
                    </a:lnTo>
                    <a:lnTo>
                      <a:pt x="268" y="390"/>
                    </a:lnTo>
                    <a:lnTo>
                      <a:pt x="246" y="684"/>
                    </a:lnTo>
                    <a:lnTo>
                      <a:pt x="223" y="390"/>
                    </a:lnTo>
                    <a:lnTo>
                      <a:pt x="0" y="514"/>
                    </a:lnTo>
                    <a:lnTo>
                      <a:pt x="201" y="343"/>
                    </a:lnTo>
                    <a:lnTo>
                      <a:pt x="0" y="173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329" name="Freeform 9"/>
              <p:cNvSpPr>
                <a:spLocks/>
              </p:cNvSpPr>
              <p:nvPr/>
            </p:nvSpPr>
            <p:spPr bwMode="ltGray">
              <a:xfrm>
                <a:off x="283" y="467"/>
                <a:ext cx="124" cy="173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1" y="63"/>
                  </a:cxn>
                  <a:cxn ang="0">
                    <a:pos x="61" y="0"/>
                  </a:cxn>
                  <a:cxn ang="0">
                    <a:pos x="71" y="63"/>
                  </a:cxn>
                  <a:cxn ang="0">
                    <a:pos x="123" y="42"/>
                  </a:cxn>
                  <a:cxn ang="0">
                    <a:pos x="83" y="86"/>
                  </a:cxn>
                  <a:cxn ang="0">
                    <a:pos x="123" y="128"/>
                  </a:cxn>
                  <a:cxn ang="0">
                    <a:pos x="71" y="108"/>
                  </a:cxn>
                  <a:cxn ang="0">
                    <a:pos x="61" y="172"/>
                  </a:cxn>
                  <a:cxn ang="0">
                    <a:pos x="51" y="108"/>
                  </a:cxn>
                  <a:cxn ang="0">
                    <a:pos x="0" y="128"/>
                  </a:cxn>
                  <a:cxn ang="0">
                    <a:pos x="39" y="86"/>
                  </a:cxn>
                  <a:cxn ang="0">
                    <a:pos x="0" y="42"/>
                  </a:cxn>
                </a:cxnLst>
                <a:rect l="0" t="0" r="r" b="b"/>
                <a:pathLst>
                  <a:path w="124" h="173">
                    <a:moveTo>
                      <a:pt x="0" y="42"/>
                    </a:moveTo>
                    <a:lnTo>
                      <a:pt x="51" y="63"/>
                    </a:lnTo>
                    <a:lnTo>
                      <a:pt x="61" y="0"/>
                    </a:lnTo>
                    <a:lnTo>
                      <a:pt x="71" y="63"/>
                    </a:lnTo>
                    <a:lnTo>
                      <a:pt x="123" y="42"/>
                    </a:lnTo>
                    <a:lnTo>
                      <a:pt x="83" y="86"/>
                    </a:lnTo>
                    <a:lnTo>
                      <a:pt x="123" y="128"/>
                    </a:lnTo>
                    <a:lnTo>
                      <a:pt x="71" y="108"/>
                    </a:lnTo>
                    <a:lnTo>
                      <a:pt x="61" y="172"/>
                    </a:lnTo>
                    <a:lnTo>
                      <a:pt x="51" y="108"/>
                    </a:lnTo>
                    <a:lnTo>
                      <a:pt x="0" y="128"/>
                    </a:lnTo>
                    <a:lnTo>
                      <a:pt x="39" y="86"/>
                    </a:lnTo>
                    <a:lnTo>
                      <a:pt x="0" y="42"/>
                    </a:lnTo>
                  </a:path>
                </a:pathLst>
              </a:custGeom>
              <a:solidFill>
                <a:srgbClr val="F9F9F9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5633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3429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470" dir="2700000" algn="ctr" rotWithShape="0">
              <a:schemeClr val="bg2"/>
            </a:outerShdw>
          </a:effec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633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5633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5633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E0B5126-94D2-4C5C-AB4A-901196AEED43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Monotype Sorts" pitchFamily="2" charset="2"/>
        <a:buChar char="ä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Monotype Sorts" pitchFamily="2" charset="2"/>
        <a:buChar char="ä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ä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ä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ä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ä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ä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ä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ä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5334000" cy="1143000"/>
          </a:xfrm>
          <a:noFill/>
          <a:ln/>
        </p:spPr>
        <p:txBody>
          <a:bodyPr/>
          <a:lstStyle/>
          <a:p>
            <a:pPr algn="ctr"/>
            <a:r>
              <a:rPr lang="ru-RU" sz="6000" b="1" dirty="0">
                <a:solidFill>
                  <a:srgbClr val="F39DF5"/>
                </a:solidFill>
                <a:latin typeface="Castellar" pitchFamily="18" charset="0"/>
              </a:rPr>
              <a:t/>
            </a:r>
            <a:br>
              <a:rPr lang="ru-RU" sz="6000" b="1" dirty="0">
                <a:solidFill>
                  <a:srgbClr val="F39DF5"/>
                </a:solidFill>
                <a:latin typeface="Castellar" pitchFamily="18" charset="0"/>
              </a:rPr>
            </a:br>
            <a:r>
              <a:rPr lang="ru-RU" sz="6000" b="1" dirty="0">
                <a:solidFill>
                  <a:srgbClr val="F39DF5"/>
                </a:solidFill>
                <a:latin typeface="Castellar" pitchFamily="18" charset="0"/>
              </a:rPr>
              <a:t>Тема </a:t>
            </a:r>
            <a:r>
              <a:rPr lang="ru-RU" sz="4000" b="1" dirty="0">
                <a:solidFill>
                  <a:srgbClr val="F39DF5"/>
                </a:solidFill>
                <a:latin typeface="Castellar" pitchFamily="18" charset="0"/>
              </a:rPr>
              <a:t/>
            </a:r>
            <a:br>
              <a:rPr lang="ru-RU" sz="4000" b="1" dirty="0">
                <a:solidFill>
                  <a:srgbClr val="F39DF5"/>
                </a:solidFill>
                <a:latin typeface="Castellar" pitchFamily="18" charset="0"/>
              </a:rPr>
            </a:br>
            <a:endParaRPr lang="ru-RU" sz="4000" b="1" dirty="0">
              <a:solidFill>
                <a:srgbClr val="F39DF5"/>
              </a:solidFill>
              <a:latin typeface="Castellar" pitchFamily="18" charset="0"/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5943600"/>
            <a:ext cx="9144000" cy="2209800"/>
          </a:xfrm>
        </p:spPr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ru-RU" sz="2800" b="1" i="1" dirty="0">
                <a:solidFill>
                  <a:srgbClr val="F39DF5"/>
                </a:solidFill>
              </a:rPr>
              <a:t>(Лекция с элементами беседы и </a:t>
            </a:r>
          </a:p>
          <a:p>
            <a:pPr algn="ctr">
              <a:buFont typeface="Monotype Sorts" pitchFamily="2" charset="2"/>
              <a:buNone/>
            </a:pPr>
            <a:r>
              <a:rPr lang="ru-RU" sz="2800" b="1" i="1">
                <a:solidFill>
                  <a:srgbClr val="F39DF5"/>
                </a:solidFill>
              </a:rPr>
              <a:t>практического </a:t>
            </a:r>
            <a:r>
              <a:rPr lang="ru-RU" sz="2800" b="1" i="1" smtClean="0">
                <a:solidFill>
                  <a:srgbClr val="F39DF5"/>
                </a:solidFill>
              </a:rPr>
              <a:t>исследования)часть 1.</a:t>
            </a:r>
            <a:endParaRPr lang="ru-RU" sz="2800" b="1" i="1" dirty="0">
              <a:solidFill>
                <a:srgbClr val="F39DF5"/>
              </a:solidFill>
            </a:endParaRPr>
          </a:p>
        </p:txBody>
      </p:sp>
      <p:sp>
        <p:nvSpPr>
          <p:cNvPr id="5128" name="WordArt 8"/>
          <p:cNvSpPr>
            <a:spLocks noChangeArrowheads="1" noChangeShapeType="1" noTextEdit="1"/>
          </p:cNvSpPr>
          <p:nvPr/>
        </p:nvSpPr>
        <p:spPr bwMode="auto">
          <a:xfrm>
            <a:off x="0" y="1828800"/>
            <a:ext cx="9144000" cy="41148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3778"/>
              </a:avLst>
            </a:prstTxWarp>
          </a:bodyPr>
          <a:lstStyle/>
          <a:p>
            <a:pPr algn="ctr"/>
            <a:r>
              <a:rPr lang="ru-RU" sz="3600" b="1" kern="10" dirty="0"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39DF5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Monotype Corsiva"/>
              </a:rPr>
              <a:t>Развитие</a:t>
            </a:r>
          </a:p>
          <a:p>
            <a:pPr algn="ctr"/>
            <a:r>
              <a:rPr lang="ru-RU" sz="3600" b="1" kern="10" dirty="0"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39DF5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Monotype Corsiva"/>
              </a:rPr>
              <a:t>русской живописи</a:t>
            </a:r>
          </a:p>
          <a:p>
            <a:pPr algn="ctr"/>
            <a:r>
              <a:rPr lang="ru-RU" sz="3600" b="1" kern="10" dirty="0"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39DF5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Monotype Corsiva"/>
              </a:rPr>
              <a:t>в первой половине </a:t>
            </a:r>
          </a:p>
          <a:p>
            <a:pPr algn="ctr"/>
            <a:r>
              <a:rPr lang="ru-RU" sz="3600" b="1" kern="10" dirty="0"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39DF5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Monotype Corsiva"/>
              </a:rPr>
              <a:t>XVIII века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772400" cy="1143000"/>
          </a:xfrm>
        </p:spPr>
        <p:txBody>
          <a:bodyPr/>
          <a:lstStyle/>
          <a:p>
            <a:r>
              <a:rPr lang="ru-RU" sz="4800" b="1">
                <a:solidFill>
                  <a:srgbClr val="F39DF5"/>
                </a:solidFill>
              </a:rPr>
              <a:t>Цели урока</a:t>
            </a:r>
            <a:r>
              <a:rPr lang="ru-RU" sz="4000">
                <a:solidFill>
                  <a:srgbClr val="F39DF5"/>
                </a:solidFill>
              </a:rPr>
              <a:t/>
            </a:r>
            <a:br>
              <a:rPr lang="ru-RU" sz="4000">
                <a:solidFill>
                  <a:srgbClr val="F39DF5"/>
                </a:solidFill>
              </a:rPr>
            </a:br>
            <a:endParaRPr lang="ru-RU" sz="4000">
              <a:solidFill>
                <a:srgbClr val="F39DF5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9448800" cy="5715000"/>
          </a:xfrm>
        </p:spPr>
        <p:txBody>
          <a:bodyPr/>
          <a:lstStyle/>
          <a:p>
            <a:pPr marL="1082675" indent="-815975">
              <a:buFontTx/>
              <a:buAutoNum type="arabicPeriod"/>
              <a:tabLst>
                <a:tab pos="1082675" algn="l"/>
              </a:tabLst>
            </a:pPr>
            <a:r>
              <a:rPr lang="ru-RU" b="1">
                <a:solidFill>
                  <a:schemeClr val="accent2"/>
                </a:solidFill>
              </a:rPr>
              <a:t>Развитие понятия о  художественно- исторической эпохе, стиле;</a:t>
            </a:r>
          </a:p>
          <a:p>
            <a:pPr marL="1082675" indent="-815975">
              <a:buFontTx/>
              <a:buAutoNum type="arabicPeriod"/>
              <a:tabLst>
                <a:tab pos="1082675" algn="l"/>
              </a:tabLst>
            </a:pPr>
            <a:r>
              <a:rPr lang="ru-RU" b="1">
                <a:solidFill>
                  <a:schemeClr val="accent2"/>
                </a:solidFill>
              </a:rPr>
              <a:t>Понимание важнейших закономерностей стилей, их смены в истории человеческой цивилизации;</a:t>
            </a:r>
          </a:p>
          <a:p>
            <a:pPr marL="1082675" indent="-815975">
              <a:buFontTx/>
              <a:buAutoNum type="arabicPeriod"/>
              <a:tabLst>
                <a:tab pos="1082675" algn="l"/>
              </a:tabLst>
            </a:pPr>
            <a:r>
              <a:rPr lang="ru-RU" b="1">
                <a:solidFill>
                  <a:schemeClr val="accent2"/>
                </a:solidFill>
              </a:rPr>
              <a:t>Знакомство с творчеством русских художников в первой половине </a:t>
            </a:r>
            <a:r>
              <a:rPr lang="en-US" b="1">
                <a:solidFill>
                  <a:schemeClr val="accent2"/>
                </a:solidFill>
              </a:rPr>
              <a:t>XVIII </a:t>
            </a:r>
            <a:r>
              <a:rPr lang="ru-RU" b="1">
                <a:solidFill>
                  <a:schemeClr val="accent2"/>
                </a:solidFill>
              </a:rPr>
              <a:t>века </a:t>
            </a:r>
          </a:p>
          <a:p>
            <a:pPr marL="1082675" indent="-815975">
              <a:buFontTx/>
              <a:buAutoNum type="arabicPeriod"/>
              <a:tabLst>
                <a:tab pos="1082675" algn="l"/>
              </a:tabLst>
            </a:pPr>
            <a:r>
              <a:rPr lang="ru-RU" b="1">
                <a:solidFill>
                  <a:schemeClr val="accent2"/>
                </a:solidFill>
              </a:rPr>
              <a:t>Усвоение новых терминов и понятий из области  живописи</a:t>
            </a:r>
          </a:p>
          <a:p>
            <a:pPr marL="1082675" indent="-815975">
              <a:buFont typeface="Monotype Sorts" pitchFamily="2" charset="2"/>
              <a:buNone/>
              <a:tabLst>
                <a:tab pos="1082675" algn="l"/>
              </a:tabLst>
            </a:pPr>
            <a:endParaRPr lang="ru-RU" b="1">
              <a:solidFill>
                <a:schemeClr val="accent2"/>
              </a:solidFill>
            </a:endParaRPr>
          </a:p>
          <a:p>
            <a:pPr marL="1082675" indent="-815975">
              <a:buFont typeface="Monotype Sorts" pitchFamily="2" charset="2"/>
              <a:buNone/>
              <a:tabLst>
                <a:tab pos="1082675" algn="l"/>
              </a:tabLst>
            </a:pP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5257800" cy="838200"/>
          </a:xfrm>
        </p:spPr>
        <p:txBody>
          <a:bodyPr/>
          <a:lstStyle/>
          <a:p>
            <a:r>
              <a:rPr lang="ru-RU" sz="4800" b="1">
                <a:solidFill>
                  <a:srgbClr val="F39DF5"/>
                </a:solidFill>
              </a:rPr>
              <a:t>Задачи урока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09800"/>
            <a:ext cx="9144000" cy="4953000"/>
          </a:xfrm>
        </p:spPr>
        <p:txBody>
          <a:bodyPr/>
          <a:lstStyle/>
          <a:p>
            <a:pPr marL="801688" indent="-619125">
              <a:buFont typeface="Monotype Sorts" pitchFamily="2" charset="2"/>
              <a:buAutoNum type="arabicPeriod"/>
            </a:pPr>
            <a:r>
              <a:rPr lang="ru-RU" sz="2800" b="1">
                <a:solidFill>
                  <a:schemeClr val="accent2"/>
                </a:solidFill>
              </a:rPr>
              <a:t>Вспомнить, каков был уровень развития культуры и искусства в России в первой половине  </a:t>
            </a:r>
            <a:r>
              <a:rPr lang="en-US" sz="2800" b="1">
                <a:solidFill>
                  <a:schemeClr val="accent2"/>
                </a:solidFill>
              </a:rPr>
              <a:t>XVIII</a:t>
            </a:r>
            <a:r>
              <a:rPr lang="ru-RU" sz="2800" b="1">
                <a:solidFill>
                  <a:schemeClr val="accent2"/>
                </a:solidFill>
              </a:rPr>
              <a:t> века в целом,</a:t>
            </a:r>
          </a:p>
          <a:p>
            <a:pPr marL="801688" indent="-619125">
              <a:buFontTx/>
              <a:buAutoNum type="arabicPeriod"/>
            </a:pPr>
            <a:r>
              <a:rPr lang="ru-RU" sz="2800" b="1">
                <a:solidFill>
                  <a:schemeClr val="accent2"/>
                </a:solidFill>
              </a:rPr>
              <a:t>  Какие произошли здесь изменения, какие были особенности, свойственные только России, чтобы понять, по какому типу шло развитие живописи; </a:t>
            </a:r>
          </a:p>
          <a:p>
            <a:pPr marL="801688" indent="-619125">
              <a:buFontTx/>
              <a:buAutoNum type="arabicPeriod"/>
            </a:pPr>
            <a:r>
              <a:rPr lang="ru-RU" sz="2800" b="1">
                <a:solidFill>
                  <a:schemeClr val="accent2"/>
                </a:solidFill>
              </a:rPr>
              <a:t>  Подумать над проблемой, были ли особенности русской живописи данного периода заимствованы из Европы или этот вид искусства развивался по своему типу.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04800"/>
            <a:ext cx="7315200" cy="990600"/>
          </a:xfrm>
        </p:spPr>
        <p:txBody>
          <a:bodyPr/>
          <a:lstStyle/>
          <a:p>
            <a:r>
              <a:rPr lang="ru-RU" sz="4000" b="1">
                <a:solidFill>
                  <a:srgbClr val="F39DF5"/>
                </a:solidFill>
              </a:rPr>
              <a:t> </a:t>
            </a:r>
            <a:r>
              <a:rPr lang="ru-RU" sz="4800" b="1">
                <a:solidFill>
                  <a:srgbClr val="F39DF5"/>
                </a:solidFill>
              </a:rPr>
              <a:t>Вопросы для контроля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9144000" cy="5211763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F39DF5"/>
              </a:buClr>
              <a:buSzPct val="105000"/>
              <a:buFont typeface="Wingdings" pitchFamily="2" charset="2"/>
              <a:buChar char="G"/>
            </a:pPr>
            <a:r>
              <a:rPr lang="ru-RU" b="1">
                <a:solidFill>
                  <a:schemeClr val="accent2"/>
                </a:solidFill>
              </a:rPr>
              <a:t>Что происходило в России в интересующий нас период?  </a:t>
            </a:r>
          </a:p>
          <a:p>
            <a:pPr>
              <a:lnSpc>
                <a:spcPct val="80000"/>
              </a:lnSpc>
              <a:buClr>
                <a:srgbClr val="F39DF5"/>
              </a:buClr>
              <a:buSzPct val="105000"/>
              <a:buFont typeface="Wingdings" pitchFamily="2" charset="2"/>
              <a:buChar char="G"/>
            </a:pPr>
            <a:r>
              <a:rPr lang="ru-RU" b="1">
                <a:solidFill>
                  <a:schemeClr val="accent2"/>
                </a:solidFill>
              </a:rPr>
              <a:t>С чьим именем он связан?</a:t>
            </a:r>
          </a:p>
          <a:p>
            <a:pPr>
              <a:lnSpc>
                <a:spcPct val="80000"/>
              </a:lnSpc>
              <a:buClr>
                <a:srgbClr val="F39DF5"/>
              </a:buClr>
              <a:buSzPct val="105000"/>
              <a:buFont typeface="Wingdings" pitchFamily="2" charset="2"/>
              <a:buChar char="G"/>
            </a:pPr>
            <a:r>
              <a:rPr lang="ru-RU" b="1">
                <a:solidFill>
                  <a:schemeClr val="accent2"/>
                </a:solidFill>
              </a:rPr>
              <a:t>Значение реформ Петра  для России? Как образно сказал об этом А. С. Пушкин?</a:t>
            </a:r>
          </a:p>
          <a:p>
            <a:pPr>
              <a:lnSpc>
                <a:spcPct val="80000"/>
              </a:lnSpc>
              <a:buClr>
                <a:srgbClr val="F39DF5"/>
              </a:buClr>
              <a:buSzPct val="105000"/>
              <a:buFont typeface="Wingdings" pitchFamily="2" charset="2"/>
              <a:buChar char="G"/>
            </a:pPr>
            <a:r>
              <a:rPr lang="ru-RU" b="1">
                <a:solidFill>
                  <a:schemeClr val="accent2"/>
                </a:solidFill>
              </a:rPr>
              <a:t>Реформы в области искусства</a:t>
            </a:r>
          </a:p>
          <a:p>
            <a:pPr>
              <a:lnSpc>
                <a:spcPct val="80000"/>
              </a:lnSpc>
              <a:buClr>
                <a:srgbClr val="F39DF5"/>
              </a:buClr>
              <a:buSzPct val="105000"/>
              <a:buFont typeface="Wingdings" pitchFamily="2" charset="2"/>
              <a:buChar char="G"/>
            </a:pPr>
            <a:r>
              <a:rPr lang="ru-RU" b="1">
                <a:solidFill>
                  <a:schemeClr val="accent2"/>
                </a:solidFill>
              </a:rPr>
              <a:t>Пути знакомства с европейским искусством</a:t>
            </a:r>
          </a:p>
          <a:p>
            <a:pPr>
              <a:lnSpc>
                <a:spcPct val="80000"/>
              </a:lnSpc>
              <a:buClr>
                <a:srgbClr val="F39DF5"/>
              </a:buClr>
              <a:buSzPct val="105000"/>
              <a:buFont typeface="Wingdings" pitchFamily="2" charset="2"/>
              <a:buChar char="G"/>
            </a:pPr>
            <a:r>
              <a:rPr lang="ru-RU" b="1">
                <a:solidFill>
                  <a:schemeClr val="accent2"/>
                </a:solidFill>
              </a:rPr>
              <a:t>Какую особенность русского искусства это за собой повлекло?(параллельное существование стилей)</a:t>
            </a:r>
          </a:p>
          <a:p>
            <a:pPr>
              <a:lnSpc>
                <a:spcPct val="80000"/>
              </a:lnSpc>
              <a:buClr>
                <a:srgbClr val="F39DF5"/>
              </a:buClr>
              <a:buSzPct val="105000"/>
              <a:buFont typeface="Wingdings" pitchFamily="2" charset="2"/>
              <a:buChar char="G"/>
            </a:pPr>
            <a:r>
              <a:rPr lang="ru-RU" b="1">
                <a:solidFill>
                  <a:schemeClr val="accent2"/>
                </a:solidFill>
              </a:rPr>
              <a:t>Какие стили мы уже знаем?</a:t>
            </a:r>
          </a:p>
          <a:p>
            <a:pPr>
              <a:lnSpc>
                <a:spcPct val="80000"/>
              </a:lnSpc>
            </a:pPr>
            <a:endParaRPr lang="ru-RU" b="1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endParaRPr lang="ru-RU" sz="2800"/>
          </a:p>
          <a:p>
            <a:pPr>
              <a:lnSpc>
                <a:spcPct val="80000"/>
              </a:lnSpc>
            </a:pPr>
            <a:endParaRPr lang="ru-RU" sz="280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304800"/>
            <a:ext cx="8763000" cy="1143000"/>
          </a:xfrm>
        </p:spPr>
        <p:txBody>
          <a:bodyPr/>
          <a:lstStyle/>
          <a:p>
            <a:r>
              <a:rPr lang="ru-RU" sz="4800" b="1">
                <a:solidFill>
                  <a:srgbClr val="F39DF5"/>
                </a:solidFill>
              </a:rPr>
              <a:t>Традиции в русской живописи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9372600" cy="4419600"/>
          </a:xfrm>
        </p:spPr>
        <p:txBody>
          <a:bodyPr/>
          <a:lstStyle/>
          <a:p>
            <a:pPr marL="633413" indent="-633413">
              <a:buClr>
                <a:schemeClr val="tx1"/>
              </a:buClr>
              <a:buSzPct val="140000"/>
              <a:buFont typeface="Wingdings" pitchFamily="2" charset="2"/>
              <a:buNone/>
            </a:pPr>
            <a:r>
              <a:rPr lang="ru-RU" sz="4400" b="1">
                <a:solidFill>
                  <a:schemeClr val="accent2"/>
                </a:solidFill>
              </a:rPr>
              <a:t>    Как вы считаете, можем ли мы говорить о традициях в области живописи?</a:t>
            </a:r>
          </a:p>
          <a:p>
            <a:pPr marL="633413" indent="-633413">
              <a:buClr>
                <a:schemeClr val="tx1"/>
              </a:buClr>
              <a:buSzPct val="140000"/>
              <a:buFont typeface="Wingdings" pitchFamily="2" charset="2"/>
              <a:buNone/>
            </a:pPr>
            <a:r>
              <a:rPr lang="ru-RU" sz="4400" b="1">
                <a:solidFill>
                  <a:srgbClr val="E7FC20"/>
                </a:solidFill>
              </a:rPr>
              <a:t>    В древнерусской культуре чем была представлена живопись?</a:t>
            </a:r>
          </a:p>
          <a:p>
            <a:pPr marL="633413" indent="-633413">
              <a:buFont typeface="Monotype Sorts" pitchFamily="2" charset="2"/>
              <a:buNone/>
            </a:pPr>
            <a:r>
              <a:rPr lang="en-US"/>
              <a:t> </a:t>
            </a:r>
            <a:endParaRPr lang="ru-RU"/>
          </a:p>
        </p:txBody>
      </p:sp>
      <p:pic>
        <p:nvPicPr>
          <p:cNvPr id="17417" name="Picture 9" descr="an01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0"/>
            <a:ext cx="676275" cy="619125"/>
          </a:xfrm>
          <a:prstGeom prst="rect">
            <a:avLst/>
          </a:prstGeom>
          <a:noFill/>
        </p:spPr>
      </p:pic>
      <p:pic>
        <p:nvPicPr>
          <p:cNvPr id="17415" name="Picture 7" descr="an01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676275" cy="6191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7772400" cy="1143000"/>
          </a:xfrm>
        </p:spPr>
        <p:txBody>
          <a:bodyPr/>
          <a:lstStyle/>
          <a:p>
            <a:r>
              <a:rPr lang="ru-RU" sz="4800" b="1">
                <a:solidFill>
                  <a:srgbClr val="F39DF5"/>
                </a:solidFill>
              </a:rPr>
              <a:t>Задание 1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372600" cy="4114800"/>
          </a:xfrm>
        </p:spPr>
        <p:txBody>
          <a:bodyPr/>
          <a:lstStyle/>
          <a:p>
            <a:pPr marL="266700" indent="-266700">
              <a:buFont typeface="Monotype Sorts" pitchFamily="2" charset="2"/>
              <a:buNone/>
            </a:pPr>
            <a:r>
              <a:rPr lang="ru-RU" sz="4800" b="1">
                <a:solidFill>
                  <a:srgbClr val="E7FC20"/>
                </a:solidFill>
              </a:rPr>
              <a:t>1. Открыть папку «Древнерусская иконопись»</a:t>
            </a:r>
          </a:p>
          <a:p>
            <a:pPr marL="266700" indent="-266700">
              <a:buFont typeface="Monotype Sorts" pitchFamily="2" charset="2"/>
              <a:buNone/>
            </a:pPr>
            <a:endParaRPr lang="ru-RU" sz="4800" b="1">
              <a:solidFill>
                <a:srgbClr val="E7FC20"/>
              </a:solidFill>
            </a:endParaRPr>
          </a:p>
          <a:p>
            <a:pPr marL="266700" indent="-266700">
              <a:buFont typeface="Monotype Sorts" pitchFamily="2" charset="2"/>
              <a:buNone/>
            </a:pPr>
            <a:r>
              <a:rPr lang="ru-RU" sz="4800" b="1">
                <a:solidFill>
                  <a:srgbClr val="E7FC20"/>
                </a:solidFill>
              </a:rPr>
              <a:t>2. Проанализировать технику и принципы писания икон</a:t>
            </a:r>
          </a:p>
          <a:p>
            <a:pPr marL="266700" indent="-266700"/>
            <a:endParaRPr lang="ru-RU" sz="4800" b="1">
              <a:solidFill>
                <a:srgbClr val="E7FC2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2" cstate="print"/>
          <a:srcRect l="13547" t="26079" r="14543" b="11890"/>
          <a:stretch>
            <a:fillRect/>
          </a:stretch>
        </p:blipFill>
        <p:spPr bwMode="auto">
          <a:xfrm>
            <a:off x="0" y="1676400"/>
            <a:ext cx="4495800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>
                <a:solidFill>
                  <a:srgbClr val="F39DF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Древнерусская иконопись</a:t>
            </a:r>
          </a:p>
        </p:txBody>
      </p:sp>
      <p:pic>
        <p:nvPicPr>
          <p:cNvPr id="3686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 l="32745" t="25780" r="31813" b="9682"/>
          <a:stretch>
            <a:fillRect/>
          </a:stretch>
        </p:blipFill>
        <p:spPr>
          <a:xfrm>
            <a:off x="304800" y="3581400"/>
            <a:ext cx="3505200" cy="2971800"/>
          </a:xfrm>
          <a:noFill/>
          <a:ln/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4" cstate="print"/>
          <a:srcRect l="14189" t="25545" r="13901" b="10286"/>
          <a:stretch>
            <a:fillRect/>
          </a:stretch>
        </p:blipFill>
        <p:spPr bwMode="auto">
          <a:xfrm>
            <a:off x="4648200" y="1695450"/>
            <a:ext cx="44958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8" descr="Иконаgrek"/>
          <p:cNvPicPr>
            <a:picLocks noChangeAspect="1" noChangeArrowheads="1"/>
          </p:cNvPicPr>
          <p:nvPr/>
        </p:nvPicPr>
        <p:blipFill>
          <a:blip r:embed="rId5" cstate="print"/>
          <a:srcRect l="6667" t="4445" r="3334" b="9630"/>
          <a:stretch>
            <a:fillRect/>
          </a:stretch>
        </p:blipFill>
        <p:spPr bwMode="auto">
          <a:xfrm>
            <a:off x="4876800" y="3548063"/>
            <a:ext cx="3962400" cy="2836862"/>
          </a:xfrm>
          <a:prstGeom prst="rect">
            <a:avLst/>
          </a:prstGeom>
          <a:noFill/>
        </p:spPr>
      </p:pic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6" cstate="print"/>
          <a:srcRect l="30884" t="24474" r="33162" b="7077"/>
          <a:stretch>
            <a:fillRect/>
          </a:stretch>
        </p:blipFill>
        <p:spPr bwMode="auto">
          <a:xfrm>
            <a:off x="3448050" y="4267200"/>
            <a:ext cx="22669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68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68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3686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3687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3687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>
                <a:solidFill>
                  <a:srgbClr val="F39DF5"/>
                </a:solidFill>
              </a:rPr>
              <a:t>Традиции иконописи</a:t>
            </a:r>
          </a:p>
        </p:txBody>
      </p:sp>
      <p:sp>
        <p:nvSpPr>
          <p:cNvPr id="18438" name="Rectangle 6" descr="Иконаgrek"/>
          <p:cNvSpPr>
            <a:spLocks noChangeArrowheads="1"/>
          </p:cNvSpPr>
          <p:nvPr/>
        </p:nvSpPr>
        <p:spPr bwMode="auto">
          <a:xfrm>
            <a:off x="304800" y="1828800"/>
            <a:ext cx="2971800" cy="1600200"/>
          </a:xfrm>
          <a:prstGeom prst="rect">
            <a:avLst/>
          </a:prstGeom>
          <a:blipFill dpi="0" rotWithShape="0">
            <a:blip r:embed="rId2" cstate="print">
              <a:lum contrast="-48000"/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None/>
            </a:pPr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Нас интересует </a:t>
            </a:r>
          </a:p>
          <a:p>
            <a:pPr algn="ctr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None/>
            </a:pPr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икона с точки </a:t>
            </a:r>
          </a:p>
          <a:p>
            <a:pPr algn="ctr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None/>
            </a:pPr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зрения живописи. </a:t>
            </a:r>
          </a:p>
          <a:p>
            <a:pPr algn="ctr"/>
            <a:endParaRPr lang="ru-RU" sz="2400" b="1">
              <a:solidFill>
                <a:schemeClr val="bg1"/>
              </a:solidFill>
            </a:endParaRPr>
          </a:p>
        </p:txBody>
      </p:sp>
      <p:sp>
        <p:nvSpPr>
          <p:cNvPr id="18439" name="AutoShape 7" descr="Иконаgrek"/>
          <p:cNvSpPr>
            <a:spLocks noChangeArrowheads="1"/>
          </p:cNvSpPr>
          <p:nvPr/>
        </p:nvSpPr>
        <p:spPr bwMode="auto">
          <a:xfrm>
            <a:off x="4800600" y="4038600"/>
            <a:ext cx="3505200" cy="2819400"/>
          </a:xfrm>
          <a:prstGeom prst="hexagon">
            <a:avLst>
              <a:gd name="adj" fmla="val 26574"/>
              <a:gd name="vf" fmla="val 115470"/>
            </a:avLst>
          </a:prstGeom>
          <a:blipFill dpi="0" rotWithShape="1">
            <a:blip r:embed="rId2" cstate="print">
              <a:lum bright="30000"/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None/>
            </a:pPr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этом </a:t>
            </a:r>
          </a:p>
          <a:p>
            <a:pPr algn="ctr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None/>
            </a:pPr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виде искусства</a:t>
            </a:r>
          </a:p>
          <a:p>
            <a:pPr algn="ctr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None/>
            </a:pPr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главное -</a:t>
            </a:r>
          </a:p>
          <a:p>
            <a:pPr algn="ctr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None/>
            </a:pPr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цвет </a:t>
            </a:r>
          </a:p>
          <a:p>
            <a:pPr algn="ctr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None/>
            </a:pPr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</a:t>
            </a:r>
          </a:p>
          <a:p>
            <a:pPr algn="ctr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None/>
            </a:pPr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линия.</a:t>
            </a: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ctr"/>
            <a:endParaRPr lang="ru-RU"/>
          </a:p>
        </p:txBody>
      </p:sp>
      <p:sp>
        <p:nvSpPr>
          <p:cNvPr id="18440" name="AutoShape 8" descr="Иконаgrek"/>
          <p:cNvSpPr>
            <a:spLocks noChangeArrowheads="1"/>
          </p:cNvSpPr>
          <p:nvPr/>
        </p:nvSpPr>
        <p:spPr bwMode="auto">
          <a:xfrm>
            <a:off x="4495800" y="1828800"/>
            <a:ext cx="3810000" cy="2057400"/>
          </a:xfrm>
          <a:prstGeom prst="wedgeRectCallout">
            <a:avLst>
              <a:gd name="adj1" fmla="val -124375"/>
              <a:gd name="adj2" fmla="val 121449"/>
            </a:avLst>
          </a:prstGeom>
          <a:blipFill dpi="0" rotWithShape="1">
            <a:blip r:embed="rId2" cstate="print">
              <a:lum contrast="-48000"/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None/>
            </a:pPr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вы можете сказать о символике цвета и о линейной  перспективе, глядя на икону?</a:t>
            </a:r>
          </a:p>
          <a:p>
            <a:pPr algn="ctr"/>
            <a:endParaRPr lang="ru-RU" sz="2400" b="1">
              <a:solidFill>
                <a:schemeClr val="bg1"/>
              </a:solidFill>
            </a:endParaRPr>
          </a:p>
        </p:txBody>
      </p:sp>
      <p:pic>
        <p:nvPicPr>
          <p:cNvPr id="18442" name="Picture 10" descr="18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91025"/>
            <a:ext cx="2600325" cy="24669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04800"/>
            <a:ext cx="8229600" cy="6172200"/>
          </a:xfrm>
        </p:spPr>
        <p:txBody>
          <a:bodyPr/>
          <a:lstStyle/>
          <a:p>
            <a:pPr marL="801688" indent="-801688">
              <a:buClr>
                <a:schemeClr val="tx1"/>
              </a:buClr>
              <a:buSzPct val="125000"/>
            </a:pPr>
            <a:r>
              <a:rPr lang="ru-RU" b="1">
                <a:solidFill>
                  <a:schemeClr val="accent2"/>
                </a:solidFill>
              </a:rPr>
              <a:t>Какие типы икон вы помните?</a:t>
            </a:r>
          </a:p>
          <a:p>
            <a:pPr marL="801688" indent="-801688">
              <a:buClr>
                <a:schemeClr val="tx1"/>
              </a:buClr>
              <a:buSzPct val="125000"/>
              <a:buFont typeface="Monotype Sorts" pitchFamily="2" charset="2"/>
              <a:buNone/>
            </a:pPr>
            <a:endParaRPr lang="ru-RU">
              <a:solidFill>
                <a:schemeClr val="accent2"/>
              </a:solidFill>
            </a:endParaRPr>
          </a:p>
          <a:p>
            <a:pPr marL="801688" indent="-801688">
              <a:buClr>
                <a:schemeClr val="tx1"/>
              </a:buClr>
              <a:buSzPct val="125000"/>
              <a:buFont typeface="Monotype Sorts" pitchFamily="2" charset="2"/>
              <a:buNone/>
            </a:pPr>
            <a:endParaRPr lang="ru-RU" sz="2800">
              <a:solidFill>
                <a:schemeClr val="accent2"/>
              </a:solidFill>
            </a:endParaRPr>
          </a:p>
          <a:p>
            <a:pPr marL="801688" indent="-801688">
              <a:buClr>
                <a:schemeClr val="tx1"/>
              </a:buClr>
              <a:buSzPct val="125000"/>
            </a:pPr>
            <a:r>
              <a:rPr lang="ru-RU" b="1">
                <a:solidFill>
                  <a:schemeClr val="accent2"/>
                </a:solidFill>
              </a:rPr>
              <a:t>Можем ли мы,  ответив на эти вопросы, утверждать, что у русской живописи  интересующего нас периода была база, на которую  она могла опереться, чьи традиции и достижения использовать?</a:t>
            </a:r>
          </a:p>
          <a:p>
            <a:pPr marL="801688" indent="-801688">
              <a:buClr>
                <a:schemeClr val="tx1"/>
              </a:buClr>
              <a:buSzPct val="125000"/>
              <a:buFont typeface="Monotype Sorts" pitchFamily="2" charset="2"/>
              <a:buNone/>
            </a:pPr>
            <a:endParaRPr lang="ru-RU" b="1">
              <a:solidFill>
                <a:schemeClr val="accent2"/>
              </a:solidFill>
            </a:endParaRPr>
          </a:p>
          <a:p>
            <a:pPr marL="801688" indent="-801688">
              <a:buClr>
                <a:schemeClr val="tx1"/>
              </a:buClr>
              <a:buSzPct val="125000"/>
            </a:pPr>
            <a:r>
              <a:rPr lang="ru-RU" b="1">
                <a:solidFill>
                  <a:schemeClr val="accent2"/>
                </a:solidFill>
              </a:rPr>
              <a:t>Сделать вывод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Водяные знаки">
  <a:themeElements>
    <a:clrScheme name="1_Водяные знак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1_Водяные знак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Водяные знак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Водяные знаки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Водяные знаки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Водяные знаки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Водяные знаки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Водяные знаки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Водяные знаки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Водяные знаки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Водяные знаки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Водяные знаки 10">
        <a:dk1>
          <a:srgbClr val="000000"/>
        </a:dk1>
        <a:lt1>
          <a:srgbClr val="CCEC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E2F4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Водяные знаки 11">
        <a:dk1>
          <a:srgbClr val="000000"/>
        </a:dk1>
        <a:lt1>
          <a:srgbClr val="E9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2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Водяные знаки 12">
        <a:dk1>
          <a:srgbClr val="000000"/>
        </a:dk1>
        <a:lt1>
          <a:srgbClr val="E9FFFF"/>
        </a:lt1>
        <a:dk2>
          <a:srgbClr val="000000"/>
        </a:dk2>
        <a:lt2>
          <a:srgbClr val="808080"/>
        </a:lt2>
        <a:accent1>
          <a:srgbClr val="9999FF"/>
        </a:accent1>
        <a:accent2>
          <a:srgbClr val="D9D8EC"/>
        </a:accent2>
        <a:accent3>
          <a:srgbClr val="F2FFFF"/>
        </a:accent3>
        <a:accent4>
          <a:srgbClr val="000000"/>
        </a:accent4>
        <a:accent5>
          <a:srgbClr val="CACA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Водяные знаки">
  <a:themeElements>
    <a:clrScheme name="Водяные знак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Водяные знак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одяные знак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10">
        <a:dk1>
          <a:srgbClr val="000000"/>
        </a:dk1>
        <a:lt1>
          <a:srgbClr val="CCEC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E2F4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11">
        <a:dk1>
          <a:srgbClr val="000000"/>
        </a:dk1>
        <a:lt1>
          <a:srgbClr val="E9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2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12">
        <a:dk1>
          <a:srgbClr val="000000"/>
        </a:dk1>
        <a:lt1>
          <a:srgbClr val="E9FFFF"/>
        </a:lt1>
        <a:dk2>
          <a:srgbClr val="000000"/>
        </a:dk2>
        <a:lt2>
          <a:srgbClr val="808080"/>
        </a:lt2>
        <a:accent1>
          <a:srgbClr val="9999FF"/>
        </a:accent1>
        <a:accent2>
          <a:srgbClr val="D9D8EC"/>
        </a:accent2>
        <a:accent3>
          <a:srgbClr val="F2FFFF"/>
        </a:accent3>
        <a:accent4>
          <a:srgbClr val="000000"/>
        </a:accent4>
        <a:accent5>
          <a:srgbClr val="CACA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Искра">
  <a:themeElements>
    <a:clrScheme name="Искра 1">
      <a:dk1>
        <a:srgbClr val="000000"/>
      </a:dk1>
      <a:lt1>
        <a:srgbClr val="DDDDDD"/>
      </a:lt1>
      <a:dk2>
        <a:srgbClr val="0000FF"/>
      </a:dk2>
      <a:lt2>
        <a:srgbClr val="00CCCC"/>
      </a:lt2>
      <a:accent1>
        <a:srgbClr val="B2B2B2"/>
      </a:accent1>
      <a:accent2>
        <a:srgbClr val="FF9933"/>
      </a:accent2>
      <a:accent3>
        <a:srgbClr val="AAAAFF"/>
      </a:accent3>
      <a:accent4>
        <a:srgbClr val="BDBDBD"/>
      </a:accent4>
      <a:accent5>
        <a:srgbClr val="D5D5D5"/>
      </a:accent5>
      <a:accent6>
        <a:srgbClr val="E78A2D"/>
      </a:accent6>
      <a:hlink>
        <a:srgbClr val="CC00CC"/>
      </a:hlink>
      <a:folHlink>
        <a:srgbClr val="9999FF"/>
      </a:folHlink>
    </a:clrScheme>
    <a:fontScheme name="Искра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Искра 1">
        <a:dk1>
          <a:srgbClr val="000000"/>
        </a:dk1>
        <a:lt1>
          <a:srgbClr val="DDDDDD"/>
        </a:lt1>
        <a:dk2>
          <a:srgbClr val="0000FF"/>
        </a:dk2>
        <a:lt2>
          <a:srgbClr val="00CCCC"/>
        </a:lt2>
        <a:accent1>
          <a:srgbClr val="B2B2B2"/>
        </a:accent1>
        <a:accent2>
          <a:srgbClr val="FF9933"/>
        </a:accent2>
        <a:accent3>
          <a:srgbClr val="AAAAFF"/>
        </a:accent3>
        <a:accent4>
          <a:srgbClr val="BDBDBD"/>
        </a:accent4>
        <a:accent5>
          <a:srgbClr val="D5D5D5"/>
        </a:accent5>
        <a:accent6>
          <a:srgbClr val="E78A2D"/>
        </a:accent6>
        <a:hlink>
          <a:srgbClr val="CC00CC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скра 2">
        <a:dk1>
          <a:srgbClr val="000000"/>
        </a:dk1>
        <a:lt1>
          <a:srgbClr val="CCCCFF"/>
        </a:lt1>
        <a:dk2>
          <a:srgbClr val="003399"/>
        </a:dk2>
        <a:lt2>
          <a:srgbClr val="76E0E6"/>
        </a:lt2>
        <a:accent1>
          <a:srgbClr val="66CCFF"/>
        </a:accent1>
        <a:accent2>
          <a:srgbClr val="6666FF"/>
        </a:accent2>
        <a:accent3>
          <a:srgbClr val="E2E2FF"/>
        </a:accent3>
        <a:accent4>
          <a:srgbClr val="000000"/>
        </a:accent4>
        <a:accent5>
          <a:srgbClr val="B8E2FF"/>
        </a:accent5>
        <a:accent6>
          <a:srgbClr val="5C5CE7"/>
        </a:accent6>
        <a:hlink>
          <a:srgbClr val="00CCCC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скра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file_20081202022050</Template>
  <TotalTime>466</TotalTime>
  <Words>320</Words>
  <Application>Microsoft Office PowerPoint</Application>
  <PresentationFormat>Экран (4:3)</PresentationFormat>
  <Paragraphs>51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1_Водяные знаки</vt:lpstr>
      <vt:lpstr>Водяные знаки</vt:lpstr>
      <vt:lpstr>Искра</vt:lpstr>
      <vt:lpstr> Тема  </vt:lpstr>
      <vt:lpstr>Цели урока </vt:lpstr>
      <vt:lpstr>Задачи урока</vt:lpstr>
      <vt:lpstr> Вопросы для контроля</vt:lpstr>
      <vt:lpstr>Традиции в русской живописи</vt:lpstr>
      <vt:lpstr>Задание 1</vt:lpstr>
      <vt:lpstr>Древнерусская иконопись</vt:lpstr>
      <vt:lpstr>Традиции иконописи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Ученик</dc:creator>
  <cp:lastModifiedBy>Ученик</cp:lastModifiedBy>
  <cp:revision>10</cp:revision>
  <cp:lastPrinted>1601-01-01T00:00:00Z</cp:lastPrinted>
  <dcterms:created xsi:type="dcterms:W3CDTF">1601-01-01T00:00:00Z</dcterms:created>
  <dcterms:modified xsi:type="dcterms:W3CDTF">2014-02-18T10:34:57Z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