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8" r:id="rId3"/>
    <p:sldId id="257" r:id="rId4"/>
    <p:sldId id="268" r:id="rId5"/>
    <p:sldId id="260" r:id="rId6"/>
    <p:sldId id="263" r:id="rId7"/>
    <p:sldId id="259" r:id="rId8"/>
    <p:sldId id="276" r:id="rId9"/>
    <p:sldId id="269" r:id="rId10"/>
    <p:sldId id="262" r:id="rId11"/>
    <p:sldId id="270" r:id="rId12"/>
    <p:sldId id="271" r:id="rId13"/>
    <p:sldId id="273" r:id="rId14"/>
    <p:sldId id="274" r:id="rId15"/>
    <p:sldId id="277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9" autoAdjust="0"/>
    <p:restoredTop sz="94667" autoAdjust="0"/>
  </p:normalViewPr>
  <p:slideViewPr>
    <p:cSldViewPr>
      <p:cViewPr varScale="1">
        <p:scale>
          <a:sx n="76" d="100"/>
          <a:sy n="76" d="100"/>
        </p:scale>
        <p:origin x="-102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103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CBAE5C-0E5F-4980-A7C5-17D7FFC6EEB6}" type="datetimeFigureOut">
              <a:rPr lang="ru-RU" smtClean="0"/>
              <a:pPr/>
              <a:t>06.11.2012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A4C5F4-68BD-414A-AE9D-2DAE8C7EE5F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302433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Bookman Old Style" pitchFamily="18" charset="0"/>
              </a:rPr>
              <a:t>Использование игровых технологий на уроках математики: традиция или инновация?</a:t>
            </a:r>
            <a:endParaRPr lang="ru-RU" sz="4400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4869160"/>
            <a:ext cx="4604048" cy="1368152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err="1" smtClean="0"/>
              <a:t>Шипёнок</a:t>
            </a:r>
            <a:r>
              <a:rPr lang="ru-RU" sz="2400" dirty="0" smtClean="0"/>
              <a:t> Марина Леонтьевна </a:t>
            </a:r>
          </a:p>
          <a:p>
            <a:r>
              <a:rPr lang="ru-RU" sz="2400" dirty="0" smtClean="0"/>
              <a:t>Учитель математики</a:t>
            </a:r>
          </a:p>
          <a:p>
            <a:r>
              <a:rPr lang="ru-RU" sz="2400" dirty="0" smtClean="0"/>
              <a:t>Гимназия №402</a:t>
            </a:r>
          </a:p>
          <a:p>
            <a:r>
              <a:rPr lang="ru-RU" sz="2400" dirty="0" smtClean="0"/>
              <a:t>Санкт-Петербург</a:t>
            </a:r>
          </a:p>
          <a:p>
            <a:endParaRPr lang="ru-RU" dirty="0"/>
          </a:p>
        </p:txBody>
      </p:sp>
    </p:spTree>
  </p:cSld>
  <p:clrMapOvr>
    <a:masterClrMapping/>
  </p:clrMapOvr>
  <p:transition spd="slow" advClick="0" advTm="18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1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Условия использования игровых технологий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59632" y="1916832"/>
            <a:ext cx="6624736" cy="11521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Соответствие игры учебно-воспитательным целям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5536" y="3356992"/>
            <a:ext cx="6696744" cy="136815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Умеренность в использовании игр на уроках математики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195736" y="5013176"/>
            <a:ext cx="6264696" cy="129614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Доступность для учащихся определённого возраста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+mn-lt"/>
              </a:rPr>
              <a:t/>
            </a:r>
            <a:br>
              <a:rPr lang="ru-RU" sz="3100" b="1" dirty="0" smtClean="0">
                <a:latin typeface="+mn-lt"/>
              </a:rPr>
            </a:br>
            <a:r>
              <a:rPr lang="ru-RU" sz="3100" b="1" dirty="0" smtClean="0">
                <a:latin typeface="+mn-lt"/>
              </a:rPr>
              <a:t/>
            </a:r>
            <a:br>
              <a:rPr lang="ru-RU" sz="3100" b="1" dirty="0" smtClean="0">
                <a:latin typeface="+mn-lt"/>
              </a:rPr>
            </a:br>
            <a:r>
              <a:rPr lang="ru-RU" sz="3100" b="1" dirty="0" smtClean="0">
                <a:latin typeface="+mn-lt"/>
              </a:rPr>
              <a:t/>
            </a:r>
            <a:br>
              <a:rPr lang="ru-RU" sz="3100" b="1" dirty="0" smtClean="0">
                <a:latin typeface="+mn-lt"/>
              </a:rPr>
            </a:br>
            <a:r>
              <a:rPr lang="ru-RU" sz="3100" b="1" dirty="0" smtClean="0">
                <a:latin typeface="+mn-lt"/>
              </a:rPr>
              <a:t>Реализация игровых приемов и ситуаций происходит по следующим основным направлениям: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35480"/>
            <a:ext cx="8784976" cy="43891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b="1" dirty="0" smtClean="0"/>
              <a:t>дидактическая цель ставится перед учащимися в форме игровой задачи;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учебная деятельность подчиняется правилам игры;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учебный материал используется в качестве ее средства;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в учебную деятельность вводится элемент соревнования, который переводит дидактическую задачу в игровую;</a:t>
            </a:r>
          </a:p>
          <a:p>
            <a:pPr>
              <a:lnSpc>
                <a:spcPct val="80000"/>
              </a:lnSpc>
            </a:pPr>
            <a:r>
              <a:rPr lang="ru-RU" sz="2800" b="1" dirty="0" smtClean="0"/>
              <a:t>успешное выполнение дидактического задания связывается с игровым результатом.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712968" cy="4464496"/>
          </a:xfrm>
        </p:spPr>
        <p:txBody>
          <a:bodyPr>
            <a:noAutofit/>
          </a:bodyPr>
          <a:lstStyle/>
          <a:p>
            <a:r>
              <a:rPr lang="ru-RU" sz="6000" b="1" dirty="0" smtClean="0"/>
              <a:t>Игра отличается тем, что человек, обучаясь в ходе игры, и не подозревает о том, что чему-то учится. </a:t>
            </a:r>
            <a:endParaRPr lang="ru-RU" sz="6000" b="1" dirty="0"/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Применение игровых технологий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В начале урока:</a:t>
            </a:r>
          </a:p>
          <a:p>
            <a:pPr>
              <a:buNone/>
            </a:pPr>
            <a:r>
              <a:rPr lang="ru-RU" sz="2800" b="1" dirty="0" smtClean="0"/>
              <a:t>«Отгадай тему  урока»</a:t>
            </a:r>
          </a:p>
          <a:p>
            <a:r>
              <a:rPr lang="ru-RU" sz="2800" dirty="0" smtClean="0"/>
              <a:t>Ребусы</a:t>
            </a:r>
          </a:p>
          <a:p>
            <a:r>
              <a:rPr lang="ru-RU" sz="2800" dirty="0" smtClean="0"/>
              <a:t>Математический лабиринт</a:t>
            </a:r>
          </a:p>
          <a:p>
            <a:r>
              <a:rPr lang="ru-RU" sz="2800" dirty="0" smtClean="0"/>
              <a:t>Кроссворды</a:t>
            </a:r>
          </a:p>
          <a:p>
            <a:r>
              <a:rPr lang="ru-RU" sz="2800" dirty="0" smtClean="0"/>
              <a:t>Математическое лото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000"/>
                            </p:stCondLst>
                            <p:childTnLst>
                              <p:par>
                                <p:cTn id="1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000"/>
                            </p:stCondLst>
                            <p:childTnLst>
                              <p:par>
                                <p:cTn id="3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71296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Применение игровых технологий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941792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При закреплении изученного материала :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«Найди ошибку»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«Угадай-ка»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«Математическое лото»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«Смотри не ошибись»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«Круговые задания»</a:t>
            </a:r>
          </a:p>
          <a:p>
            <a:pPr>
              <a:buFont typeface="Wingdings" pitchFamily="2" charset="2"/>
              <a:buChar char="§"/>
            </a:pPr>
            <a:r>
              <a:rPr lang="ru-RU" b="1" dirty="0" smtClean="0"/>
              <a:t>«Математическая эстафета»</a:t>
            </a:r>
          </a:p>
          <a:p>
            <a:pPr>
              <a:buFont typeface="Wingdings" pitchFamily="2" charset="2"/>
              <a:buChar char="§"/>
            </a:pPr>
            <a:endParaRPr lang="ru-RU" b="1" dirty="0" smtClean="0"/>
          </a:p>
          <a:p>
            <a:pPr>
              <a:buFont typeface="Wingdings" pitchFamily="2" charset="2"/>
              <a:buChar char="§"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Разнообразие игровых уроков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/>
              <a:t>Урок – сказка.</a:t>
            </a:r>
          </a:p>
          <a:p>
            <a:pPr>
              <a:buNone/>
            </a:pPr>
            <a:r>
              <a:rPr lang="ru-RU" sz="3200" b="1" dirty="0" smtClean="0"/>
              <a:t>Урок – путешествие.</a:t>
            </a:r>
          </a:p>
          <a:p>
            <a:pPr>
              <a:buNone/>
            </a:pPr>
            <a:r>
              <a:rPr lang="ru-RU" sz="3200" b="1" dirty="0" smtClean="0"/>
              <a:t>Урок – улей.</a:t>
            </a:r>
          </a:p>
          <a:p>
            <a:pPr>
              <a:buNone/>
            </a:pPr>
            <a:r>
              <a:rPr lang="ru-RU" sz="3200" b="1" dirty="0" smtClean="0"/>
              <a:t>Урок – смотр знаний. </a:t>
            </a:r>
          </a:p>
          <a:p>
            <a:pPr>
              <a:buNone/>
            </a:pPr>
            <a:r>
              <a:rPr lang="ru-RU" sz="3200" b="1" dirty="0" smtClean="0"/>
              <a:t>Урок -КВН</a:t>
            </a: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«Математическое ралли»</a:t>
            </a:r>
          </a:p>
          <a:p>
            <a:pPr>
              <a:buNone/>
            </a:pPr>
            <a:r>
              <a:rPr lang="ru-RU" sz="3200" b="1" dirty="0" smtClean="0"/>
              <a:t>«Поле чудес»</a:t>
            </a:r>
          </a:p>
          <a:p>
            <a:pPr>
              <a:buNone/>
            </a:pPr>
            <a:r>
              <a:rPr lang="ru-RU" sz="3200" b="1" dirty="0" smtClean="0"/>
              <a:t>«Геометрический аукцион»</a:t>
            </a:r>
            <a:endParaRPr lang="ru-RU" sz="3200" b="1" dirty="0"/>
          </a:p>
        </p:txBody>
      </p:sp>
    </p:spTree>
  </p:cSld>
  <p:clrMapOvr>
    <a:masterClrMapping/>
  </p:clrMapOvr>
  <p:transition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10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dirty="0" smtClean="0"/>
              <a:t>Задачи при работе над данной технологией: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создание банка разных видов игр по математике для использования в учебном процессе, на примере которых можно было бы создавать подобные игры по различным темам курса математики и в разных классах;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обучение учащихся самостоятельному приобретению знаний в процессе игры;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обучение учащихся самостоятельно разрабатывать математические игры , презентации.</a:t>
            </a:r>
            <a:endParaRPr lang="ru-RU" dirty="0"/>
          </a:p>
        </p:txBody>
      </p:sp>
    </p:spTree>
  </p:cSld>
  <p:clrMapOvr>
    <a:masterClrMapping/>
  </p:clrMapOvr>
  <p:transition advClick="0" advTm="6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«Без игры не может быть полноценного умственного развития. Игра-это искра, зажигающая огонёк пытливости и любознательности».</a:t>
            </a:r>
          </a:p>
          <a:p>
            <a:pPr algn="ctr">
              <a:buNone/>
            </a:pP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Bookman Old Style" pitchFamily="18" charset="0"/>
              </a:rPr>
              <a:t>                          В.А.Сухомлинский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 spd="slow" advClick="0" advTm="7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704088"/>
            <a:ext cx="7931224" cy="1143000"/>
          </a:xfrm>
        </p:spPr>
        <p:txBody>
          <a:bodyPr/>
          <a:lstStyle/>
          <a:p>
            <a:pPr algn="ctr"/>
            <a:r>
              <a:rPr lang="ru-RU" b="1" dirty="0" smtClean="0"/>
              <a:t>Цель  технологии: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935480"/>
            <a:ext cx="8352928" cy="4389120"/>
          </a:xfrm>
        </p:spPr>
        <p:txBody>
          <a:bodyPr/>
          <a:lstStyle/>
          <a:p>
            <a:pPr algn="ctr">
              <a:buNone/>
            </a:pPr>
            <a:r>
              <a:rPr lang="ru-RU" sz="4400" b="1" dirty="0" smtClean="0">
                <a:cs typeface="Times New Roman" pitchFamily="18" charset="0"/>
              </a:rPr>
              <a:t>  </a:t>
            </a:r>
            <a:r>
              <a:rPr lang="ru-RU" sz="4400" b="1" dirty="0" smtClean="0">
                <a:cs typeface="Times New Roman" pitchFamily="18" charset="0"/>
              </a:rPr>
              <a:t>развитие   </a:t>
            </a:r>
            <a:r>
              <a:rPr lang="ru-RU" sz="4400" b="1" dirty="0" smtClean="0">
                <a:cs typeface="Times New Roman" pitchFamily="18" charset="0"/>
              </a:rPr>
              <a:t>устойчивого познавательного </a:t>
            </a:r>
            <a:endParaRPr lang="ru-RU" sz="4400" b="1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cs typeface="Times New Roman" pitchFamily="18" charset="0"/>
              </a:rPr>
              <a:t>и</a:t>
            </a:r>
            <a:r>
              <a:rPr lang="ru-RU" sz="4400" b="1" dirty="0" smtClean="0">
                <a:cs typeface="Times New Roman" pitchFamily="18" charset="0"/>
              </a:rPr>
              <a:t>нтереса  </a:t>
            </a:r>
            <a:r>
              <a:rPr lang="ru-RU" sz="4400" b="1" dirty="0" smtClean="0">
                <a:cs typeface="Times New Roman" pitchFamily="18" charset="0"/>
              </a:rPr>
              <a:t>у </a:t>
            </a:r>
            <a:r>
              <a:rPr lang="ru-RU" sz="4400" b="1" dirty="0" smtClean="0">
                <a:cs typeface="Times New Roman" pitchFamily="18" charset="0"/>
              </a:rPr>
              <a:t> учащихся  через </a:t>
            </a:r>
            <a:r>
              <a:rPr lang="ru-RU" sz="4400" b="1" dirty="0" smtClean="0">
                <a:cs typeface="Times New Roman" pitchFamily="18" charset="0"/>
              </a:rPr>
              <a:t>разнообразие </a:t>
            </a:r>
            <a:r>
              <a:rPr lang="ru-RU" sz="4400" b="1" dirty="0" smtClean="0">
                <a:cs typeface="Times New Roman" pitchFamily="18" charset="0"/>
              </a:rPr>
              <a:t> применения </a:t>
            </a:r>
          </a:p>
          <a:p>
            <a:pPr algn="ctr">
              <a:buNone/>
            </a:pPr>
            <a:r>
              <a:rPr lang="ru-RU" sz="4400" b="1" dirty="0" smtClean="0">
                <a:cs typeface="Times New Roman" pitchFamily="18" charset="0"/>
              </a:rPr>
              <a:t>м</a:t>
            </a:r>
            <a:r>
              <a:rPr lang="ru-RU" sz="4400" b="1" dirty="0" smtClean="0">
                <a:cs typeface="Times New Roman" pitchFamily="18" charset="0"/>
              </a:rPr>
              <a:t>атематических  </a:t>
            </a:r>
            <a:r>
              <a:rPr lang="ru-RU" sz="4400" b="1" dirty="0" smtClean="0">
                <a:cs typeface="Times New Roman" pitchFamily="18" charset="0"/>
              </a:rPr>
              <a:t>игр. </a:t>
            </a:r>
            <a:endParaRPr lang="ru-RU" b="1" dirty="0"/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+mn-lt"/>
              </a:rPr>
              <a:t>Игровые  технологии  призваны решать следующие </a:t>
            </a:r>
            <a:r>
              <a:rPr lang="ru-RU" sz="3600" b="1" dirty="0" smtClean="0">
                <a:latin typeface="+mn-lt"/>
              </a:rPr>
              <a:t>задачи: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20888"/>
            <a:ext cx="8147248" cy="3600400"/>
          </a:xfrm>
          <a:solidFill>
            <a:schemeClr val="bg1">
              <a:lumMod val="95000"/>
            </a:schemeClr>
          </a:solidFill>
          <a:ln>
            <a:noFill/>
            <a:prstDash val="solid"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solidFill>
                  <a:srgbClr val="FF0066"/>
                </a:solidFill>
              </a:rPr>
              <a:t>Образовательные </a:t>
            </a:r>
          </a:p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solidFill>
                  <a:srgbClr val="FF0066"/>
                </a:solidFill>
              </a:rPr>
              <a:t>Развивающие</a:t>
            </a:r>
          </a:p>
          <a:p>
            <a:pPr>
              <a:buFont typeface="Wingdings" pitchFamily="2" charset="2"/>
              <a:buChar char="ü"/>
            </a:pPr>
            <a:r>
              <a:rPr lang="ru-RU" sz="4800" b="1" dirty="0" smtClean="0">
                <a:solidFill>
                  <a:srgbClr val="FF0066"/>
                </a:solidFill>
              </a:rPr>
              <a:t>Воспитательные</a:t>
            </a:r>
          </a:p>
          <a:p>
            <a:pPr>
              <a:buNone/>
            </a:pPr>
            <a:endParaRPr lang="ru-RU" sz="2800" b="1" dirty="0" smtClean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FF66CC"/>
              </a:solidFill>
            </a:endParaRPr>
          </a:p>
        </p:txBody>
      </p:sp>
    </p:spTree>
  </p:cSld>
  <p:clrMapOvr>
    <a:masterClrMapping/>
  </p:clrMapOvr>
  <p:transition advClick="0"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8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500"/>
                            </p:stCondLst>
                            <p:childTnLst>
                              <p:par>
                                <p:cTn id="2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Игровые технологии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b="1" dirty="0" smtClean="0"/>
              <a:t>Стимулируют  умственную  деятельность , развивают внимание и познавательный интерес к предмету;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b="1" dirty="0" smtClean="0"/>
              <a:t>Тренируют память, помогают выработать речевые умения, навыки;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b="1" dirty="0" smtClean="0"/>
              <a:t>Способствуют преодолению пассивности учеников;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ru-RU" b="1" dirty="0" smtClean="0"/>
              <a:t>Соревнования усиливают работоспособность.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385638"/>
            <a:ext cx="4572000" cy="3194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ransition advClick="0" advTm="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Функции педагогических игр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76872"/>
            <a:ext cx="7715200" cy="372576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3200" b="1" dirty="0" err="1" smtClean="0"/>
              <a:t>социокультурная</a:t>
            </a:r>
            <a:r>
              <a:rPr lang="ru-RU" sz="3200" b="1" dirty="0" smtClean="0"/>
              <a:t>; </a:t>
            </a:r>
          </a:p>
          <a:p>
            <a:pPr>
              <a:lnSpc>
                <a:spcPct val="80000"/>
              </a:lnSpc>
            </a:pPr>
            <a:r>
              <a:rPr lang="ru-RU" sz="3200" b="1" dirty="0" smtClean="0"/>
              <a:t>межнациональной коммуникации;</a:t>
            </a:r>
          </a:p>
          <a:p>
            <a:pPr>
              <a:lnSpc>
                <a:spcPct val="80000"/>
              </a:lnSpc>
            </a:pPr>
            <a:r>
              <a:rPr lang="ru-RU" sz="3200" b="1" dirty="0" smtClean="0"/>
              <a:t>самореализации человека в игре;</a:t>
            </a:r>
          </a:p>
          <a:p>
            <a:pPr>
              <a:lnSpc>
                <a:spcPct val="80000"/>
              </a:lnSpc>
            </a:pPr>
            <a:r>
              <a:rPr lang="ru-RU" sz="3200" b="1" dirty="0" smtClean="0"/>
              <a:t>коммуникативная; </a:t>
            </a:r>
          </a:p>
          <a:p>
            <a:pPr>
              <a:lnSpc>
                <a:spcPct val="80000"/>
              </a:lnSpc>
            </a:pPr>
            <a:r>
              <a:rPr lang="ru-RU" sz="3200" b="1" dirty="0" smtClean="0"/>
              <a:t>диагностическая;</a:t>
            </a:r>
          </a:p>
          <a:p>
            <a:pPr>
              <a:lnSpc>
                <a:spcPct val="80000"/>
              </a:lnSpc>
            </a:pPr>
            <a:r>
              <a:rPr lang="ru-RU" sz="3200" b="1" dirty="0" err="1" smtClean="0"/>
              <a:t>игротерапевтическая</a:t>
            </a:r>
            <a:r>
              <a:rPr lang="ru-RU" sz="3200" b="1" dirty="0" smtClean="0"/>
              <a:t>; </a:t>
            </a:r>
          </a:p>
          <a:p>
            <a:pPr>
              <a:lnSpc>
                <a:spcPct val="80000"/>
              </a:lnSpc>
            </a:pPr>
            <a:r>
              <a:rPr lang="ru-RU" sz="3200" b="1" dirty="0" smtClean="0"/>
              <a:t>коррекционная; </a:t>
            </a:r>
          </a:p>
          <a:p>
            <a:pPr>
              <a:lnSpc>
                <a:spcPct val="80000"/>
              </a:lnSpc>
            </a:pPr>
            <a:r>
              <a:rPr lang="ru-RU" sz="3200" b="1" dirty="0" smtClean="0"/>
              <a:t>развлекательная.</a:t>
            </a:r>
          </a:p>
          <a:p>
            <a:endParaRPr lang="ru-RU" dirty="0"/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7168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Основные функции игры на уроках математики:</a:t>
            </a:r>
            <a:endParaRPr lang="ru-RU" sz="5400" b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29837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доставить удовольствие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пробудить интерес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развлечь</a:t>
            </a:r>
          </a:p>
          <a:p>
            <a:pPr>
              <a:buFont typeface="Wingdings" pitchFamily="2" charset="2"/>
              <a:buChar char="§"/>
            </a:pP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</a:rPr>
              <a:t>воодушевить</a:t>
            </a:r>
          </a:p>
        </p:txBody>
      </p:sp>
    </p:spTree>
  </p:cSld>
  <p:clrMapOvr>
    <a:masterClrMapping/>
  </p:clrMapOvr>
  <p:transition advClick="0"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Коллективные игры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35696" y="2492896"/>
            <a:ext cx="6851104" cy="383170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4800" b="1" dirty="0" smtClean="0"/>
              <a:t>Обучающие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 smtClean="0"/>
              <a:t>Контролирующие </a:t>
            </a:r>
          </a:p>
          <a:p>
            <a:pPr>
              <a:buFont typeface="Wingdings" pitchFamily="2" charset="2"/>
              <a:buChar char="Ø"/>
            </a:pPr>
            <a:r>
              <a:rPr lang="ru-RU" sz="4800" b="1" dirty="0" smtClean="0"/>
              <a:t>Обобщающие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 advTm="4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/>
            </a:r>
            <a:br>
              <a:rPr lang="ru-RU" sz="54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56584"/>
          </a:xfrm>
        </p:spPr>
        <p:txBody>
          <a:bodyPr>
            <a:noAutofit/>
          </a:bodyPr>
          <a:lstStyle/>
          <a:p>
            <a:r>
              <a:rPr lang="ru-RU" sz="4800" dirty="0" smtClean="0"/>
              <a:t>Игровая форма занятий создается на уроках при помощи игровых приемов и ситуаций, выступающих как средство побуждения, стимулирования к учебной деятельности.</a:t>
            </a:r>
            <a:endParaRPr lang="ru-RU" sz="4800" dirty="0"/>
          </a:p>
        </p:txBody>
      </p:sp>
    </p:spTree>
  </p:cSld>
  <p:clrMapOvr>
    <a:masterClrMapping/>
  </p:clrMapOvr>
  <p:transition advClick="0"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427</TotalTime>
  <Words>395</Words>
  <Application>Microsoft Office PowerPoint</Application>
  <PresentationFormat>Экран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Использование игровых технологий на уроках математики: традиция или инновация?</vt:lpstr>
      <vt:lpstr>Слайд 2</vt:lpstr>
      <vt:lpstr>Цель  технологии:</vt:lpstr>
      <vt:lpstr>Игровые  технологии  призваны решать следующие задачи:</vt:lpstr>
      <vt:lpstr>Игровые технологии</vt:lpstr>
      <vt:lpstr>Функции педагогических игр</vt:lpstr>
      <vt:lpstr>Основные функции игры на уроках математики:</vt:lpstr>
      <vt:lpstr>Коллективные игры</vt:lpstr>
      <vt:lpstr> </vt:lpstr>
      <vt:lpstr>Условия использования игровых технологий</vt:lpstr>
      <vt:lpstr>   Реализация игровых приемов и ситуаций происходит по следующим основным направлениям:</vt:lpstr>
      <vt:lpstr>Игра отличается тем, что человек, обучаясь в ходе игры, и не подозревает о том, что чему-то учится. </vt:lpstr>
      <vt:lpstr>Применение игровых технологий</vt:lpstr>
      <vt:lpstr>Применение игровых технологий</vt:lpstr>
      <vt:lpstr>Разнообразие игровых уроков</vt:lpstr>
      <vt:lpstr>Задачи при работе над данной технологией: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игровых технологий на уроках математики: традиция или инновация?</dc:title>
  <dc:creator>vladimir</dc:creator>
  <cp:lastModifiedBy>vladimir</cp:lastModifiedBy>
  <cp:revision>45</cp:revision>
  <dcterms:created xsi:type="dcterms:W3CDTF">2012-11-05T17:51:39Z</dcterms:created>
  <dcterms:modified xsi:type="dcterms:W3CDTF">2012-11-06T20:04:24Z</dcterms:modified>
</cp:coreProperties>
</file>