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4149824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Презентацию подготовила:</a:t>
            </a:r>
            <a:br>
              <a:rPr lang="ru-RU" sz="1800" dirty="0" smtClean="0"/>
            </a:br>
            <a:r>
              <a:rPr lang="ru-RU" sz="1800" dirty="0" smtClean="0"/>
              <a:t>Учитель МХК  </a:t>
            </a:r>
            <a:br>
              <a:rPr lang="ru-RU" sz="1800" dirty="0" smtClean="0"/>
            </a:br>
            <a:r>
              <a:rPr lang="ru-RU" sz="1800" dirty="0" smtClean="0"/>
              <a:t>ГБОУ СОШ № 800</a:t>
            </a:r>
            <a:br>
              <a:rPr lang="ru-RU" sz="1800" dirty="0" smtClean="0"/>
            </a:br>
            <a:r>
              <a:rPr lang="ru-RU" sz="1800" dirty="0" err="1" smtClean="0"/>
              <a:t>Купцова</a:t>
            </a:r>
            <a:r>
              <a:rPr lang="ru-RU" sz="1800" dirty="0" smtClean="0"/>
              <a:t> Ольга Анатольевна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037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95400"/>
            <a:ext cx="7488832" cy="1197496"/>
          </a:xfrm>
        </p:spPr>
        <p:txBody>
          <a:bodyPr>
            <a:noAutofit/>
          </a:bodyPr>
          <a:lstStyle/>
          <a:p>
            <a:r>
              <a:rPr lang="ru-RU" sz="2000" dirty="0"/>
              <a:t>В 1420-х годах Андрей с Даниилом Чёрным руководил работами в Троицком соборе Троице-Сергиева </a:t>
            </a:r>
            <a:r>
              <a:rPr lang="ru-RU" sz="2000" dirty="0" smtClean="0"/>
              <a:t>монастыря(где проходил его постриг).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6042248" cy="339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56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95399"/>
            <a:ext cx="3456384" cy="3789785"/>
          </a:xfrm>
        </p:spPr>
        <p:txBody>
          <a:bodyPr>
            <a:normAutofit/>
          </a:bodyPr>
          <a:lstStyle/>
          <a:p>
            <a:r>
              <a:rPr lang="ru-RU" dirty="0"/>
              <a:t>В </a:t>
            </a:r>
            <a:r>
              <a:rPr lang="ru-RU" sz="2700" b="1" dirty="0"/>
              <a:t>1411</a:t>
            </a:r>
            <a:r>
              <a:rPr lang="ru-RU" sz="2700" dirty="0"/>
              <a:t> или </a:t>
            </a:r>
            <a:r>
              <a:rPr lang="ru-RU" sz="2700" b="1" dirty="0"/>
              <a:t>1425—27</a:t>
            </a:r>
            <a:r>
              <a:rPr lang="ru-RU" sz="2700" dirty="0"/>
              <a:t> годах он создал свой шедевр — «Троицу».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023748"/>
            <a:ext cx="3765132" cy="468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897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295400"/>
            <a:ext cx="2376264" cy="3789784"/>
          </a:xfrm>
        </p:spPr>
        <p:txBody>
          <a:bodyPr>
            <a:noAutofit/>
          </a:bodyPr>
          <a:lstStyle/>
          <a:p>
            <a:r>
              <a:rPr lang="ru-RU" sz="2000" dirty="0"/>
              <a:t>весной </a:t>
            </a:r>
            <a:r>
              <a:rPr lang="ru-RU" sz="2000" b="1" dirty="0"/>
              <a:t>1428</a:t>
            </a:r>
            <a:r>
              <a:rPr lang="ru-RU" sz="2000" dirty="0"/>
              <a:t> года выполнил свою последнюю работу по росписи Спасского </a:t>
            </a:r>
            <a:r>
              <a:rPr lang="ru-RU" sz="2000" dirty="0" smtClean="0"/>
              <a:t>собора.</a:t>
            </a:r>
            <a:endParaRPr lang="ru-RU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5022556" cy="376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4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95400"/>
            <a:ext cx="3888432" cy="4365848"/>
          </a:xfrm>
        </p:spPr>
        <p:txBody>
          <a:bodyPr>
            <a:normAutofit/>
          </a:bodyPr>
          <a:lstStyle/>
          <a:p>
            <a:r>
              <a:rPr lang="ru-RU" dirty="0" smtClean="0"/>
              <a:t>Работы </a:t>
            </a:r>
            <a:r>
              <a:rPr lang="ru-RU" b="1" dirty="0" smtClean="0"/>
              <a:t>А</a:t>
            </a:r>
            <a:r>
              <a:rPr lang="ru-RU" dirty="0" smtClean="0"/>
              <a:t>ндрея </a:t>
            </a:r>
            <a:r>
              <a:rPr lang="ru-RU" b="1" dirty="0" smtClean="0"/>
              <a:t>Р</a:t>
            </a:r>
            <a:r>
              <a:rPr lang="ru-RU" dirty="0" smtClean="0"/>
              <a:t>ублёва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Апостол Павел</a:t>
            </a:r>
            <a:br>
              <a:rPr lang="ru-RU" sz="1800" dirty="0" smtClean="0"/>
            </a:br>
            <a:r>
              <a:rPr lang="ru-RU" sz="1800" dirty="0" smtClean="0"/>
              <a:t>из успенского собора в Звенигороде</a:t>
            </a:r>
            <a:endParaRPr lang="ru-RU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3163079" cy="47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00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95400"/>
            <a:ext cx="3960440" cy="43104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«Воскрешение-  Сошествие  во ад».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3513409" cy="440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13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2840360" cy="42218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«Крещение»</a:t>
            </a:r>
            <a:endParaRPr lang="ru-RU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908720"/>
            <a:ext cx="3779316" cy="506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566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3272408" cy="42938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«Архангел Михаил»</a:t>
            </a:r>
            <a:endParaRPr lang="ru-RU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3456384" cy="463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854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3125348" cy="42218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«Евхаристия»</a:t>
            </a:r>
            <a:endParaRPr lang="ru-RU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6948" y="1052736"/>
            <a:ext cx="3675452" cy="476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92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728792" cy="4365848"/>
          </a:xfrm>
        </p:spPr>
        <p:txBody>
          <a:bodyPr>
            <a:normAutofit/>
          </a:bodyPr>
          <a:lstStyle/>
          <a:p>
            <a:r>
              <a:rPr lang="ru-RU" sz="2800" dirty="0"/>
              <a:t>На формирование мировоззрения </a:t>
            </a:r>
            <a:r>
              <a:rPr lang="ru-RU" sz="2800" b="1" dirty="0"/>
              <a:t>Р</a:t>
            </a:r>
            <a:r>
              <a:rPr lang="ru-RU" sz="2800" dirty="0"/>
              <a:t>ублёва большое влияние оказала атмосфера национального подъёма 2-й половины XIV — начала XV века, для которого характерен глубокий интерес к нравственным и духовным проблемам. </a:t>
            </a:r>
          </a:p>
        </p:txBody>
      </p:sp>
    </p:spTree>
    <p:extLst>
      <p:ext uri="{BB962C8B-B14F-4D97-AF65-F5344CB8AC3E}">
        <p14:creationId xmlns:p14="http://schemas.microsoft.com/office/powerpoint/2010/main" val="17311097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95400"/>
            <a:ext cx="7488832" cy="4365848"/>
          </a:xfrm>
        </p:spPr>
        <p:txBody>
          <a:bodyPr>
            <a:noAutofit/>
          </a:bodyPr>
          <a:lstStyle/>
          <a:p>
            <a:r>
              <a:rPr lang="ru-RU" sz="2800" dirty="0"/>
              <a:t>В своих произведениях в рамках средневековой </a:t>
            </a:r>
            <a:r>
              <a:rPr lang="ru-RU" sz="2800" dirty="0" smtClean="0"/>
              <a:t>иконографии  </a:t>
            </a:r>
            <a:r>
              <a:rPr lang="ru-RU" sz="2800" b="1" dirty="0"/>
              <a:t>Р</a:t>
            </a:r>
            <a:r>
              <a:rPr lang="ru-RU" sz="2800" dirty="0"/>
              <a:t>ублёв воплотил новое, возвышенное понимание духовной красоты и нравственной силы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91506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20882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Великий  </a:t>
            </a:r>
            <a:r>
              <a:rPr lang="ru-RU" sz="2800" b="1" dirty="0" smtClean="0"/>
              <a:t>РУССКИЙ</a:t>
            </a:r>
            <a:r>
              <a:rPr lang="ru-RU" sz="2800" dirty="0" smtClean="0"/>
              <a:t>  художник</a:t>
            </a:r>
            <a:br>
              <a:rPr lang="ru-RU" sz="2800" dirty="0" smtClean="0"/>
            </a:br>
            <a:r>
              <a:rPr lang="ru-RU" sz="2800" b="1" dirty="0" smtClean="0"/>
              <a:t>А</a:t>
            </a:r>
            <a:r>
              <a:rPr lang="ru-RU" sz="2800" dirty="0" smtClean="0"/>
              <a:t>ндрей  </a:t>
            </a:r>
            <a:r>
              <a:rPr lang="ru-RU" sz="2800" b="1" dirty="0" smtClean="0"/>
              <a:t>Р</a:t>
            </a:r>
            <a:r>
              <a:rPr lang="ru-RU" sz="2800" dirty="0" smtClean="0"/>
              <a:t>ублёв.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944" y="2348880"/>
            <a:ext cx="2980793" cy="3408040"/>
          </a:xfrm>
        </p:spPr>
      </p:pic>
    </p:spTree>
    <p:extLst>
      <p:ext uri="{BB962C8B-B14F-4D97-AF65-F5344CB8AC3E}">
        <p14:creationId xmlns:p14="http://schemas.microsoft.com/office/powerpoint/2010/main" val="154926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3" y="836712"/>
            <a:ext cx="7388299" cy="1368152"/>
          </a:xfrm>
        </p:spPr>
        <p:txBody>
          <a:bodyPr>
            <a:noAutofit/>
          </a:bodyPr>
          <a:lstStyle/>
          <a:p>
            <a:r>
              <a:rPr lang="ru-RU" sz="2400" dirty="0"/>
              <a:t>Традиционный библейский сюжет Рублёв наполнил глубоким богословским содержанием.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5084043" cy="361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58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800800" cy="4293840"/>
          </a:xfrm>
        </p:spPr>
        <p:txBody>
          <a:bodyPr>
            <a:noAutofit/>
          </a:bodyPr>
          <a:lstStyle/>
          <a:p>
            <a:r>
              <a:rPr lang="ru-RU" sz="2800" dirty="0"/>
              <a:t>Время, когда на Руси назревали новые междоусобные войны и гармонический идеал человека, сложившийся в предшествующий период, не находил опоры в действительности, сказалось и на творчестве </a:t>
            </a:r>
            <a:r>
              <a:rPr lang="ru-RU" sz="2800" b="1" dirty="0"/>
              <a:t>Р</a:t>
            </a:r>
            <a:r>
              <a:rPr lang="ru-RU" sz="2800" dirty="0"/>
              <a:t>ублёва.</a:t>
            </a:r>
          </a:p>
        </p:txBody>
      </p:sp>
    </p:spTree>
    <p:extLst>
      <p:ext uri="{BB962C8B-B14F-4D97-AF65-F5344CB8AC3E}">
        <p14:creationId xmlns:p14="http://schemas.microsoft.com/office/powerpoint/2010/main" val="367370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800800" cy="4293840"/>
          </a:xfrm>
        </p:spPr>
        <p:txBody>
          <a:bodyPr>
            <a:normAutofit fontScale="90000"/>
          </a:bodyPr>
          <a:lstStyle/>
          <a:p>
            <a:r>
              <a:rPr lang="ru-RU" dirty="0"/>
              <a:t>В ряде произведений Рублёву удалось создать впечатляющие образы, в них чувствуются драматические ноты, ранее ему не </a:t>
            </a:r>
            <a:r>
              <a:rPr lang="ru-RU" dirty="0" smtClean="0"/>
              <a:t>свойственные.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37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3593427" cy="4077816"/>
          </a:xfrm>
        </p:spPr>
        <p:txBody>
          <a:bodyPr/>
          <a:lstStyle/>
          <a:p>
            <a:r>
              <a:rPr lang="ru-RU" dirty="0"/>
              <a:t>имеется автопортрет </a:t>
            </a:r>
            <a:r>
              <a:rPr lang="ru-RU" b="1" dirty="0"/>
              <a:t>А</a:t>
            </a:r>
            <a:r>
              <a:rPr lang="ru-RU" dirty="0"/>
              <a:t>ндрея </a:t>
            </a:r>
            <a:r>
              <a:rPr lang="ru-RU" b="1" dirty="0"/>
              <a:t>Р</a:t>
            </a:r>
            <a:r>
              <a:rPr lang="ru-RU" dirty="0"/>
              <a:t>ублева </a:t>
            </a:r>
            <a:r>
              <a:rPr lang="ru-RU" dirty="0" smtClean="0"/>
              <a:t>в </a:t>
            </a:r>
            <a:r>
              <a:rPr lang="ru-RU" dirty="0"/>
              <a:t>образе Иуды Искариота.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5027" y="836712"/>
            <a:ext cx="3134841" cy="497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40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656784" cy="4221832"/>
          </a:xfrm>
        </p:spPr>
        <p:txBody>
          <a:bodyPr>
            <a:normAutofit/>
          </a:bodyPr>
          <a:lstStyle/>
          <a:p>
            <a:r>
              <a:rPr lang="ru-RU" sz="2400" dirty="0"/>
              <a:t>Творчество Рублёва является одной из вершин русской и мировой культуры. Совершенство его творений рассматривается как результат особой </a:t>
            </a:r>
            <a:r>
              <a:rPr lang="ru-RU" sz="2400" dirty="0" err="1"/>
              <a:t>исихастской</a:t>
            </a:r>
            <a:r>
              <a:rPr lang="ru-RU" sz="2400"/>
              <a:t> </a:t>
            </a:r>
            <a:r>
              <a:rPr lang="ru-RU" sz="2400" smtClean="0"/>
              <a:t>традиции. </a:t>
            </a:r>
            <a:r>
              <a:rPr lang="ru-RU" sz="2400" dirty="0"/>
              <a:t>Уже при жизни Андрея его иконы весьма ценились и почитались как чудотворные</a:t>
            </a:r>
          </a:p>
        </p:txBody>
      </p:sp>
    </p:spTree>
    <p:extLst>
      <p:ext uri="{BB962C8B-B14F-4D97-AF65-F5344CB8AC3E}">
        <p14:creationId xmlns:p14="http://schemas.microsoft.com/office/powerpoint/2010/main" val="351094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560840" cy="1728192"/>
          </a:xfrm>
        </p:spPr>
        <p:txBody>
          <a:bodyPr>
            <a:noAutofit/>
          </a:bodyPr>
          <a:lstStyle/>
          <a:p>
            <a:r>
              <a:rPr lang="ru-RU" sz="2800" b="1" dirty="0"/>
              <a:t>Р</a:t>
            </a:r>
            <a:r>
              <a:rPr lang="ru-RU" sz="2800" dirty="0"/>
              <a:t>ублёв скончался во время морового поветрия 17 октября 1428 года в Москве, в </a:t>
            </a:r>
            <a:r>
              <a:rPr lang="ru-RU" sz="2800" dirty="0" err="1"/>
              <a:t>Андрониковом</a:t>
            </a:r>
            <a:r>
              <a:rPr lang="ru-RU" sz="2800" dirty="0"/>
              <a:t> монастыре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5" y="2708920"/>
            <a:ext cx="4843013" cy="313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26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95400"/>
            <a:ext cx="7632848" cy="4437856"/>
          </a:xfrm>
        </p:spPr>
        <p:txBody>
          <a:bodyPr>
            <a:noAutofit/>
          </a:bodyPr>
          <a:lstStyle/>
          <a:p>
            <a:r>
              <a:rPr lang="ru-RU" sz="2000" dirty="0"/>
              <a:t>Эпоха Рублева была эпохой возрождения веры в человека, в его нравственные силы, в его способность к самопожертвованию во имя высоких идеалов. Это была эпоха возрождения интереса к собственной истории, к культуре времени независимости Руси, предшествовавшей монголо-татарскому нашествию. Эпоха Рублева была временем расцвета литературы, эпоса, политического самосознания. </a:t>
            </a:r>
          </a:p>
        </p:txBody>
      </p:sp>
    </p:spTree>
    <p:extLst>
      <p:ext uri="{BB962C8B-B14F-4D97-AF65-F5344CB8AC3E}">
        <p14:creationId xmlns:p14="http://schemas.microsoft.com/office/powerpoint/2010/main" val="207114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872808" cy="479789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Использование материала :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/>
              <a:t>http://ru.wikipedia.org/wiki/%C0%ED%E4%F0%E5%E9_%D0%F3%E1%EB%B8%E2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/>
              <a:t>http://andrey-rublev.ru</a:t>
            </a:r>
            <a:r>
              <a:rPr lang="en-US" sz="2000" dirty="0" smtClean="0"/>
              <a:t>/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/>
              <a:t>http://</a:t>
            </a:r>
            <a:r>
              <a:rPr lang="en-US" sz="2000" dirty="0" smtClean="0"/>
              <a:t>artinvestment.ru/news/exhibitions/20101220_gtg_rublev.html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0"/>
            <a:ext cx="7272808" cy="5517232"/>
          </a:xfrm>
        </p:spPr>
        <p:txBody>
          <a:bodyPr>
            <a:normAutofit/>
          </a:bodyPr>
          <a:lstStyle/>
          <a:p>
            <a:r>
              <a:rPr lang="ru-RU" sz="2800" dirty="0"/>
              <a:t>Биографические сведения о </a:t>
            </a:r>
            <a:r>
              <a:rPr lang="ru-RU" sz="2800" b="1" dirty="0"/>
              <a:t>Р</a:t>
            </a:r>
            <a:r>
              <a:rPr lang="ru-RU" sz="2800" dirty="0"/>
              <a:t>ублёве крайне скудны: скорее всего, родился он в Московском княжестве (по другим сведениям — в Великом Новгороде) вероятно в конце 1370-х </a:t>
            </a:r>
            <a:r>
              <a:rPr lang="ru-RU" sz="2800" dirty="0" smtClean="0"/>
              <a:t>гг.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079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484784"/>
            <a:ext cx="3384376" cy="4464496"/>
          </a:xfrm>
        </p:spPr>
        <p:txBody>
          <a:bodyPr>
            <a:noAutofit/>
          </a:bodyPr>
          <a:lstStyle/>
          <a:p>
            <a:r>
              <a:rPr lang="ru-RU" sz="2000" dirty="0"/>
              <a:t>Принял монашеский постриг в Троице-Сергиевом монастыре при Никоне Радонежском с именем Андрей; мирское имя неизвестно (скорее всего, по тогдашней традиции, оно тоже начиналось на «А»).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1416" y="1484784"/>
            <a:ext cx="435134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805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344816" cy="4824536"/>
          </a:xfrm>
        </p:spPr>
        <p:txBody>
          <a:bodyPr>
            <a:noAutofit/>
          </a:bodyPr>
          <a:lstStyle/>
          <a:p>
            <a:r>
              <a:rPr lang="ru-RU" sz="2000" dirty="0"/>
              <a:t>Творчество Рублёва сложилось на почве художественных традиций Московского княжества; он был хорошо знаком также с византийским и южнославянским художественным опытом. Первое упоминание об </a:t>
            </a:r>
            <a:r>
              <a:rPr lang="ru-RU" sz="2000" b="1" dirty="0"/>
              <a:t>А</a:t>
            </a:r>
            <a:r>
              <a:rPr lang="ru-RU" sz="2000" dirty="0"/>
              <a:t>ндрее в летописи появилось только в </a:t>
            </a:r>
            <a:r>
              <a:rPr lang="ru-RU" sz="2000" b="1" dirty="0"/>
              <a:t>1405</a:t>
            </a:r>
            <a:r>
              <a:rPr lang="ru-RU" sz="2000" dirty="0"/>
              <a:t> году, свидетельствующее о том, что Феофаном Греком, Прохором-старцем и чернецом </a:t>
            </a:r>
            <a:r>
              <a:rPr lang="ru-RU" sz="2000" b="1" dirty="0"/>
              <a:t>А</a:t>
            </a:r>
            <a:r>
              <a:rPr lang="ru-RU" sz="2000" dirty="0"/>
              <a:t>ндреем </a:t>
            </a:r>
            <a:r>
              <a:rPr lang="ru-RU" sz="2000" b="1" dirty="0"/>
              <a:t>Р</a:t>
            </a:r>
            <a:r>
              <a:rPr lang="ru-RU" sz="2000" dirty="0"/>
              <a:t>ублёвым был расписан Благовещенский собор в Московском кремле. </a:t>
            </a:r>
          </a:p>
        </p:txBody>
      </p:sp>
    </p:spTree>
    <p:extLst>
      <p:ext uri="{BB962C8B-B14F-4D97-AF65-F5344CB8AC3E}">
        <p14:creationId xmlns:p14="http://schemas.microsoft.com/office/powerpoint/2010/main" val="41905050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295400"/>
            <a:ext cx="7632848" cy="765448"/>
          </a:xfrm>
        </p:spPr>
        <p:txBody>
          <a:bodyPr>
            <a:normAutofit/>
          </a:bodyPr>
          <a:lstStyle/>
          <a:p>
            <a:r>
              <a:rPr lang="ru-RU" dirty="0" smtClean="0"/>
              <a:t>Благовещенский собор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241879"/>
            <a:ext cx="4818112" cy="361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7846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980728"/>
            <a:ext cx="2736304" cy="4752528"/>
          </a:xfrm>
        </p:spPr>
        <p:txBody>
          <a:bodyPr>
            <a:noAutofit/>
          </a:bodyPr>
          <a:lstStyle/>
          <a:p>
            <a:r>
              <a:rPr lang="ru-RU" sz="1800" dirty="0"/>
              <a:t>Видимо, к 1405 году </a:t>
            </a:r>
            <a:r>
              <a:rPr lang="ru-RU" sz="1800" b="1" dirty="0"/>
              <a:t>А</a:t>
            </a:r>
            <a:r>
              <a:rPr lang="ru-RU" sz="1800" dirty="0"/>
              <a:t>ндрей основательно преуспел в своём мастерстве иконописи, если монаху поручили такую ответственную работу и к тому же с Феофаном </a:t>
            </a:r>
            <a:r>
              <a:rPr lang="ru-RU" sz="1800" dirty="0" smtClean="0"/>
              <a:t>Греком.</a:t>
            </a: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3036" y="1556792"/>
            <a:ext cx="4684859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258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295400"/>
            <a:ext cx="2808312" cy="4293840"/>
          </a:xfrm>
        </p:spPr>
        <p:txBody>
          <a:bodyPr>
            <a:noAutofit/>
          </a:bodyPr>
          <a:lstStyle/>
          <a:p>
            <a:r>
              <a:rPr lang="ru-RU" sz="2000" dirty="0"/>
              <a:t>Второй раз в летописи Андрей упоминается в 1408 году, когда он делал росписи с Даниилом Чёрным в Успенском соборе во </a:t>
            </a:r>
            <a:r>
              <a:rPr lang="ru-RU" sz="2000" dirty="0" smtClean="0"/>
              <a:t>Владимире.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484784"/>
            <a:ext cx="4585692" cy="379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02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3816424" cy="4824536"/>
          </a:xfrm>
        </p:spPr>
        <p:txBody>
          <a:bodyPr>
            <a:noAutofit/>
          </a:bodyPr>
          <a:lstStyle/>
          <a:p>
            <a:r>
              <a:rPr lang="ru-RU" sz="2000" dirty="0"/>
              <a:t>Прошло всего 3 года, а у </a:t>
            </a:r>
            <a:r>
              <a:rPr lang="ru-RU" sz="2000" b="1" dirty="0"/>
              <a:t>А</a:t>
            </a:r>
            <a:r>
              <a:rPr lang="ru-RU" sz="2000" dirty="0"/>
              <a:t>ндрея уже появились помощники и ученики, к тому времени у </a:t>
            </a:r>
            <a:r>
              <a:rPr lang="ru-RU" sz="2000" b="1" dirty="0"/>
              <a:t>А</a:t>
            </a:r>
            <a:r>
              <a:rPr lang="ru-RU" sz="2000" dirty="0"/>
              <a:t>ндрея уже полностью сформировался свой индивидуальный, настоящий русский </a:t>
            </a:r>
            <a:r>
              <a:rPr lang="ru-RU" sz="2000" dirty="0" smtClean="0"/>
              <a:t>стиль.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4" y="1052736"/>
            <a:ext cx="2745297" cy="461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1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114</TotalTime>
  <Words>459</Words>
  <Application>Microsoft Office PowerPoint</Application>
  <PresentationFormat>Экран (4:3)</PresentationFormat>
  <Paragraphs>27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Кутюр</vt:lpstr>
      <vt:lpstr>Презентацию подготовила: Учитель МХК   ГБОУ СОШ № 800 Купцова Ольга Анатольевна</vt:lpstr>
      <vt:lpstr>Великий  РУССКИЙ  художник Андрей  Рублёв.</vt:lpstr>
      <vt:lpstr>Биографические сведения о Рублёве крайне скудны: скорее всего, родился он в Московском княжестве (по другим сведениям — в Великом Новгороде) вероятно в конце 1370-х гг.</vt:lpstr>
      <vt:lpstr>Принял монашеский постриг в Троице-Сергиевом монастыре при Никоне Радонежском с именем Андрей; мирское имя неизвестно (скорее всего, по тогдашней традиции, оно тоже начиналось на «А»). </vt:lpstr>
      <vt:lpstr>Творчество Рублёва сложилось на почве художественных традиций Московского княжества; он был хорошо знаком также с византийским и южнославянским художественным опытом. Первое упоминание об Андрее в летописи появилось только в 1405 году, свидетельствующее о том, что Феофаном Греком, Прохором-старцем и чернецом Андреем Рублёвым был расписан Благовещенский собор в Московском кремле. </vt:lpstr>
      <vt:lpstr>Благовещенский собор </vt:lpstr>
      <vt:lpstr>Видимо, к 1405 году Андрей основательно преуспел в своём мастерстве иконописи, если монаху поручили такую ответственную работу и к тому же с Феофаном Греком.</vt:lpstr>
      <vt:lpstr>Второй раз в летописи Андрей упоминается в 1408 году, когда он делал росписи с Даниилом Чёрным в Успенском соборе во Владимире.</vt:lpstr>
      <vt:lpstr>Прошло всего 3 года, а у Андрея уже появились помощники и ученики, к тому времени у Андрея уже полностью сформировался свой индивидуальный, настоящий русский стиль.</vt:lpstr>
      <vt:lpstr>В 1420-х годах Андрей с Даниилом Чёрным руководил работами в Троицком соборе Троице-Сергиева монастыря(где проходил его постриг).</vt:lpstr>
      <vt:lpstr>В 1411 или 1425—27 годах он создал свой шедевр — «Троицу».</vt:lpstr>
      <vt:lpstr>весной 1428 года выполнил свою последнюю работу по росписи Спасского собора.</vt:lpstr>
      <vt:lpstr>Работы Андрея Рублёва    Апостол Павел из успенского собора в Звенигороде</vt:lpstr>
      <vt:lpstr>«Воскрешение-  Сошествие  во ад».</vt:lpstr>
      <vt:lpstr>«Крещение»</vt:lpstr>
      <vt:lpstr>«Архангел Михаил»</vt:lpstr>
      <vt:lpstr>«Евхаристия»</vt:lpstr>
      <vt:lpstr>На формирование мировоззрения Рублёва большое влияние оказала атмосфера национального подъёма 2-й половины XIV — начала XV века, для которого характерен глубокий интерес к нравственным и духовным проблемам. </vt:lpstr>
      <vt:lpstr>В своих произведениях в рамках средневековой иконографии  Рублёв воплотил новое, возвышенное понимание духовной красоты и нравственной силы человека.</vt:lpstr>
      <vt:lpstr>Традиционный библейский сюжет Рублёв наполнил глубоким богословским содержанием. </vt:lpstr>
      <vt:lpstr>Время, когда на Руси назревали новые междоусобные войны и гармонический идеал человека, сложившийся в предшествующий период, не находил опоры в действительности, сказалось и на творчестве Рублёва.</vt:lpstr>
      <vt:lpstr>В ряде произведений Рублёву удалось создать впечатляющие образы, в них чувствуются драматические ноты, ранее ему не свойственные. </vt:lpstr>
      <vt:lpstr>имеется автопортрет Андрея Рублева в образе Иуды Искариота.</vt:lpstr>
      <vt:lpstr>Творчество Рублёва является одной из вершин русской и мировой культуры. Совершенство его творений рассматривается как результат особой исихастской традиции. Уже при жизни Андрея его иконы весьма ценились и почитались как чудотворные</vt:lpstr>
      <vt:lpstr>Рублёв скончался во время морового поветрия 17 октября 1428 года в Москве, в Андрониковом монастыре</vt:lpstr>
      <vt:lpstr>Эпоха Рублева была эпохой возрождения веры в человека, в его нравственные силы, в его способность к самопожертвованию во имя высоких идеалов. Это была эпоха возрождения интереса к собственной истории, к культуре времени независимости Руси, предшествовавшей монголо-татарскому нашествию. Эпоха Рублева была временем расцвета литературы, эпоса, политического самосознания. </vt:lpstr>
      <vt:lpstr>Использование материала :   http://ru.wikipedia.org/wiki/%C0%ED%E4%F0%E5%E9_%D0%F3%E1%EB%B8%E2   http://andrey-rublev.ru/   http://artinvestment.ru/news/exhibitions/20101220_gtg_rublev.html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Великий  РУССКИЙ  художник Андрей  Рублёв.</dc:title>
  <dc:creator>user</dc:creator>
  <cp:lastModifiedBy>user</cp:lastModifiedBy>
  <cp:revision>13</cp:revision>
  <dcterms:created xsi:type="dcterms:W3CDTF">2013-02-28T04:53:43Z</dcterms:created>
  <dcterms:modified xsi:type="dcterms:W3CDTF">2014-01-17T21:33:38Z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1804538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D6.0.3</vt:lpwstr>
  </property>
</Properties>
</file>