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2" r:id="rId5"/>
    <p:sldId id="261" r:id="rId6"/>
    <p:sldId id="27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3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70DE90-CA70-4099-97B8-C7515D40480B}" type="datetimeFigureOut">
              <a:rPr lang="ru-RU" smtClean="0"/>
              <a:pPr/>
              <a:t>15.05.2013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69FC48-B777-468C-9FC6-168B77A12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437112"/>
            <a:ext cx="8458200" cy="1710682"/>
          </a:xfrm>
        </p:spPr>
        <p:txBody>
          <a:bodyPr>
            <a:normAutofit/>
          </a:bodyPr>
          <a:lstStyle/>
          <a:p>
            <a:pPr algn="r"/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Методическая разработка </a:t>
            </a:r>
          </a:p>
          <a:p>
            <a:pPr algn="ctr"/>
            <a:r>
              <a:rPr lang="ru-RU" sz="4400" b="1" i="1" dirty="0" smtClean="0"/>
              <a:t>история  5 класс</a:t>
            </a:r>
          </a:p>
          <a:p>
            <a:pPr algn="ctr"/>
            <a:r>
              <a:rPr lang="ru-RU" sz="4400" b="1" i="1" dirty="0" smtClean="0"/>
              <a:t>Вводный урок по теме</a:t>
            </a:r>
          </a:p>
          <a:p>
            <a:pPr algn="ctr"/>
            <a:r>
              <a:rPr lang="ru-RU" sz="4800" b="1" dirty="0" smtClean="0"/>
              <a:t>«Государство на берегах Нила»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Задание №3</a:t>
            </a:r>
            <a:br>
              <a:rPr lang="ru-RU" sz="2200" dirty="0" smtClean="0"/>
            </a:br>
            <a:r>
              <a:rPr lang="ru-RU" sz="2700" dirty="0" smtClean="0"/>
              <a:t>Надпишите названия морей, омывающих египет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(расположите так, как показано на рисунке)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b="4054"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50820" t="25983" r="31967" b="46667"/>
          <a:stretch>
            <a:fillRect/>
          </a:stretch>
        </p:blipFill>
        <p:spPr bwMode="auto">
          <a:xfrm>
            <a:off x="5220072" y="2060848"/>
            <a:ext cx="257068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539552" y="4581128"/>
            <a:ext cx="1008112" cy="1008112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64088" y="170080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шаг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544522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 шаг</a:t>
            </a:r>
            <a:endParaRPr lang="ru-RU" sz="1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932040" y="1772816"/>
            <a:ext cx="504056" cy="72008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1916832"/>
            <a:ext cx="0" cy="648072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Задание № 4:</a:t>
            </a:r>
            <a:br>
              <a:rPr lang="ru-RU" sz="2200" dirty="0" smtClean="0"/>
            </a:br>
            <a:r>
              <a:rPr lang="ru-RU" sz="2400" dirty="0" smtClean="0"/>
              <a:t>Найдите и отметьте на карте реку Нил и столицы Древнего </a:t>
            </a:r>
            <a:r>
              <a:rPr lang="ru-RU" sz="2400" dirty="0" err="1" smtClean="0"/>
              <a:t>египта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(Инструменты «кисть» - РАЗМЕР 21, «текст»)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251520" y="1412776"/>
            <a:ext cx="871296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547664" y="1988840"/>
            <a:ext cx="864096" cy="3600400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539552" y="4581128"/>
            <a:ext cx="1008112" cy="1008112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11560" y="3429000"/>
            <a:ext cx="360040" cy="72008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19672" y="3140968"/>
            <a:ext cx="2520280" cy="432048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9632" y="551723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шаг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32849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 шаг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Задание № 5:</a:t>
            </a:r>
            <a:br>
              <a:rPr lang="ru-RU" sz="2000" dirty="0" smtClean="0"/>
            </a:br>
            <a:r>
              <a:rPr lang="ru-RU" sz="2700" dirty="0" smtClean="0"/>
              <a:t>Определите на карте месторасположение  археологических памятников Древнего </a:t>
            </a:r>
            <a:r>
              <a:rPr lang="ru-RU" sz="2700" dirty="0" err="1" smtClean="0"/>
              <a:t>египта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Пирамиды Хеопса и Гиза</a:t>
            </a:r>
          </a:p>
          <a:p>
            <a:r>
              <a:rPr lang="ru-RU" dirty="0" smtClean="0"/>
              <a:t>Аллея Сфинксов в Луксоре 15 век до н.э.</a:t>
            </a:r>
          </a:p>
          <a:p>
            <a:r>
              <a:rPr lang="ru-RU" dirty="0" err="1" smtClean="0"/>
              <a:t>Коллонада</a:t>
            </a:r>
            <a:r>
              <a:rPr lang="ru-RU" dirty="0" smtClean="0"/>
              <a:t> храма Аменхотепа III </a:t>
            </a:r>
          </a:p>
          <a:p>
            <a:pPr>
              <a:buNone/>
            </a:pPr>
            <a:r>
              <a:rPr lang="ru-RU" dirty="0" smtClean="0"/>
              <a:t>                 в </a:t>
            </a:r>
            <a:r>
              <a:rPr lang="ru-RU" dirty="0" err="1" smtClean="0"/>
              <a:t>Луксорском</a:t>
            </a:r>
            <a:r>
              <a:rPr lang="ru-RU" dirty="0" smtClean="0"/>
              <a:t> храме, XVIII династия</a:t>
            </a:r>
          </a:p>
          <a:p>
            <a:r>
              <a:rPr lang="ru-RU" dirty="0" smtClean="0"/>
              <a:t>Статуи Фараона</a:t>
            </a:r>
          </a:p>
          <a:p>
            <a:r>
              <a:rPr lang="ru-RU" dirty="0" smtClean="0"/>
              <a:t>Храм Абу – </a:t>
            </a:r>
            <a:r>
              <a:rPr lang="ru-RU" dirty="0" err="1" smtClean="0"/>
              <a:t>Симбел</a:t>
            </a:r>
            <a:endParaRPr lang="ru-RU" dirty="0" smtClean="0"/>
          </a:p>
          <a:p>
            <a:r>
              <a:rPr lang="ru-RU" dirty="0" smtClean="0"/>
              <a:t>Храм </a:t>
            </a:r>
            <a:r>
              <a:rPr lang="ru-RU" dirty="0" err="1" smtClean="0"/>
              <a:t>Хатшепсут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(</a:t>
            </a:r>
            <a:r>
              <a:rPr lang="ru-RU" sz="2400" dirty="0" smtClean="0"/>
              <a:t>единственной женщины – царицы Древнего Египта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Археологические памятники Древнего </a:t>
            </a:r>
            <a:r>
              <a:rPr lang="ru-RU" sz="2800" dirty="0" err="1" smtClean="0"/>
              <a:t>египта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4511"/>
          <a:stretch>
            <a:fillRect/>
          </a:stretch>
        </p:blipFill>
        <p:spPr bwMode="auto">
          <a:xfrm>
            <a:off x="179512" y="1124744"/>
            <a:ext cx="880782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Сравните представленные карты древнего </a:t>
            </a:r>
            <a:r>
              <a:rPr lang="ru-RU" sz="2400" dirty="0" err="1" smtClean="0"/>
              <a:t>египта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5234" t="15855" r="40543" b="11915"/>
          <a:stretch>
            <a:fillRect/>
          </a:stretch>
        </p:blipFill>
        <p:spPr bwMode="auto">
          <a:xfrm>
            <a:off x="1187624" y="836712"/>
            <a:ext cx="3126386" cy="5184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234" t="15855" r="40543" b="11915"/>
          <a:stretch>
            <a:fillRect/>
          </a:stretch>
        </p:blipFill>
        <p:spPr bwMode="auto">
          <a:xfrm>
            <a:off x="5148064" y="836712"/>
            <a:ext cx="3126386" cy="5184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573325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yriad Pro Light" pitchFamily="34" charset="0"/>
              </a:rPr>
              <a:t>Карта Древнего Египта</a:t>
            </a:r>
            <a:endParaRPr lang="ru-RU" sz="1000" dirty="0">
              <a:latin typeface="Myriad Pro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630932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Доработайте свои варианты карт до идеала…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Самостоятельная работа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Отметьте месторасположение  на карте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Золотых рудников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r>
              <a:rPr lang="ru-RU" dirty="0" smtClean="0"/>
              <a:t>Каменоломней </a:t>
            </a:r>
          </a:p>
          <a:p>
            <a:endParaRPr lang="ru-RU" dirty="0" smtClean="0"/>
          </a:p>
          <a:p>
            <a:r>
              <a:rPr lang="ru-RU" dirty="0" smtClean="0"/>
              <a:t>Медных рудников </a:t>
            </a:r>
          </a:p>
          <a:p>
            <a:endParaRPr lang="ru-RU" dirty="0" smtClean="0"/>
          </a:p>
          <a:p>
            <a:r>
              <a:rPr lang="ru-RU" dirty="0" smtClean="0"/>
              <a:t>Караванных путей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44008" y="1628800"/>
            <a:ext cx="504056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572000" y="2636912"/>
            <a:ext cx="720080" cy="648072"/>
          </a:xfrm>
          <a:prstGeom prst="triangl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005064"/>
            <a:ext cx="1008112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99992" y="5373216"/>
            <a:ext cx="136815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Стадия рефлексия</a:t>
            </a:r>
            <a:br>
              <a:rPr lang="ru-RU" dirty="0" smtClean="0"/>
            </a:br>
            <a:r>
              <a:rPr lang="ru-RU" sz="2800" dirty="0" smtClean="0"/>
              <a:t>1. </a:t>
            </a:r>
            <a:r>
              <a:rPr lang="ru-RU" sz="2400" dirty="0" smtClean="0"/>
              <a:t>Вставьте пропущенные слова: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работа с интерактивной доской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42979"/>
            <a:ext cx="8686800" cy="171502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Что Вы можете сказать на основе карты </a:t>
            </a:r>
          </a:p>
          <a:p>
            <a:pPr marL="0" indent="0" algn="ctr">
              <a:buNone/>
            </a:pPr>
            <a:r>
              <a:rPr lang="ru-RU" dirty="0" smtClean="0"/>
              <a:t>об устройстве жизни древних египтян, </a:t>
            </a:r>
          </a:p>
          <a:p>
            <a:pPr marL="0" indent="0" algn="ctr">
              <a:buNone/>
            </a:pPr>
            <a:r>
              <a:rPr lang="ru-RU" dirty="0" smtClean="0"/>
              <a:t>их занятиях и взаимоотношениях?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784976" cy="349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опережение познакомится со следующим параграфом, выделить термины…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8830" y="2204864"/>
            <a:ext cx="7857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Благодарю за внимание</a:t>
            </a:r>
            <a:endParaRPr lang="ru-RU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Цель урока – достичь образовательных результатов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/>
              <a:t>Личностный результат: </a:t>
            </a:r>
          </a:p>
          <a:p>
            <a:r>
              <a:rPr lang="ru-RU" sz="1800" dirty="0" smtClean="0"/>
              <a:t>понимать устройство жизни древних египтян: принципов существования, базовых ценностей, памятников мировой культуры, особенностей взаимоотношений </a:t>
            </a:r>
            <a:r>
              <a:rPr lang="ru-RU" sz="1800" dirty="0"/>
              <a:t>социальных слоев на основе характеристики географического положения Древнего </a:t>
            </a:r>
            <a:r>
              <a:rPr lang="ru-RU" sz="1800" dirty="0" smtClean="0"/>
              <a:t>Египта; </a:t>
            </a:r>
            <a:endParaRPr lang="ru-RU" sz="1800" b="1" dirty="0" smtClean="0"/>
          </a:p>
          <a:p>
            <a:pPr algn="ctr">
              <a:buNone/>
            </a:pPr>
            <a:r>
              <a:rPr lang="ru-RU" sz="1800" b="1" dirty="0" err="1" smtClean="0"/>
              <a:t>Метапредметный</a:t>
            </a:r>
            <a:r>
              <a:rPr lang="ru-RU" sz="1800" b="1" dirty="0" smtClean="0"/>
              <a:t> результат</a:t>
            </a:r>
          </a:p>
          <a:p>
            <a:r>
              <a:rPr lang="ru-RU" sz="1800" dirty="0" smtClean="0"/>
              <a:t>уметь </a:t>
            </a:r>
            <a:r>
              <a:rPr lang="ru-RU" sz="1800" dirty="0"/>
              <a:t>анализировать текстовую, картографическую и графическую информацию, решать познавательные задачи, осуществлять самооценку деятельности, совершенствовать ИКТ – компетенцию;</a:t>
            </a:r>
          </a:p>
          <a:p>
            <a:pPr algn="ctr">
              <a:buNone/>
            </a:pPr>
            <a:r>
              <a:rPr lang="ru-RU" sz="1800" b="1" dirty="0" smtClean="0"/>
              <a:t>Предметный результат   </a:t>
            </a:r>
          </a:p>
          <a:p>
            <a:r>
              <a:rPr lang="ru-RU" sz="1800" dirty="0"/>
              <a:t>з</a:t>
            </a:r>
            <a:r>
              <a:rPr lang="ru-RU" sz="1800" dirty="0" smtClean="0"/>
              <a:t>нать </a:t>
            </a:r>
            <a:r>
              <a:rPr lang="ru-RU" sz="1800" i="1" dirty="0" smtClean="0"/>
              <a:t>особенности географического положения Древнего Египта и оценивать их возможное влияние на будущее</a:t>
            </a:r>
            <a:r>
              <a:rPr lang="ru-RU" sz="1800" i="1" dirty="0"/>
              <a:t> </a:t>
            </a:r>
            <a:r>
              <a:rPr lang="ru-RU" sz="1800" i="1" dirty="0" smtClean="0"/>
              <a:t>развитие страны;</a:t>
            </a:r>
          </a:p>
          <a:p>
            <a:r>
              <a:rPr lang="ru-RU" sz="1800" i="1" dirty="0"/>
              <a:t>у</a:t>
            </a:r>
            <a:r>
              <a:rPr lang="ru-RU" sz="1800" i="1" dirty="0" smtClean="0"/>
              <a:t>меть решать познавательные задачи на основе представленного коллажа «Загадки древнейшей цивилизации»;</a:t>
            </a:r>
            <a:endParaRPr lang="ru-RU" sz="1800" dirty="0" smtClean="0"/>
          </a:p>
          <a:p>
            <a:r>
              <a:rPr lang="ru-RU" sz="1800" dirty="0"/>
              <a:t>с</a:t>
            </a:r>
            <a:r>
              <a:rPr lang="ru-RU" sz="1800" dirty="0" smtClean="0"/>
              <a:t>овершенствовать картографические умения посредствам </a:t>
            </a:r>
            <a:r>
              <a:rPr lang="ru-RU" sz="1800" dirty="0"/>
              <a:t>использования программы «</a:t>
            </a:r>
            <a:r>
              <a:rPr lang="en-US" sz="1800" dirty="0"/>
              <a:t>Adobe </a:t>
            </a:r>
            <a:r>
              <a:rPr lang="en-US" sz="1800" dirty="0" err="1"/>
              <a:t>Fotoshop</a:t>
            </a:r>
            <a:r>
              <a:rPr lang="ru-RU" sz="1800" dirty="0" smtClean="0"/>
              <a:t>»  и  использования интерактивной доски</a:t>
            </a:r>
            <a:endParaRPr lang="ru-RU" sz="1800" dirty="0"/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Картографическая компетенция обучающегося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6792"/>
            <a:ext cx="8659688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</a:t>
            </a:r>
            <a:r>
              <a:rPr lang="ru-RU" dirty="0" smtClean="0"/>
              <a:t>нать определенный хронологический период, умение узнавать и называть изображенное на карте географическое пространство; </a:t>
            </a:r>
          </a:p>
          <a:p>
            <a:r>
              <a:rPr lang="ru-RU" dirty="0" smtClean="0"/>
              <a:t>правильно читать и описывать словами отраженную на карте действительность; </a:t>
            </a:r>
          </a:p>
          <a:p>
            <a:r>
              <a:rPr lang="ru-RU" dirty="0" smtClean="0"/>
              <a:t>передавать содержание карты графическими средствами; сопоставлять обозначенные па карте явления; </a:t>
            </a:r>
          </a:p>
          <a:p>
            <a:r>
              <a:rPr lang="ru-RU" dirty="0" smtClean="0"/>
              <a:t>находить на карте и называть включенные в легенду знаки; </a:t>
            </a:r>
          </a:p>
          <a:p>
            <a:r>
              <a:rPr lang="ru-RU" dirty="0" smtClean="0"/>
              <a:t>выделять изменения в территории, новые черты и хозяйстве; </a:t>
            </a:r>
          </a:p>
          <a:p>
            <a:r>
              <a:rPr lang="ru-RU" dirty="0" smtClean="0"/>
              <a:t>применять карту при анализе причин и следствий событий; </a:t>
            </a:r>
          </a:p>
          <a:p>
            <a:r>
              <a:rPr lang="ru-RU" dirty="0" smtClean="0"/>
              <a:t>анализировать социально-экономическое, политическое развитие народов мира; </a:t>
            </a:r>
          </a:p>
          <a:p>
            <a:r>
              <a:rPr lang="ru-RU" dirty="0" smtClean="0"/>
              <a:t>сопоставлять и систематизировать данные нескольких исторических карт; сопоставлять разномасштабные карты и планы.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Стадия ВЫЗОВА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Урок начинается с формулирования проблемной ситуации:</a:t>
            </a:r>
          </a:p>
          <a:p>
            <a:r>
              <a:rPr lang="ru-RU" dirty="0"/>
              <a:t>Что будем изучать на уроке?</a:t>
            </a:r>
          </a:p>
          <a:p>
            <a:r>
              <a:rPr lang="ru-RU" dirty="0"/>
              <a:t>Что из представленного на коллаже </a:t>
            </a:r>
            <a:r>
              <a:rPr lang="ru-RU" dirty="0" smtClean="0"/>
              <a:t>«Загадки древнейшей цивилизации» знакомо </a:t>
            </a:r>
            <a:r>
              <a:rPr lang="ru-RU" dirty="0"/>
              <a:t>Вам? </a:t>
            </a:r>
            <a:endParaRPr lang="ru-RU" dirty="0" smtClean="0"/>
          </a:p>
          <a:p>
            <a:r>
              <a:rPr lang="ru-RU" dirty="0" smtClean="0"/>
              <a:t>Что связывает между </a:t>
            </a:r>
            <a:r>
              <a:rPr lang="ru-RU" dirty="0"/>
              <a:t>собой все эти объекты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Совместно формулируем общую цель и задачу…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6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116632"/>
            <a:ext cx="8686800" cy="1080120"/>
          </a:xfrm>
        </p:spPr>
        <p:txBody>
          <a:bodyPr/>
          <a:lstStyle/>
          <a:p>
            <a:pPr algn="ctr"/>
            <a:r>
              <a:rPr lang="ru-RU" dirty="0" smtClean="0"/>
              <a:t>Загадки древнейшей цивилизации</a:t>
            </a:r>
            <a:endParaRPr lang="ru-RU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24936" cy="53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ru-RU" dirty="0" smtClean="0"/>
              <a:t>Стадия Осмысления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Оборудование:</a:t>
            </a:r>
          </a:p>
          <a:p>
            <a:pPr marL="0" indent="0" algn="ctr">
              <a:buNone/>
            </a:pPr>
            <a:r>
              <a:rPr lang="ru-RU" dirty="0" smtClean="0"/>
              <a:t>Интерактивная доска, компьютеры для учащихся, программа «</a:t>
            </a:r>
            <a:r>
              <a:rPr lang="en-US" dirty="0" smtClean="0"/>
              <a:t>Adobe </a:t>
            </a:r>
            <a:r>
              <a:rPr lang="en-US" dirty="0" err="1" smtClean="0"/>
              <a:t>Fotoshop</a:t>
            </a:r>
            <a:r>
              <a:rPr lang="ru-RU" dirty="0" smtClean="0"/>
              <a:t>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основе алгоритма идет работа с контурной картой на компьютере и интерактивной доске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4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4127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Откройте на рабочем столе папку «Древний египет» и загрузите изображение «Карта Древнего Египта»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561"/>
          <a:stretch>
            <a:fillRect/>
          </a:stretch>
        </p:blipFill>
        <p:spPr bwMode="auto">
          <a:xfrm>
            <a:off x="251520" y="1484784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Задание №1: </a:t>
            </a:r>
            <a:br>
              <a:rPr lang="ru-RU" sz="2200" dirty="0" smtClean="0"/>
            </a:br>
            <a:r>
              <a:rPr lang="ru-RU" sz="2700" dirty="0" smtClean="0"/>
              <a:t>Обведите границы египетского государства </a:t>
            </a:r>
            <a:br>
              <a:rPr lang="ru-RU" sz="2700" dirty="0" smtClean="0"/>
            </a:br>
            <a:r>
              <a:rPr lang="ru-RU" sz="2700" dirty="0" smtClean="0"/>
              <a:t>в 1500 г. до н. э. 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 инструмента кисть – размер 17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10"/>
          <a:stretch>
            <a:fillRect/>
          </a:stretch>
        </p:blipFill>
        <p:spPr bwMode="auto">
          <a:xfrm>
            <a:off x="251520" y="1412776"/>
            <a:ext cx="865534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Задание №2: </a:t>
            </a:r>
            <a:br>
              <a:rPr lang="ru-RU" sz="2000" dirty="0" smtClean="0"/>
            </a:br>
            <a:r>
              <a:rPr lang="ru-RU" sz="2700" dirty="0" smtClean="0"/>
              <a:t>Выделите районы земледелия в Древнем Египте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(инструмент «Овал» - отмечаем на карте районы –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заливаем зеленым цветом)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028"/>
          <a:stretch>
            <a:fillRect/>
          </a:stretch>
        </p:blipFill>
        <p:spPr bwMode="auto">
          <a:xfrm>
            <a:off x="323528" y="1412776"/>
            <a:ext cx="8513775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11560" y="2348880"/>
            <a:ext cx="1008112" cy="1008112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7664" y="328498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 шаг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479715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 шаг</a:t>
            </a:r>
            <a:endParaRPr lang="ru-RU" sz="1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611560" y="3861048"/>
            <a:ext cx="1008112" cy="1008112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195736" y="2996952"/>
            <a:ext cx="576064" cy="432048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267744" y="4509120"/>
            <a:ext cx="648072" cy="432048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67544" y="5085184"/>
            <a:ext cx="1224136" cy="576064"/>
          </a:xfrm>
          <a:prstGeom prst="straightConnector1">
            <a:avLst/>
          </a:prstGeom>
          <a:ln w="25400" cmpd="thickThin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973</TotalTime>
  <Words>440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Цель урока – достичь образовательных результатов</vt:lpstr>
      <vt:lpstr>Картографическая компетенция обучающегося </vt:lpstr>
      <vt:lpstr>Стадия ВЫЗОВА</vt:lpstr>
      <vt:lpstr>Загадки древнейшей цивилизации</vt:lpstr>
      <vt:lpstr>Стадия Осмысления</vt:lpstr>
      <vt:lpstr>Откройте на рабочем столе папку «Древний египет» и загрузите изображение «Карта Древнего Египта»</vt:lpstr>
      <vt:lpstr>Задание №1:  Обведите границы египетского государства  в 1500 г. до н. э.   инструмента кисть – размер 17</vt:lpstr>
      <vt:lpstr>Задание №2:  Выделите районы земледелия в Древнем Египте  (инструмент «Овал» - отмечаем на карте районы –  заливаем зеленым цветом)</vt:lpstr>
      <vt:lpstr>Задание №3 Надпишите названия морей, омывающих египет  (расположите так, как показано на рисунке) </vt:lpstr>
      <vt:lpstr>Задание № 4: Найдите и отметьте на карте реку Нил и столицы Древнего египта (Инструменты «кисть» - РАЗМЕР 21, «текст»)</vt:lpstr>
      <vt:lpstr>Задание № 5: Определите на карте месторасположение  археологических памятников Древнего египта</vt:lpstr>
      <vt:lpstr>Археологические памятники Древнего египта</vt:lpstr>
      <vt:lpstr>Сравните представленные карты древнего египта</vt:lpstr>
      <vt:lpstr>Самостоятельная работа Отметьте месторасположение  на карте</vt:lpstr>
      <vt:lpstr>Стадия рефлексия 1. Вставьте пропущенные слова:                                                      работа с интерактивной доской</vt:lpstr>
      <vt:lpstr>Домашнее задание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57</cp:revision>
  <dcterms:created xsi:type="dcterms:W3CDTF">2012-03-09T18:03:27Z</dcterms:created>
  <dcterms:modified xsi:type="dcterms:W3CDTF">2013-05-15T18:17:16Z</dcterms:modified>
</cp:coreProperties>
</file>