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1" r:id="rId1"/>
  </p:sldMasterIdLst>
  <p:sldIdLst>
    <p:sldId id="284" r:id="rId2"/>
    <p:sldId id="282" r:id="rId3"/>
    <p:sldId id="286" r:id="rId4"/>
    <p:sldId id="288" r:id="rId5"/>
    <p:sldId id="289" r:id="rId6"/>
    <p:sldId id="293" r:id="rId7"/>
    <p:sldId id="294" r:id="rId8"/>
    <p:sldId id="328" r:id="rId9"/>
    <p:sldId id="329" r:id="rId10"/>
    <p:sldId id="330" r:id="rId11"/>
    <p:sldId id="295" r:id="rId12"/>
    <p:sldId id="296" r:id="rId13"/>
    <p:sldId id="298" r:id="rId14"/>
    <p:sldId id="299" r:id="rId15"/>
    <p:sldId id="300" r:id="rId16"/>
    <p:sldId id="337" r:id="rId17"/>
    <p:sldId id="338" r:id="rId18"/>
    <p:sldId id="305" r:id="rId19"/>
    <p:sldId id="340" r:id="rId20"/>
    <p:sldId id="304" r:id="rId21"/>
    <p:sldId id="302" r:id="rId22"/>
    <p:sldId id="307" r:id="rId23"/>
    <p:sldId id="308" r:id="rId24"/>
    <p:sldId id="331" r:id="rId25"/>
    <p:sldId id="303" r:id="rId26"/>
    <p:sldId id="310" r:id="rId27"/>
    <p:sldId id="311" r:id="rId28"/>
    <p:sldId id="313" r:id="rId29"/>
    <p:sldId id="316" r:id="rId30"/>
    <p:sldId id="317" r:id="rId31"/>
    <p:sldId id="318" r:id="rId32"/>
    <p:sldId id="319" r:id="rId33"/>
    <p:sldId id="320" r:id="rId34"/>
    <p:sldId id="321" r:id="rId35"/>
    <p:sldId id="322" r:id="rId36"/>
    <p:sldId id="342" r:id="rId37"/>
    <p:sldId id="336" r:id="rId3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97B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3460" autoAdjust="0"/>
  </p:normalViewPr>
  <p:slideViewPr>
    <p:cSldViewPr>
      <p:cViewPr varScale="1">
        <p:scale>
          <a:sx n="106" d="100"/>
          <a:sy n="106" d="100"/>
        </p:scale>
        <p:origin x="-176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3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6699DFA0-AEB6-47D1-A779-744B098C72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19B677-0408-4D25-B852-9C9FAA9F47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449B23-CB2C-47DC-B80E-46FD313A5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479BF3-59E5-4FE4-86E2-C9CEC7920E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Равнобедренный треугольник 4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2CABCC-DDA7-41A3-B1E6-F34F5EB403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C84F4-5482-4CEA-9DDD-8FF10816C4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28108AB6-2434-4709-94FE-56E79F96C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73F3BF-C2C0-47A1-ADE4-8DC5FF60EB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30D6B-C8EB-4781-89E7-C0EE3C66D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F17B0416-3929-49B0-A4B5-C7D302F375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1DC26136-03FC-4CFD-B442-52383DC018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D7919765-5EF7-4C98-B1AC-5E658D665B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1" r:id="rId4"/>
    <p:sldLayoutId id="2147483769" r:id="rId5"/>
    <p:sldLayoutId id="2147483762" r:id="rId6"/>
    <p:sldLayoutId id="2147483763" r:id="rId7"/>
    <p:sldLayoutId id="2147483770" r:id="rId8"/>
    <p:sldLayoutId id="2147483771" r:id="rId9"/>
    <p:sldLayoutId id="2147483764" r:id="rId10"/>
    <p:sldLayoutId id="2147483765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upload.wikimedia.org/wikipedia/commons/6/64/Louis_L%C3%A9opold_Boilly_-_L'atelier_de_Houdon.jpg" TargetMode="Externa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ru.wikipedia.org/wiki/%D0%98%D0%B7%D0%BE%D0%B1%D1%80%D0%B0%D0%B6%D0%B5%D0%BD%D0%B8%D0%B5:Joshua_Reynolds_Self_Portrait.jpg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http://ru.wikipedia.org/wiki/%D0%98%D0%B7%D0%BE%D0%B1%D1%80%D0%B0%D0%B6%D0%B5%D0%BD%D0%B8%D0%B5:Thomas_Gainsborough_022.jpg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hyperlink" Target="http://www.artrex.ru/canvas/56.php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ru.wikipedia.org/wiki/%D0%98%D0%B7%D0%BE%D0%B1%D1%80%D0%B0%D0%B6%D0%B5%D0%BD%D0%B8%D0%B5:David_Self_Portrait.jpg" TargetMode="Externa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hyperlink" Target="http://upload.wikimedia.org/wikipedia/commons/3/39/Jacques-Louis_David_006.jpg" TargetMode="Externa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hyperlink" Target="http://upload.wikimedia.org/wikipedia/commons/9/96/Jacques-Louis_David_004.jpg" TargetMode="Externa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upload.wikimedia.org/wikipedia/commons/9/91/David_napoleon.jpg" TargetMode="Externa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hyperlink" Target="http://upload.wikimedia.org/wikipedia/commons/a/aa/Death_of_Marat_by_David.jpg" TargetMode="Externa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Франсуа Буше 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0" y="1828800"/>
            <a:ext cx="5181600" cy="4876800"/>
          </a:xfrm>
          <a:solidFill>
            <a:schemeClr val="bg1"/>
          </a:solidFill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400" b="1" smtClean="0"/>
              <a:t>Франсуа Буше можно назвать одним из самых ярких художников рококо. Главной темой его творчества было удовольствие, наслаждение прелестями жизни, ее идиллическое восприятие. Карьера художника была блестящей. Он родился в Париже и первые уроки живописи брал у отца, затем работал иллюстратором в мастерской Ф. Лемуана и сохранил любовь к книжной графике на всю жизнь. В 1734 Буше получил звание академика, затем профессора и стал директором Академии. Он работал для трех королевских мануфактур (Бове, Гобеленов и Севра), оформлял театральные постановки, выполнял декоративные работы для королевских дворцов, другие королевские заказы, многие из которых получал благодаря покровительству мадам де Помпадур. В 1765 Буше стал первым художником короля. Его живопись вызывала восхищение, но в то же время в его адрес звучали резкие отклики, обвинения во фривольности. Вне зависимости от оценки творчества художника его произведения - гимн удовольствию, плотскому наслаждению, но облагороженно-возвышенному, поэтизированному. Произведения Буше полны света и воздуха, чувственности и легкой загадочной иронии, наполнены ощущением неги и наслаждения.</a:t>
            </a:r>
            <a:r>
              <a:rPr lang="ru-RU" sz="900" b="1" smtClean="0"/>
              <a:t> </a:t>
            </a:r>
          </a:p>
        </p:txBody>
      </p:sp>
      <p:pic>
        <p:nvPicPr>
          <p:cNvPr id="48132" name="Picture 5" descr="Портрет Франсуа Буше (1743), написанный шведским художником Густавом Лундбергом. Лундберг, почти всю жизнь проживший в Париже, был большим другом Буше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1981200"/>
            <a:ext cx="3349625" cy="44958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59395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93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0"/>
            <a:ext cx="5181600" cy="683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Жан Батист Грёз</a:t>
            </a:r>
          </a:p>
        </p:txBody>
      </p:sp>
      <p:pic>
        <p:nvPicPr>
          <p:cNvPr id="60419" name="Picture 8" descr="Жан Батист Грё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447800"/>
            <a:ext cx="3568700" cy="4572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60420" name="Прямоугольник 4"/>
          <p:cNvSpPr>
            <a:spLocks noChangeArrowheads="1"/>
          </p:cNvSpPr>
          <p:nvPr/>
        </p:nvSpPr>
        <p:spPr bwMode="auto">
          <a:xfrm>
            <a:off x="4038600" y="990600"/>
            <a:ext cx="51054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/>
              <a:t>О младшем современнике Шардена, живописце </a:t>
            </a:r>
            <a:r>
              <a:rPr lang="ru-RU" sz="2400" b="1"/>
              <a:t>Жане Батисте Грёзе (1725—1805) Дидро</a:t>
            </a:r>
          </a:p>
          <a:p>
            <a:r>
              <a:rPr lang="ru-RU" sz="2400"/>
              <a:t>сказал: «Вот поистине мой художник». Просветитель посвятил Грёзу многие страницы своих</a:t>
            </a:r>
          </a:p>
          <a:p>
            <a:r>
              <a:rPr lang="ru-RU" sz="2400"/>
              <a:t>«Салонов», оценив в его творчестве чувствительность и склонность к морализации, столь</a:t>
            </a:r>
          </a:p>
          <a:p>
            <a:r>
              <a:rPr lang="ru-RU" sz="2400"/>
              <a:t>близкие идеалам самого энциклопедиста. Идеализация благородных чувств стала главной темой творчества Грёза.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5" descr="greu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78450" cy="6858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graphicFrame>
        <p:nvGraphicFramePr>
          <p:cNvPr id="53264" name="Group 16"/>
          <p:cNvGraphicFramePr>
            <a:graphicFrameLocks noGrp="1"/>
          </p:cNvGraphicFramePr>
          <p:nvPr/>
        </p:nvGraphicFramePr>
        <p:xfrm>
          <a:off x="5715000" y="4267200"/>
          <a:ext cx="2498725" cy="641350"/>
        </p:xfrm>
        <a:graphic>
          <a:graphicData uri="http://schemas.openxmlformats.org/drawingml/2006/table">
            <a:tbl>
              <a:tblPr/>
              <a:tblGrid>
                <a:gridCol w="2498725"/>
              </a:tblGrid>
              <a:tr h="6413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/>
                          <a:latin typeface="Comic Sans MS" pitchFamily="66" charset="0"/>
                        </a:rPr>
                        <a:t>Жан-Батист Грёз </a:t>
                      </a:r>
                      <a:b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/>
                          <a:latin typeface="Comic Sans MS" pitchFamily="66" charset="0"/>
                        </a:rPr>
                      </a:br>
                      <a:r>
                        <a:rPr kumimoji="0" lang="ru-RU" sz="1800" b="1" i="1" u="none" strike="noStrike" cap="none" normalizeH="0" baseline="0" smtClean="0">
                          <a:ln>
                            <a:noFill/>
                          </a:ln>
                          <a:solidFill>
                            <a:srgbClr val="29297B"/>
                          </a:solidFill>
                          <a:effectLst/>
                          <a:latin typeface="Comic Sans MS" pitchFamily="66" charset="0"/>
                        </a:rPr>
                        <a:t>"Портрет мальчика"</a:t>
                      </a:r>
                    </a:p>
                  </a:txBody>
                  <a:tcPr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5" descr="06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07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63491" name="Rectangle 6"/>
          <p:cNvSpPr>
            <a:spLocks noChangeArrowheads="1"/>
          </p:cNvSpPr>
          <p:nvPr/>
        </p:nvSpPr>
        <p:spPr bwMode="auto">
          <a:xfrm>
            <a:off x="228600" y="5667375"/>
            <a:ext cx="272256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r>
              <a:rPr lang="ru-RU">
                <a:latin typeface="Arial" charset="0"/>
              </a:rPr>
              <a:t/>
            </a:r>
            <a:br>
              <a:rPr lang="ru-RU">
                <a:latin typeface="Arial" charset="0"/>
              </a:rPr>
            </a:br>
            <a:r>
              <a:rPr lang="ru-RU" b="1">
                <a:solidFill>
                  <a:schemeClr val="bg1"/>
                </a:solidFill>
                <a:latin typeface="Arial" charset="0"/>
              </a:rPr>
              <a:t>Отцовское проклятие</a:t>
            </a:r>
            <a:r>
              <a:rPr lang="ru-RU">
                <a:solidFill>
                  <a:schemeClr val="bg1"/>
                </a:solidFill>
                <a:latin typeface="Arial" charset="0"/>
              </a:rPr>
              <a:t> </a:t>
            </a:r>
            <a:br>
              <a:rPr lang="ru-RU">
                <a:solidFill>
                  <a:schemeClr val="bg1"/>
                </a:solidFill>
                <a:latin typeface="Arial" charset="0"/>
              </a:rPr>
            </a:br>
            <a:r>
              <a:rPr lang="ru-RU">
                <a:solidFill>
                  <a:schemeClr val="bg1"/>
                </a:solidFill>
                <a:latin typeface="Arial" charset="0"/>
              </a:rPr>
              <a:t>1778. Лувр, Париж.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5" descr="Greuze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477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5" name="Text Box 6"/>
          <p:cNvSpPr txBox="1">
            <a:spLocks noChangeArrowheads="1"/>
          </p:cNvSpPr>
          <p:nvPr/>
        </p:nvSpPr>
        <p:spPr bwMode="auto">
          <a:xfrm>
            <a:off x="6477000" y="4343400"/>
            <a:ext cx="2246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Балованное дитя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5" descr="Greu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619750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65539" name="Text Box 6"/>
          <p:cNvSpPr txBox="1">
            <a:spLocks noChangeArrowheads="1"/>
          </p:cNvSpPr>
          <p:nvPr/>
        </p:nvSpPr>
        <p:spPr bwMode="auto">
          <a:xfrm>
            <a:off x="6003925" y="4227513"/>
            <a:ext cx="146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Гитарист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53536"/>
            <a:ext cx="8229600" cy="1143000"/>
          </a:xfrm>
        </p:spPr>
        <p:txBody>
          <a:bodyPr>
            <a:normAutofit fontScale="90000"/>
          </a:bodyPr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Характерные черты классицизма: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«образцовый», эпоха Просвещения</a:t>
            </a:r>
          </a:p>
          <a:p>
            <a:pPr eaLnBrk="1" hangingPunct="1"/>
            <a:r>
              <a:rPr lang="ru-RU" smtClean="0"/>
              <a:t>подчинение разуму, идеализация героических образов</a:t>
            </a:r>
          </a:p>
          <a:p>
            <a:pPr eaLnBrk="1" hangingPunct="1"/>
            <a:r>
              <a:rPr lang="ru-RU" smtClean="0"/>
              <a:t>ясность, прямота и простота</a:t>
            </a:r>
          </a:p>
          <a:p>
            <a:pPr eaLnBrk="1" hangingPunct="1"/>
            <a:r>
              <a:rPr lang="ru-RU" smtClean="0"/>
              <a:t>сдержанность, спокойствие в эмоциях</a:t>
            </a:r>
          </a:p>
          <a:p>
            <a:pPr eaLnBrk="1" hangingPunct="1"/>
            <a:r>
              <a:rPr lang="ru-RU" smtClean="0"/>
              <a:t>достоинство и рационализм в поступках</a:t>
            </a:r>
          </a:p>
          <a:p>
            <a:pPr eaLnBrk="1" hangingPunct="1"/>
            <a:r>
              <a:rPr lang="ru-RU" smtClean="0"/>
              <a:t>соблюдение правил и порядка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59450" y="5373688"/>
            <a:ext cx="3384550" cy="998537"/>
          </a:xfrm>
        </p:spPr>
        <p:txBody>
          <a:bodyPr/>
          <a:lstStyle/>
          <a:p>
            <a:pPr marL="54864" indent="0" eaLnBrk="1" fontAlgn="auto" hangingPunct="1">
              <a:spcAft>
                <a:spcPts val="0"/>
              </a:spcAft>
              <a:defRPr/>
            </a:pPr>
            <a:r>
              <a:rPr lang="ru-RU" sz="2800" b="1" smtClean="0">
                <a:solidFill>
                  <a:schemeClr val="tx2">
                    <a:tint val="100000"/>
                    <a:shade val="90000"/>
                    <a:satMod val="250000"/>
                    <a:alpha val="100000"/>
                  </a:schemeClr>
                </a:solidFill>
              </a:rPr>
              <a:t>(1594-1665)</a:t>
            </a:r>
          </a:p>
        </p:txBody>
      </p:sp>
      <p:pic>
        <p:nvPicPr>
          <p:cNvPr id="67587" name="Picture 4" descr="pussen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1187450" y="1989138"/>
            <a:ext cx="3532188" cy="4037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8" name="Picture 5" descr="464155-962c1b832a8273a0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5400000">
            <a:off x="5357019" y="2212182"/>
            <a:ext cx="4967287" cy="92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9" name="WordArt 6"/>
          <p:cNvSpPr>
            <a:spLocks noChangeArrowheads="1" noChangeShapeType="1" noTextEdit="1"/>
          </p:cNvSpPr>
          <p:nvPr/>
        </p:nvSpPr>
        <p:spPr bwMode="auto">
          <a:xfrm>
            <a:off x="1116013" y="620713"/>
            <a:ext cx="5976937" cy="9350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156B13"/>
                    </a:gs>
                    <a:gs pos="25000">
                      <a:srgbClr val="9CB86E"/>
                    </a:gs>
                    <a:gs pos="50000">
                      <a:srgbClr val="DDEBCF"/>
                    </a:gs>
                    <a:gs pos="75000">
                      <a:srgbClr val="9CB86E"/>
                    </a:gs>
                    <a:gs pos="100000">
                      <a:srgbClr val="156B13"/>
                    </a:gs>
                  </a:gsLst>
                  <a:lin ang="2700000" scaled="1"/>
                </a:gra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Никола Пуссен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706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0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Изображение:Louis Léopold Boilly - L'atelier de Houd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69635" name="Text Box 3"/>
          <p:cNvSpPr txBox="1">
            <a:spLocks noChangeArrowheads="1"/>
          </p:cNvSpPr>
          <p:nvPr/>
        </p:nvSpPr>
        <p:spPr bwMode="auto">
          <a:xfrm>
            <a:off x="533400" y="304800"/>
            <a:ext cx="47688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 b="1">
                <a:latin typeface="Arial" charset="0"/>
              </a:rPr>
              <a:t>В мастерской скульптора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pussen_germanic_death"/>
          <p:cNvPicPr>
            <a:picLocks noChangeAspect="1" noChangeArrowheads="1"/>
          </p:cNvPicPr>
          <p:nvPr/>
        </p:nvPicPr>
        <p:blipFill>
          <a:blip r:embed="rId2">
            <a:lum contrast="18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Text Box 5"/>
          <p:cNvSpPr txBox="1">
            <a:spLocks noChangeArrowheads="1"/>
          </p:cNvSpPr>
          <p:nvPr/>
        </p:nvSpPr>
        <p:spPr bwMode="auto">
          <a:xfrm>
            <a:off x="6227763" y="260350"/>
            <a:ext cx="2305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000" b="1"/>
              <a:t>Смерть Германиуса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5" descr="02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49155" name="Text Box 6"/>
          <p:cNvSpPr txBox="1">
            <a:spLocks noChangeArrowheads="1"/>
          </p:cNvSpPr>
          <p:nvPr/>
        </p:nvSpPr>
        <p:spPr bwMode="auto">
          <a:xfrm>
            <a:off x="6019800" y="6096000"/>
            <a:ext cx="2606675" cy="366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Диана после купания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43400" y="1143000"/>
            <a:ext cx="4800600" cy="5410200"/>
          </a:xfrm>
          <a:ln w="38100">
            <a:solidFill>
              <a:srgbClr val="29297B"/>
            </a:solidFill>
          </a:ln>
        </p:spPr>
        <p:txBody>
          <a:bodyPr/>
          <a:lstStyle/>
          <a:p>
            <a:pPr eaLnBrk="1" hangingPunct="1"/>
            <a:r>
              <a:rPr lang="ru-RU" sz="2400" smtClean="0"/>
              <a:t>Революционный дух Франции полнее и объективнее многих выразил </a:t>
            </a:r>
            <a:r>
              <a:rPr lang="ru-RU" sz="2400" b="1" smtClean="0"/>
              <a:t>Жан Антуан Гудон (1741—1828), творец скульптурных портретов филосо</a:t>
            </a:r>
            <a:r>
              <a:rPr lang="ru-RU" sz="2400" smtClean="0"/>
              <a:t>фов, ученых, борцов за свободу, политических деятелей. Он прославился своим умением воспроизводить не только внешний облик модели, но и ее скрытый психологический мир.</a:t>
            </a:r>
          </a:p>
          <a:p>
            <a:pPr eaLnBrk="1" hangingPunct="1">
              <a:lnSpc>
                <a:spcPct val="80000"/>
              </a:lnSpc>
            </a:pPr>
            <a:endParaRPr lang="ru-RU" sz="1600" b="1" smtClean="0"/>
          </a:p>
        </p:txBody>
      </p:sp>
      <p:sp>
        <p:nvSpPr>
          <p:cNvPr id="72707" name="Rectangle 6"/>
          <p:cNvSpPr>
            <a:spLocks noChangeArrowheads="1"/>
          </p:cNvSpPr>
          <p:nvPr/>
        </p:nvSpPr>
        <p:spPr bwMode="auto">
          <a:xfrm>
            <a:off x="2743200" y="436563"/>
            <a:ext cx="391318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>
                <a:solidFill>
                  <a:schemeClr val="tx2"/>
                </a:solidFill>
                <a:latin typeface="Arial" charset="0"/>
              </a:rPr>
              <a:t>Жан-Антуан Гудон</a:t>
            </a:r>
          </a:p>
        </p:txBody>
      </p:sp>
      <p:pic>
        <p:nvPicPr>
          <p:cNvPr id="72708" name="Picture 8" descr="29543348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371600"/>
            <a:ext cx="3336925" cy="4572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5" descr="ЖАН АНТУАН ГУДОН. ВОЛЬТЕ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2575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73731" name="Text Box 6"/>
          <p:cNvSpPr txBox="1">
            <a:spLocks noChangeArrowheads="1"/>
          </p:cNvSpPr>
          <p:nvPr/>
        </p:nvSpPr>
        <p:spPr bwMode="auto">
          <a:xfrm>
            <a:off x="5851525" y="3846513"/>
            <a:ext cx="13017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Вольтер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5" descr="26433498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21250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75779" name="Text Box 6"/>
          <p:cNvSpPr txBox="1">
            <a:spLocks noChangeArrowheads="1"/>
          </p:cNvSpPr>
          <p:nvPr/>
        </p:nvSpPr>
        <p:spPr bwMode="auto">
          <a:xfrm>
            <a:off x="6156325" y="3617913"/>
            <a:ext cx="190341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Жан Жак Руссо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5" descr="264889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76803" name="Text Box 6"/>
          <p:cNvSpPr txBox="1">
            <a:spLocks noChangeArrowheads="1"/>
          </p:cNvSpPr>
          <p:nvPr/>
        </p:nvSpPr>
        <p:spPr bwMode="auto">
          <a:xfrm>
            <a:off x="5791200" y="5486400"/>
            <a:ext cx="199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Портрет жены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Высшие достижения английской живописи были связаны не</a:t>
            </a:r>
          </a:p>
          <a:p>
            <a:pPr eaLnBrk="1" hangingPunct="1">
              <a:defRPr/>
            </a:pPr>
            <a:r>
              <a:rPr lang="ru-RU" dirty="0" smtClean="0"/>
              <a:t>с политической сатирой. Жанр </a:t>
            </a:r>
            <a:r>
              <a:rPr lang="ru-RU" b="1" i="1" dirty="0" smtClean="0"/>
              <a:t>парадного портрета — вот та сфера, </a:t>
            </a:r>
            <a:r>
              <a:rPr lang="ru-RU" dirty="0" smtClean="0"/>
              <a:t>где наиболее полно раскрылся талант выдающихся английских живописцев —</a:t>
            </a:r>
          </a:p>
          <a:p>
            <a:pPr eaLnBrk="1" hangingPunct="1">
              <a:defRPr/>
            </a:pPr>
            <a:r>
              <a:rPr lang="ru-RU" b="1" dirty="0" err="1" smtClean="0"/>
              <a:t>Джошуа</a:t>
            </a:r>
            <a:r>
              <a:rPr lang="ru-RU" b="1" dirty="0" smtClean="0"/>
              <a:t> </a:t>
            </a:r>
            <a:r>
              <a:rPr lang="ru-RU" b="1" dirty="0" err="1" smtClean="0"/>
              <a:t>Рейнолдса</a:t>
            </a:r>
            <a:r>
              <a:rPr lang="ru-RU" b="1" dirty="0" smtClean="0"/>
              <a:t> (1723—1792) и Томаса Гейнсборо (1727—1788).</a:t>
            </a:r>
          </a:p>
          <a:p>
            <a:pPr eaLnBrk="1" hangingPunct="1"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Рейнольдс, Джошуа </a:t>
            </a:r>
          </a:p>
        </p:txBody>
      </p:sp>
      <p:pic>
        <p:nvPicPr>
          <p:cNvPr id="79875" name="Picture 7" descr="Сэр Джошуа Рейнольдс. Автопортрет.">
            <a:hlinkClick r:id="rId2" tooltip="Сэр Джошуа Рейнольдс. Автопортрет.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371600"/>
            <a:ext cx="3578225" cy="4572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79876" name="Text Box 8"/>
          <p:cNvSpPr txBox="1">
            <a:spLocks noChangeArrowheads="1"/>
          </p:cNvSpPr>
          <p:nvPr/>
        </p:nvSpPr>
        <p:spPr bwMode="auto">
          <a:xfrm>
            <a:off x="4572000" y="1676400"/>
            <a:ext cx="3521075" cy="3690938"/>
          </a:xfrm>
          <a:prstGeom prst="rect">
            <a:avLst/>
          </a:prstGeom>
          <a:noFill/>
          <a:ln w="28575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Arial" charset="0"/>
              </a:rPr>
              <a:t>Сэр Джошуа Рейнольдс (</a:t>
            </a:r>
            <a:r>
              <a:rPr lang="ru-RU" b="1" i="1">
                <a:latin typeface="Arial" charset="0"/>
              </a:rPr>
              <a:t>Joshua Reynolds</a:t>
            </a:r>
            <a:r>
              <a:rPr lang="ru-RU" b="1">
                <a:latin typeface="Arial" charset="0"/>
              </a:rPr>
              <a:t>,</a:t>
            </a:r>
            <a:r>
              <a:rPr lang="en-US" b="1">
                <a:latin typeface="Arial" charset="0"/>
              </a:rPr>
              <a:t>1723-1792</a:t>
            </a:r>
            <a:r>
              <a:rPr lang="ru-RU" b="1">
                <a:latin typeface="Arial" charset="0"/>
              </a:rPr>
              <a:t>) — знаменитый английский исторический и портретный</a:t>
            </a:r>
            <a:r>
              <a:rPr lang="en-US" b="1">
                <a:latin typeface="Arial" charset="0"/>
              </a:rPr>
              <a:t>;</a:t>
            </a:r>
            <a:r>
              <a:rPr lang="ru-RU" b="1">
                <a:latin typeface="Arial" charset="0"/>
              </a:rPr>
              <a:t>живописец. Теоретик искусства. Представитель английской школы портретной живописи XVIII в. Первый президент Королевской Академии художеств, член лондонского королевского общества.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5" descr="reynolds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1488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80899" name="Text Box 6"/>
          <p:cNvSpPr txBox="1">
            <a:spLocks noChangeArrowheads="1"/>
          </p:cNvSpPr>
          <p:nvPr/>
        </p:nvSpPr>
        <p:spPr bwMode="auto">
          <a:xfrm>
            <a:off x="6156325" y="4227513"/>
            <a:ext cx="1720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29297B"/>
                </a:solidFill>
                <a:latin typeface="Arial" charset="0"/>
              </a:rPr>
              <a:t>Lady Skipwith</a:t>
            </a:r>
            <a:endParaRPr lang="ru-RU" b="1" i="1">
              <a:solidFill>
                <a:srgbClr val="29297B"/>
              </a:solidFill>
              <a:latin typeface="Arial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5" descr="Reynold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42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23" name="Rectangle 6"/>
          <p:cNvSpPr>
            <a:spLocks noChangeArrowheads="1"/>
          </p:cNvSpPr>
          <p:nvPr/>
        </p:nvSpPr>
        <p:spPr bwMode="auto">
          <a:xfrm>
            <a:off x="5410200" y="4419600"/>
            <a:ext cx="33766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Портрет Джона Симпсона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>Томас Гейнсборо</a:t>
            </a:r>
          </a:p>
        </p:txBody>
      </p:sp>
      <p:pic>
        <p:nvPicPr>
          <p:cNvPr id="83971" name="Picture 5" descr="250px-Thomas_Gainsborough_022">
            <a:hlinkClick r:id="rId2" tooltip="Thomas Gainsborough 022.jpg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1600200"/>
            <a:ext cx="4103688" cy="42672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83972" name="Text Box 6"/>
          <p:cNvSpPr txBox="1">
            <a:spLocks noChangeArrowheads="1"/>
          </p:cNvSpPr>
          <p:nvPr/>
        </p:nvSpPr>
        <p:spPr bwMode="auto">
          <a:xfrm>
            <a:off x="4937125" y="1636713"/>
            <a:ext cx="3597275" cy="4530725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1600" b="1">
                <a:latin typeface="Arial" charset="0"/>
              </a:rPr>
              <a:t>1727, Садбери, Суффолк — 1788, Лондон. Английский живописец и график, крупнейший мастер национальной школы живописи. Родился в семье торговца сукном. Рано проявившийся талант сформировался очень быстро. Начав с лепки мелких фигурок животных, в 10 лет уже писал пейзажи. Около 1740 приехал в Лондон, где занимался в студиях различных художников, не получив в итоге систематического образования. Возможно, одним из его учителей был Г. Гравело. Приблизительно в это время начал писать портреты. 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5" descr="Томас Гейнсборо - Чета Эндрюс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57200"/>
            <a:ext cx="84582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6"/>
          <p:cNvSpPr>
            <a:spLocks noChangeArrowheads="1"/>
          </p:cNvSpPr>
          <p:nvPr/>
        </p:nvSpPr>
        <p:spPr bwMode="auto">
          <a:xfrm>
            <a:off x="5181600" y="6019800"/>
            <a:ext cx="18399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Чета Эндрюс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5" descr="Буше, Франсуа. Художник в мастерской, автопортрет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304800"/>
            <a:ext cx="4603750" cy="59436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50179" name="Text Box 6"/>
          <p:cNvSpPr txBox="1">
            <a:spLocks noChangeArrowheads="1"/>
          </p:cNvSpPr>
          <p:nvPr/>
        </p:nvSpPr>
        <p:spPr bwMode="auto">
          <a:xfrm>
            <a:off x="5562600" y="4114800"/>
            <a:ext cx="3114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Художник в мастерской. </a:t>
            </a:r>
          </a:p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Автопрортрет.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5" descr="Поротрет герцогини де Бофо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561013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87043" name="Rectangle 6"/>
          <p:cNvSpPr>
            <a:spLocks noChangeArrowheads="1"/>
          </p:cNvSpPr>
          <p:nvPr/>
        </p:nvSpPr>
        <p:spPr bwMode="auto">
          <a:xfrm>
            <a:off x="152400" y="2590800"/>
            <a:ext cx="2895600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ru-RU" sz="3200" b="1" i="1">
                <a:latin typeface="Monotype Corsiva" pitchFamily="66" charset="0"/>
              </a:rPr>
              <a:t>Портрет герцогини</a:t>
            </a:r>
          </a:p>
          <a:p>
            <a:r>
              <a:rPr lang="ru-RU" sz="3200" b="1" i="1">
                <a:latin typeface="Monotype Corsiva" pitchFamily="66" charset="0"/>
              </a:rPr>
              <a:t> де Бофор</a:t>
            </a:r>
            <a:r>
              <a:rPr lang="ru-RU" sz="3200">
                <a:latin typeface="Monotype Corsiva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8015288" cy="914400"/>
          </a:xfrm>
        </p:spPr>
        <p:txBody>
          <a:bodyPr/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Жак Луи Давид</a:t>
            </a:r>
          </a:p>
        </p:txBody>
      </p:sp>
      <p:pic>
        <p:nvPicPr>
          <p:cNvPr id="88067" name="Picture 5" descr="Давид, автопортрет (1794)">
            <a:hlinkClick r:id="rId2" tooltip="Давид, автопортрет (1794)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3144838" cy="44196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88068" name="Прямоугольник 4"/>
          <p:cNvSpPr>
            <a:spLocks noChangeArrowheads="1"/>
          </p:cNvSpPr>
          <p:nvPr/>
        </p:nvSpPr>
        <p:spPr bwMode="auto">
          <a:xfrm>
            <a:off x="3657600" y="1524000"/>
            <a:ext cx="5181600" cy="470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 b="1"/>
              <a:t>На пороге кровавых событий Великой французской революции в живописи заблистало новое имя — Жак Луи Давид (1748—1825). Приверженец классицизма, он отдал весь своей недюжинный дар воплощению идеалов революционного преобразования мира. Обратим внимание: именно</a:t>
            </a:r>
          </a:p>
          <a:p>
            <a:r>
              <a:rPr lang="ru-RU" sz="2000" b="1"/>
              <a:t>Давиду удалось органично соединить в своем творчестве античные традиции, эстетику классицизма и доктрины революции, что позволило историкам окрестить его стиль как «революционный классицизм».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5" descr="Изображение:Jacques-Louis David 006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5" descr="Изображение:Jacques-Louis David 004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1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0115" name="Text Box 6"/>
          <p:cNvSpPr txBox="1">
            <a:spLocks noChangeArrowheads="1"/>
          </p:cNvSpPr>
          <p:nvPr/>
        </p:nvSpPr>
        <p:spPr bwMode="auto">
          <a:xfrm>
            <a:off x="2041525" y="6284913"/>
            <a:ext cx="2722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chemeClr val="bg1"/>
                </a:solidFill>
                <a:latin typeface="Arial" charset="0"/>
              </a:rPr>
              <a:t>Леонид в Фермопилах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138" name="Picture 5" descr="Изображение:David napoleon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761038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91139" name="Text Box 6"/>
          <p:cNvSpPr txBox="1">
            <a:spLocks noChangeArrowheads="1"/>
          </p:cNvSpPr>
          <p:nvPr/>
        </p:nvSpPr>
        <p:spPr bwMode="auto">
          <a:xfrm>
            <a:off x="5867400" y="4572000"/>
            <a:ext cx="27638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Наполеон на перевале</a:t>
            </a:r>
          </a:p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 Сен-Бернар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5" descr="Изображение:Death of Marat by David.jp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5334000" cy="6858000"/>
          </a:xfrm>
          <a:prstGeom prst="rect">
            <a:avLst/>
          </a:prstGeom>
          <a:noFill/>
          <a:ln w="9525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92163" name="Text Box 6"/>
          <p:cNvSpPr txBox="1">
            <a:spLocks noChangeArrowheads="1"/>
          </p:cNvSpPr>
          <p:nvPr/>
        </p:nvSpPr>
        <p:spPr bwMode="auto">
          <a:xfrm>
            <a:off x="5546725" y="3694113"/>
            <a:ext cx="21669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Смерть  Марата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Прямоугольник 1"/>
          <p:cNvSpPr>
            <a:spLocks noChangeArrowheads="1"/>
          </p:cNvSpPr>
          <p:nvPr/>
        </p:nvSpPr>
        <p:spPr bwMode="auto">
          <a:xfrm>
            <a:off x="609600" y="609600"/>
            <a:ext cx="8153400" cy="563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600"/>
              <a:t>Просветительское движение, имея общие основные принципы, развивалось в разных странах не одинаково. Становление Просвещения в каждом государстве было связано с его политическими, социальными и экономическими условиями, а также с национальными особенностями.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Прямоугольник 1"/>
          <p:cNvSpPr>
            <a:spLocks noChangeArrowheads="1"/>
          </p:cNvSpPr>
          <p:nvPr/>
        </p:nvSpPr>
        <p:spPr bwMode="auto">
          <a:xfrm>
            <a:off x="381000" y="1219200"/>
            <a:ext cx="8534400" cy="526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/>
              <a:t>1. Почему XVIII столетие называют «веком разума и просвещения»? Вспомните слова Вольтера, призвавшего народ</a:t>
            </a:r>
          </a:p>
          <a:p>
            <a:r>
              <a:rPr lang="ru-RU" sz="2000"/>
              <a:t>«раздавить гадину», т. е. церковь. Какие духовные ценности предлагали просветители взамен религиозных? К каким результатам пришло французское Просвещение?</a:t>
            </a:r>
          </a:p>
          <a:p>
            <a:r>
              <a:rPr lang="ru-RU" sz="2000"/>
              <a:t>Противоречит ли сегодня просветительский призыв к</a:t>
            </a:r>
          </a:p>
          <a:p>
            <a:r>
              <a:rPr lang="ru-RU" sz="2000"/>
              <a:t>свободе, равенству и братству христианским заповедям?</a:t>
            </a:r>
          </a:p>
          <a:p>
            <a:r>
              <a:rPr lang="ru-RU" sz="2000"/>
              <a:t>2. В чем особенность стиля рококо? К каким идеалам стремились художники в русле этого стиля? Расскажите о творчестве Ватто.</a:t>
            </a:r>
          </a:p>
          <a:p>
            <a:r>
              <a:rPr lang="ru-RU" sz="2000"/>
              <a:t>3. Соответствуют ли установкам «галантного века» работы Буше и Фрагонара?</a:t>
            </a:r>
          </a:p>
          <a:p>
            <a:r>
              <a:rPr lang="ru-RU" sz="2000"/>
              <a:t>4. Расскажите о классицизме в искусстве Франции и Англии </a:t>
            </a:r>
            <a:r>
              <a:rPr lang="en-US" sz="2000"/>
              <a:t>XVIII </a:t>
            </a:r>
            <a:r>
              <a:rPr lang="ru-RU" sz="2000"/>
              <a:t>в.</a:t>
            </a:r>
          </a:p>
          <a:p>
            <a:r>
              <a:rPr lang="ru-RU" sz="2000"/>
              <a:t> 5. Расскажите о творчестве композиторов Венской классической школы — Глюка, Гайдна, Моцарта и Бетховена.</a:t>
            </a:r>
          </a:p>
          <a:p>
            <a:endParaRPr lang="ru-RU"/>
          </a:p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990600" y="152400"/>
            <a:ext cx="7125670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Домашнее задание: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5" descr="Буше, Франсуа. Портрет мадам Помпад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19913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52227" name="Text Box 6"/>
          <p:cNvSpPr txBox="1">
            <a:spLocks noChangeArrowheads="1"/>
          </p:cNvSpPr>
          <p:nvPr/>
        </p:nvSpPr>
        <p:spPr bwMode="auto">
          <a:xfrm>
            <a:off x="228600" y="6324600"/>
            <a:ext cx="215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chemeClr val="bg1"/>
                </a:solidFill>
                <a:latin typeface="Arial" charset="0"/>
              </a:rPr>
              <a:t>Мадам Помпадур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Буше, Франсуа. Портрет мадам Помпадур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5149850" cy="6858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53251" name="Text Box 6"/>
          <p:cNvSpPr txBox="1">
            <a:spLocks noChangeArrowheads="1"/>
          </p:cNvSpPr>
          <p:nvPr/>
        </p:nvSpPr>
        <p:spPr bwMode="auto">
          <a:xfrm>
            <a:off x="5851525" y="3998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53252" name="Rectangle 7"/>
          <p:cNvSpPr>
            <a:spLocks noChangeArrowheads="1"/>
          </p:cNvSpPr>
          <p:nvPr/>
        </p:nvSpPr>
        <p:spPr bwMode="auto">
          <a:xfrm>
            <a:off x="5638800" y="4572000"/>
            <a:ext cx="21574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>
                <a:solidFill>
                  <a:srgbClr val="29297B"/>
                </a:solidFill>
                <a:latin typeface="Arial" charset="0"/>
              </a:rPr>
              <a:t>Мадам Помпадур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5" descr="1295_s"/>
          <p:cNvPicPr>
            <a:picLocks noChangeAspect="1" noChangeArrowheads="1"/>
          </p:cNvPicPr>
          <p:nvPr/>
        </p:nvPicPr>
        <p:blipFill>
          <a:blip r:embed="rId2"/>
          <a:srcRect b="4916"/>
          <a:stretch>
            <a:fillRect/>
          </a:stretch>
        </p:blipFill>
        <p:spPr bwMode="auto">
          <a:xfrm>
            <a:off x="0" y="228600"/>
            <a:ext cx="7086600" cy="6477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55299" name="Text Box 6"/>
          <p:cNvSpPr txBox="1">
            <a:spLocks noChangeArrowheads="1"/>
          </p:cNvSpPr>
          <p:nvPr/>
        </p:nvSpPr>
        <p:spPr bwMode="auto">
          <a:xfrm>
            <a:off x="7299325" y="3541713"/>
            <a:ext cx="1060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Качели</a:t>
            </a:r>
            <a:r>
              <a:rPr lang="ru-RU">
                <a:latin typeface="Arial" charset="0"/>
              </a:rPr>
              <a:t>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5" descr="1296_s"/>
          <p:cNvPicPr>
            <a:picLocks noChangeAspect="1" noChangeArrowheads="1"/>
          </p:cNvPicPr>
          <p:nvPr/>
        </p:nvPicPr>
        <p:blipFill>
          <a:blip r:embed="rId2"/>
          <a:srcRect b="5556"/>
          <a:stretch>
            <a:fillRect/>
          </a:stretch>
        </p:blipFill>
        <p:spPr bwMode="auto">
          <a:xfrm>
            <a:off x="0" y="152400"/>
            <a:ext cx="5943600" cy="6477000"/>
          </a:xfrm>
          <a:prstGeom prst="rect">
            <a:avLst/>
          </a:prstGeom>
          <a:noFill/>
          <a:ln w="38100">
            <a:solidFill>
              <a:srgbClr val="29297B"/>
            </a:solidFill>
            <a:miter lim="800000"/>
            <a:headEnd/>
            <a:tailEnd/>
          </a:ln>
        </p:spPr>
      </p:pic>
      <p:sp>
        <p:nvSpPr>
          <p:cNvPr id="56323" name="Text Box 6"/>
          <p:cNvSpPr txBox="1">
            <a:spLocks noChangeArrowheads="1"/>
          </p:cNvSpPr>
          <p:nvPr/>
        </p:nvSpPr>
        <p:spPr bwMode="auto">
          <a:xfrm>
            <a:off x="6019800" y="3200400"/>
            <a:ext cx="23590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Читающая</a:t>
            </a:r>
          </a:p>
          <a:p>
            <a:r>
              <a:rPr lang="ru-RU" b="1" i="1">
                <a:solidFill>
                  <a:srgbClr val="29297B"/>
                </a:solidFill>
                <a:latin typeface="Arial" charset="0"/>
              </a:rPr>
              <a:t> молодая женщина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41338" y="776288"/>
            <a:ext cx="8061325" cy="14700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defRPr/>
            </a:pPr>
            <a:endParaRPr lang="ru-RU" smtClean="0">
              <a:ln>
                <a:noFill/>
              </a:ln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3600" dirty="0" smtClean="0"/>
              <a:t>С кризисом эстетики рококо в </a:t>
            </a:r>
            <a:r>
              <a:rPr lang="ru-RU" sz="3600" b="1" i="1" dirty="0" smtClean="0"/>
              <a:t>живопись Франции мощно вливаются</a:t>
            </a:r>
            <a:r>
              <a:rPr lang="ru-RU" sz="3600" dirty="0" smtClean="0"/>
              <a:t> идеи просветительского </a:t>
            </a:r>
            <a:r>
              <a:rPr lang="ru-RU" sz="3600" b="1" dirty="0" smtClean="0"/>
              <a:t>реализма.</a:t>
            </a:r>
          </a:p>
          <a:p>
            <a:pPr eaLnBrk="1" hangingPunct="1">
              <a:defRPr/>
            </a:pPr>
            <a:endParaRPr lang="ru-RU" sz="3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dirty="0" smtClean="0"/>
              <a:t>Жан Батист </a:t>
            </a:r>
            <a:r>
              <a:rPr lang="ru-RU" b="1" dirty="0" err="1" smtClean="0"/>
              <a:t>Симеон</a:t>
            </a:r>
            <a:r>
              <a:rPr lang="ru-RU" b="1" dirty="0" smtClean="0"/>
              <a:t> Шарден</a:t>
            </a:r>
            <a:endParaRPr lang="ru-RU" dirty="0"/>
          </a:p>
        </p:txBody>
      </p:sp>
      <p:sp>
        <p:nvSpPr>
          <p:cNvPr id="58371" name="Содержимое 2"/>
          <p:cNvSpPr>
            <a:spLocks noGrp="1"/>
          </p:cNvSpPr>
          <p:nvPr>
            <p:ph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/>
            <a:r>
              <a:rPr lang="ru-RU" smtClean="0"/>
              <a:t>Великим среди равных в этом направлении можно назвать </a:t>
            </a:r>
            <a:r>
              <a:rPr lang="ru-RU" b="1" smtClean="0"/>
              <a:t>Жан Батиста Симеона Шардена (1699—</a:t>
            </a:r>
            <a:r>
              <a:rPr lang="ru-RU" smtClean="0"/>
              <a:t>1779).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452</TotalTime>
  <Words>821</Words>
  <Application>Microsoft PowerPoint</Application>
  <PresentationFormat>Экран (4:3)</PresentationFormat>
  <Paragraphs>67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Яркая</vt:lpstr>
      <vt:lpstr>Франсуа Буше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Жан Батист Симеон Шарден</vt:lpstr>
      <vt:lpstr>Слайд 10</vt:lpstr>
      <vt:lpstr>Жан Батист Грёз</vt:lpstr>
      <vt:lpstr>Слайд 12</vt:lpstr>
      <vt:lpstr>Слайд 13</vt:lpstr>
      <vt:lpstr>Слайд 14</vt:lpstr>
      <vt:lpstr>Слайд 15</vt:lpstr>
      <vt:lpstr>Характерные черты классицизма:</vt:lpstr>
      <vt:lpstr>(1594-1665)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Рейнольдс, Джошуа </vt:lpstr>
      <vt:lpstr>Слайд 26</vt:lpstr>
      <vt:lpstr>Слайд 27</vt:lpstr>
      <vt:lpstr>Томас Гейнсборо</vt:lpstr>
      <vt:lpstr>Слайд 29</vt:lpstr>
      <vt:lpstr>Слайд 30</vt:lpstr>
      <vt:lpstr>Жак Луи Давид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asu</cp:lastModifiedBy>
  <cp:revision>26</cp:revision>
  <cp:lastPrinted>1601-01-01T00:00:00Z</cp:lastPrinted>
  <dcterms:created xsi:type="dcterms:W3CDTF">1601-01-01T00:00:00Z</dcterms:created>
  <dcterms:modified xsi:type="dcterms:W3CDTF">2014-03-03T15:22:05Z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