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324" r:id="rId3"/>
    <p:sldId id="343" r:id="rId4"/>
    <p:sldId id="344" r:id="rId5"/>
    <p:sldId id="335" r:id="rId6"/>
    <p:sldId id="326" r:id="rId7"/>
    <p:sldId id="327" r:id="rId8"/>
    <p:sldId id="257" r:id="rId9"/>
    <p:sldId id="259" r:id="rId10"/>
    <p:sldId id="260" r:id="rId11"/>
    <p:sldId id="261" r:id="rId12"/>
    <p:sldId id="263" r:id="rId13"/>
    <p:sldId id="262" r:id="rId14"/>
    <p:sldId id="266" r:id="rId15"/>
    <p:sldId id="325" r:id="rId16"/>
    <p:sldId id="332" r:id="rId17"/>
    <p:sldId id="348" r:id="rId18"/>
    <p:sldId id="333" r:id="rId19"/>
    <p:sldId id="267" r:id="rId20"/>
    <p:sldId id="268" r:id="rId21"/>
    <p:sldId id="334" r:id="rId22"/>
    <p:sldId id="269" r:id="rId23"/>
    <p:sldId id="264" r:id="rId24"/>
    <p:sldId id="345" r:id="rId25"/>
    <p:sldId id="265" r:id="rId26"/>
    <p:sldId id="270" r:id="rId27"/>
    <p:sldId id="271" r:id="rId28"/>
    <p:sldId id="272" r:id="rId29"/>
    <p:sldId id="346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3" r:id="rId39"/>
    <p:sldId id="285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460" autoAdjust="0"/>
  </p:normalViewPr>
  <p:slideViewPr>
    <p:cSldViewPr>
      <p:cViewPr varScale="1">
        <p:scale>
          <a:sx n="100" d="100"/>
          <a:sy n="100" d="100"/>
        </p:scale>
        <p:origin x="-19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DD372F-7BD8-4805-8641-A981B58B5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901F-7BF4-48A5-8D9D-39E1A5DE6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30A5-47D2-4048-BF61-CA5E8F259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ED47-C0AF-4CAB-BB20-013EE6332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D3FF-534A-46B8-88DD-7B3EF884D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A8867-87DF-47D6-8D7E-963CA0A94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B7E4779-771A-4EF3-A6B6-293FCAE1E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E5EE7-5298-40BC-A750-DDD18FE7E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7F25-B2F4-422B-B6E5-7898F1928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0F759A6-A40A-4EC4-B2E3-4AD4F6D5C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3ECF01BF-EFBF-46B8-911C-E448B6048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65CD25D-A79B-4727-9D68-3A95975D3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1" r:id="rId4"/>
    <p:sldLayoutId id="2147483769" r:id="rId5"/>
    <p:sldLayoutId id="2147483762" r:id="rId6"/>
    <p:sldLayoutId id="2147483763" r:id="rId7"/>
    <p:sldLayoutId id="2147483770" r:id="rId8"/>
    <p:sldLayoutId id="2147483771" r:id="rId9"/>
    <p:sldLayoutId id="2147483764" r:id="rId10"/>
    <p:sldLayoutId id="2147483765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nnel.ru/gzl/92195925_tonnel.gif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orwelltoday.com/gulliver1.jpg" TargetMode="Externa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Goethe_%28Stieler_1828%29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trinitymodel.narod.ru/g/bimages/20.jpg" TargetMode="Externa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98%D0%B7%D0%BE%D0%B1%D1%80%D0%B0%D0%B6%D0%B5%D0%BD%D0%B8%D0%B5:William_Hogarth_006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u.wikipedia.org/wiki/%D0%98%D0%B7%D0%BE%D0%B1%D1%80%D0%B0%D0%B6%D0%B5%D0%BD%D0%B8%D0%B5:Chardin_pastel_selfportrait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harka.ru/_gallery/img/1167774505_3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historic.ru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8153400" cy="227330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Художественная культура европейского  Просвещения: утверждение культа  разума. </a:t>
            </a:r>
            <a:endParaRPr lang="ru-RU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5105400" y="5638800"/>
            <a:ext cx="289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Автор: Рогудеева Лилия Анатольевна, учитель МХК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905000" y="38100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МОБУ Новобурейская СОШ № 3, </a:t>
            </a:r>
          </a:p>
          <a:p>
            <a:pPr algn="ctr"/>
            <a:r>
              <a:rPr lang="ru-RU"/>
              <a:t>Амурская область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Картинка 11 из 46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09600"/>
            <a:ext cx="3143250" cy="41910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  <p:pic>
        <p:nvPicPr>
          <p:cNvPr id="17411" name="Picture 7" descr="Gulliver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914400"/>
            <a:ext cx="3708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1828800" y="5257800"/>
            <a:ext cx="2301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Джонатан Свифт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57200"/>
            <a:ext cx="7696200" cy="5029200"/>
          </a:xfrm>
          <a:ln w="38100">
            <a:solidFill>
              <a:srgbClr val="29297B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Автор «Путешествий Гулливера» родился в столице Ирландии — Дублине. Его родственники мечтали о том, что он станет священником, и определили его изучать богословие в Дублинский университет. Однако положение скромного священника (Свифт даже не был дворянином) не прельщало молодого человека, и он согласился принять место литературного секретаря, что позволило заниматься литературным творчеством. Среди первых его произведений — памфлеты, обличающие католичес­кую церковь. Эти произведения заставили важных политических деяте­лей прислушиваться к голосу скромного священника. Вскоре Свифт превращается во влиятельнейшую фигуру политика и дипломата. Но не забыта и литература. В 1726 г. без имени автора был опубликован роман о приключениях Гулливера, выдержавший бесчисленное количество переизданий.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57200"/>
            <a:ext cx="8382000" cy="5943600"/>
          </a:xfrm>
          <a:ln w="38100">
            <a:solidFill>
              <a:srgbClr val="29297B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Дефо старается убедить читателя в том, что автор книги не он, а Робинзон Крузо, а Свифт вообще анонимно подкинул свою рукопись издателю. Что побуждало авторов постоянно указывать в романах географические координаты тех мест, в которых оказывались путешественники? Читатели Дефо неоднократно говорили автору, что им больше всего в романе нравятся путешествия и приключения. Это очень огорчало автора, утверждавшего, что его поняли неверно и дело не в приключениях. А в чем же тогда дело?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382000" cy="5181600"/>
          </a:xfrm>
          <a:ln w="38100">
            <a:solidFill>
              <a:srgbClr val="29297B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Просветительская направленность произведений. Авторы обращались к своим современникам, прежде всего к людям «простого звания» — представителям поднимающегося третьего сословия, убеждая их, что приключения героев настоящие. Дефо «обманывает» читателей, стремится внушить им веру в собственные силы, в возможность преобразования, доказать, что «все смертные равны!» (Вольтер). Именно поэтому его роман называли гимном труду и ясной человеческой мысли. Свифт не столь оптимистично смотрел на мир, а буржуазное благополучие его попросту раздражало.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Отсюда и назидательность, нравоучительный характер многих произведений.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фото Пьер Бомарше (Карон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3717925" cy="46482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  <p:pic>
        <p:nvPicPr>
          <p:cNvPr id="21507" name="Picture 7" descr="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35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2590800" y="536575"/>
            <a:ext cx="364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29297B"/>
                </a:solidFill>
                <a:latin typeface="Arial" charset="0"/>
              </a:rPr>
              <a:t>Пьер Бомарше (Карон</a:t>
            </a:r>
            <a:r>
              <a:rPr lang="en-US" sz="2400" b="1" i="1">
                <a:solidFill>
                  <a:srgbClr val="29297B"/>
                </a:solidFill>
                <a:latin typeface="Arial" charset="0"/>
              </a:rPr>
              <a:t>)</a:t>
            </a:r>
            <a:endParaRPr lang="ru-RU" sz="2400" b="1" i="1">
              <a:solidFill>
                <a:srgbClr val="29297B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4648200"/>
          </a:xfrm>
          <a:ln w="28575">
            <a:solidFill>
              <a:srgbClr val="29297B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Знаменитый трибун Французской революции Дантон сказал, что «… Фигаро покончил с аристократией».Действительно, в своих произведениях Бомарше высмеивает привилегированное сословие. Фигаро -яркий представитель третьего сословия. Сам Бомарше писал: «Все выдающиеся люди выходят из третьего сословия…»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381000" y="533400"/>
            <a:ext cx="838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Неудивительно, что именно в </a:t>
            </a:r>
            <a:r>
              <a:rPr lang="ru-RU" sz="2400" b="1" i="1"/>
              <a:t>Германии, пережившей национальную</a:t>
            </a:r>
          </a:p>
          <a:p>
            <a:r>
              <a:rPr lang="ru-RU" sz="2400" b="1"/>
              <a:t>катастрофу (Тридцатилетнюю войну), распавшейся почти на 300 княжеств, свыше полусотни имперских городов и множество мелких дворянских владений, родилось Просвещение, пронизанное страстным протестом против любого рабства и угнетения.</a:t>
            </a:r>
          </a:p>
          <a:p>
            <a:endParaRPr lang="ru-RU" sz="2400" b="1"/>
          </a:p>
          <a:p>
            <a:endParaRPr lang="ru-RU" sz="2400" b="1"/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457200" y="3200400"/>
            <a:ext cx="838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Немецкие мыслители Гердер,</a:t>
            </a:r>
          </a:p>
          <a:p>
            <a:r>
              <a:rPr lang="ru-RU" sz="2400"/>
              <a:t>Кант, Гегель внесли огромный вклад в развитие философии, этики, психологии и многих естественных наук. «Sturm und Drang» («Буря и натиск») — так называлось новое общественное движение молодых литераторов, выдвинувших радикальные идеи, всколыхнувшие общественное</a:t>
            </a:r>
          </a:p>
          <a:p>
            <a:r>
              <a:rPr lang="ru-RU" sz="2400"/>
              <a:t>сознание.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Немецкое Просвещение.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374856" cy="1712120"/>
          </a:xfrm>
        </p:spPr>
        <p:txBody>
          <a:bodyPr/>
          <a:lstStyle/>
          <a:p>
            <a:pPr algn="l">
              <a:defRPr/>
            </a:pPr>
            <a:r>
              <a:rPr lang="ru-RU" b="1" dirty="0" smtClean="0">
                <a:latin typeface="Bookman Old Style" pitchFamily="18" charset="0"/>
              </a:rPr>
              <a:t>На развитие немецкого Просвещения влияли политическая раздробленность Германии и ее экономическая отсталость, что определило преимущественный интерес немецких просветителей не к социально-политическим проблемам, а к вопросам философии, морали, эстетики и воспитания. </a:t>
            </a:r>
          </a:p>
          <a:p>
            <a:pPr algn="l">
              <a:defRPr/>
            </a:pP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152400" y="304800"/>
            <a:ext cx="86106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Среди блестящих имен немецкой </a:t>
            </a:r>
            <a:r>
              <a:rPr lang="ru-RU" sz="3200" b="1" i="1"/>
              <a:t>просветительской литературы </a:t>
            </a:r>
            <a:r>
              <a:rPr lang="ru-RU" sz="3200" b="1"/>
              <a:t>выделим два — Гете и Шиллер. Оба поэта были причастны к движению</a:t>
            </a:r>
          </a:p>
          <a:p>
            <a:r>
              <a:rPr lang="ru-RU" sz="3200" b="1"/>
              <a:t>«Бури и натиска». Оба оставили огромный след в истории мировой культуры.</a:t>
            </a:r>
          </a:p>
          <a:p>
            <a:endParaRPr lang="ru-RU" b="1" i="1"/>
          </a:p>
          <a:p>
            <a:endParaRPr lang="ru-RU" b="1" i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Фридрих Шилл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30257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3946525" y="1560513"/>
            <a:ext cx="4503738" cy="3690937"/>
          </a:xfrm>
          <a:prstGeom prst="rect">
            <a:avLst/>
          </a:prstGeom>
          <a:noFill/>
          <a:ln w="28575">
            <a:solidFill>
              <a:srgbClr val="29297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Нет, есть предел насилию тиранов!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Когда жестоко попраны права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И бремя нестерпимо, к небесам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Бестрепетно взывает угнетенный.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Там подтвержденье прав находит он,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Что, неотъемлемы и нерушимы,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Как звезды, человечеству сияют.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Вернется вновь та давняя пора,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Когда повсюду равенство царило.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Но если все испробованы средства,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Тогда разящий остается меч.</a:t>
            </a:r>
            <a:br>
              <a:rPr lang="ru-RU" b="1">
                <a:latin typeface="Arial" charset="0"/>
              </a:rPr>
            </a:br>
            <a:endParaRPr lang="ru-RU" b="1">
              <a:latin typeface="Arial" charset="0"/>
            </a:endParaRPr>
          </a:p>
          <a:p>
            <a:r>
              <a:rPr lang="ru-RU">
                <a:latin typeface="Arial" charset="0"/>
              </a:rPr>
              <a:t>Вильгельм Телль. </a:t>
            </a: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1219200" y="384175"/>
            <a:ext cx="627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29297B"/>
                </a:solidFill>
                <a:latin typeface="Arial" charset="0"/>
              </a:rPr>
              <a:t>Иога́нн Кри́стоф Фри́дрих фон Ши́ллер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Задание на урок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/>
              <a:t>Назовите основные идеи</a:t>
            </a:r>
            <a:r>
              <a:rPr lang="en-US" smtClean="0"/>
              <a:t>  </a:t>
            </a:r>
            <a:r>
              <a:rPr lang="ru-RU" smtClean="0"/>
              <a:t>эпохи просвещения.</a:t>
            </a:r>
          </a:p>
          <a:p>
            <a:pPr eaLnBrk="1" hangingPunct="1"/>
            <a:r>
              <a:rPr lang="ru-RU" smtClean="0"/>
              <a:t>Докажите преемственность между культурой Возрождения и культурой Просвещения.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200px-Goethe_%28Stieler_1828%29">
            <a:hlinkClick r:id="rId3" tooltip="Goethe (Stieler 1828).jp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524000"/>
            <a:ext cx="35607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Картинка 14 из 57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600200"/>
            <a:ext cx="36052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1981200" y="384175"/>
            <a:ext cx="485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400" b="1" i="1">
                <a:solidFill>
                  <a:srgbClr val="29297B"/>
                </a:solidFill>
                <a:latin typeface="Arial" charset="0"/>
              </a:rPr>
              <a:t>Иога́нн Во́льфганг фон</a:t>
            </a:r>
            <a:r>
              <a:rPr lang="ru-RU" sz="2400" b="1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b="1" i="1">
                <a:solidFill>
                  <a:srgbClr val="29297B"/>
                </a:solidFill>
                <a:latin typeface="Arial" charset="0"/>
              </a:rPr>
              <a:t>Гёте</a:t>
            </a:r>
            <a:r>
              <a:rPr lang="ru-RU">
                <a:solidFill>
                  <a:srgbClr val="29297B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228600" y="533400"/>
            <a:ext cx="8686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В основе «Фауста» — легенда о реальном средневековом ученом чернокнижнике докторе Фаусте, который продал душу дьяволу в обмен на знания и искусство магии. Гете, сохранив основную канву предания, дополнил его темами, идеями, образами, сделавшими произведение «энциклопедией» не только немецкой культуры, но и всего европейского Просвещения.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7472363" cy="4267200"/>
          </a:xfrm>
          <a:ln w="28575">
            <a:solidFill>
              <a:srgbClr val="29297B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… Жизни годы</a:t>
            </a:r>
          </a:p>
          <a:p>
            <a:pPr eaLnBrk="1" hangingPunct="1">
              <a:buFontTx/>
              <a:buNone/>
            </a:pPr>
            <a:r>
              <a:rPr lang="ru-RU" smtClean="0"/>
              <a:t>Прошли недаром; ясен предо мной</a:t>
            </a:r>
          </a:p>
          <a:p>
            <a:pPr eaLnBrk="1" hangingPunct="1">
              <a:buFontTx/>
              <a:buNone/>
            </a:pPr>
            <a:r>
              <a:rPr lang="ru-RU" smtClean="0"/>
              <a:t>Конечный вывод мудрости земной:</a:t>
            </a:r>
          </a:p>
          <a:p>
            <a:pPr eaLnBrk="1" hangingPunct="1">
              <a:buFontTx/>
              <a:buNone/>
            </a:pPr>
            <a:r>
              <a:rPr lang="ru-RU" smtClean="0"/>
              <a:t>Лишь тот достоин жизни и свободы,</a:t>
            </a:r>
          </a:p>
          <a:p>
            <a:pPr eaLnBrk="1" hangingPunct="1">
              <a:buFontTx/>
              <a:buNone/>
            </a:pPr>
            <a:r>
              <a:rPr lang="ru-RU" smtClean="0"/>
              <a:t>Кто каждый день идет за них на бой!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203325" y="468471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Arial" charset="0"/>
              </a:rPr>
              <a:t>«Фауст»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Искусство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915400" cy="5257800"/>
          </a:xfrm>
          <a:ln w="38100">
            <a:solidFill>
              <a:srgbClr val="29297B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Эту особенность можно проследить в изобразительном искусстве.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Дидро высказывался по поводу картины Греза «Семья паралитика»: «Уже сам жанр мне по душе: это нравоучительная живопись. И так уже предостаточно и слишком долго в живописи смаковали сцены распутства и порока! Не должны ли мы теперь порадоваться, увидев, что живопись наконец-то соревнуется с драматической поэзией, трогая, просвещая и тем самым исправляя нас и призывая к добродетели?»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«Певцы третьего сословия» стремились к утверждению внесословных ценностей, подчеркивали значимость личности самого человека, мечтали об исправлении и совершенствовании нравов. В последнем особенно преуспел английский живописец и график У. Хогарт.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400" dirty="0" smtClean="0"/>
              <a:t>Английское Просвещение</a:t>
            </a:r>
            <a:endParaRPr lang="ru-RU" dirty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930775"/>
          </a:xfrm>
        </p:spPr>
        <p:txBody>
          <a:bodyPr/>
          <a:lstStyle/>
          <a:p>
            <a:r>
              <a:rPr lang="ru-RU" sz="2000" smtClean="0"/>
              <a:t>Период становления просветительской идеологии приходится на рубеж 17–18 веков. Это был результат и следствие английской буржуазной революции середины 17-го столетия, что является коренным отличием островного Просвещения от континентального. Пережив кровавые потрясения гражданской войны и религиозной нетерпимости, англичане стремились к стабильности, а не к кардинальному изменению существующего строя. Отсюда умеренность, сдержанность и скептицизм, отличающий английское Просвещение. Национальной особенностью Англии было сильное влияние пуританизма на все сферы общественной жизни, поэтому общая для просветительской мысли вера в безграничные возможности разума сочеталась у английских мыслителей с глубокой религиозностью.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Уильям Хогарт</a:t>
            </a:r>
            <a:r>
              <a:rPr lang="ru-RU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</a:p>
        </p:txBody>
      </p:sp>
      <p:pic>
        <p:nvPicPr>
          <p:cNvPr id="32771" name="Picture 5" descr="William Hogarth, self-portrait, 1745">
            <a:hlinkClick r:id="rId2" tooltip="William Hogarth, self-portrait, 1745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3457575" cy="4495800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175125" y="1484313"/>
            <a:ext cx="4206875" cy="4775200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Arial" charset="0"/>
              </a:rPr>
              <a:t>ХОГАРТ, Уильям -</a:t>
            </a:r>
            <a:br>
              <a:rPr lang="ru-RU" sz="1600" b="1">
                <a:latin typeface="Arial" charset="0"/>
              </a:rPr>
            </a:br>
            <a:r>
              <a:rPr lang="ru-RU" sz="1600" b="1">
                <a:latin typeface="Arial" charset="0"/>
              </a:rPr>
              <a:t>(Hogarth, William. 1697-1764) английский живописец, график и теоретик искусства. Родился в Лондоне в бедной семье школьного учителя. Учился у гравёра Э. Геймбла, с 1720 г. в академии Дж. Торнхилла в Лондоне. В 1729 г. Хогарт тайно венчается с младшей дочерью Торнхилла, Джейн. А в 1731 г. переезжает вместе с женой в дом Торнхилла. Работал в Лондоне, в 1743 и 1748 гг. посетил Францию. Огромное влияние на Хогарта оказали идеи философов Просвещения, утверждавших, что с помощью художественного творчества можно воспитать нравственное начало в человеке и искоренить пороки 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14570_s"/>
          <p:cNvPicPr>
            <a:picLocks noChangeAspect="1" noChangeArrowheads="1"/>
          </p:cNvPicPr>
          <p:nvPr/>
        </p:nvPicPr>
        <p:blipFill>
          <a:blip r:embed="rId2"/>
          <a:srcRect b="4749"/>
          <a:stretch>
            <a:fillRect/>
          </a:stretch>
        </p:blipFill>
        <p:spPr bwMode="auto">
          <a:xfrm>
            <a:off x="0" y="-7938"/>
            <a:ext cx="7620000" cy="6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7772400" y="5029200"/>
            <a:ext cx="1074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Дети</a:t>
            </a:r>
          </a:p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Грэхэм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14547_s"/>
          <p:cNvPicPr>
            <a:picLocks noChangeAspect="1" noChangeArrowheads="1"/>
          </p:cNvPicPr>
          <p:nvPr/>
        </p:nvPicPr>
        <p:blipFill>
          <a:blip r:embed="rId2"/>
          <a:srcRect b="4443"/>
          <a:stretch>
            <a:fillRect/>
          </a:stretch>
        </p:blipFill>
        <p:spPr bwMode="auto">
          <a:xfrm>
            <a:off x="0" y="0"/>
            <a:ext cx="5943600" cy="6553200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6308725" y="476091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29297B"/>
                </a:solidFill>
                <a:latin typeface="Arial" charset="0"/>
              </a:rPr>
              <a:t>The fishing party</a:t>
            </a:r>
            <a:endParaRPr lang="ru-RU" b="1">
              <a:solidFill>
                <a:srgbClr val="29297B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14572_s"/>
          <p:cNvPicPr>
            <a:picLocks noChangeAspect="1" noChangeArrowheads="1"/>
          </p:cNvPicPr>
          <p:nvPr/>
        </p:nvPicPr>
        <p:blipFill>
          <a:blip r:embed="rId2"/>
          <a:srcRect b="4599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1143000" y="6491288"/>
            <a:ext cx="256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Arial" charset="0"/>
              </a:rPr>
              <a:t>Свадебный контракт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Французское Просвещение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146256" cy="2250280"/>
          </a:xfrm>
        </p:spPr>
        <p:txBody>
          <a:bodyPr/>
          <a:lstStyle/>
          <a:p>
            <a:pPr algn="just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отличалось наиболее радикальными взглядами по всем вопросам политического и социального характера. Французские мыслители создавали учения, </a:t>
            </a:r>
            <a:r>
              <a:rPr lang="ru-RU" sz="2000" b="1" u="sng" dirty="0" smtClean="0">
                <a:solidFill>
                  <a:schemeClr val="tx1"/>
                </a:solidFill>
                <a:latin typeface="Bookman Old Style" pitchFamily="18" charset="0"/>
              </a:rPr>
              <a:t>отрицающие частную собственность </a:t>
            </a: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(Руссо, </a:t>
            </a:r>
            <a:r>
              <a:rPr lang="ru-RU" sz="2000" b="1" dirty="0" err="1" smtClean="0">
                <a:solidFill>
                  <a:schemeClr val="tx1"/>
                </a:solidFill>
                <a:latin typeface="Bookman Old Style" pitchFamily="18" charset="0"/>
              </a:rPr>
              <a:t>Мабли</a:t>
            </a: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Bookman Old Style" pitchFamily="18" charset="0"/>
              </a:rPr>
              <a:t>Морелли</a:t>
            </a: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), отстаивающие атеистические воззрения (Дидро, Гельвеций, П.А.Гольбах). Именно Франция, на столетие ставшая центром просветительской мысли, способствовала быстрому распространению передовых идей в Европе – от Испании до России и Северной Америки. Этими идеями вдохновлялись и идеологи Великой французской революции, коренным образом изменившей социальную и политическую структуру Франции.</a:t>
            </a:r>
          </a:p>
          <a:p>
            <a:pPr algn="just">
              <a:defRPr/>
            </a:pPr>
            <a:endParaRPr 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err="1" smtClean="0"/>
              <a:t>Эпо́ха</a:t>
            </a:r>
            <a:r>
              <a:rPr lang="ru-RU" b="1" dirty="0" smtClean="0"/>
              <a:t> </a:t>
            </a:r>
            <a:r>
              <a:rPr lang="ru-RU" b="1" dirty="0" err="1" smtClean="0"/>
              <a:t>Просвеще́ния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mtClean="0"/>
              <a:t> — одна из ключевых эпох в истории европейской культуры, связанная с развитием научной, философской и общественной мысли. В основе этого интеллектуального движения лежали рационализм и свободомыслие.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220px-Chardin_pastel_selfportrait">
            <a:hlinkClick r:id="rId2" tooltip="Chardin pastel selfportrait.jp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2659063" cy="3505200"/>
          </a:xfrm>
          <a:prstGeom prst="rect">
            <a:avLst/>
          </a:prstGeom>
          <a:noFill/>
          <a:ln w="28575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2150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Шарден, Жан Батист Симеон 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200400" y="1676400"/>
            <a:ext cx="5121275" cy="4524375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Французский живописец; родился в Париже 2 ноября 1699.</a:t>
            </a:r>
            <a:r>
              <a:rPr lang="ru-RU">
                <a:latin typeface="Arial" charset="0"/>
              </a:rPr>
              <a:t> </a:t>
            </a:r>
            <a:r>
              <a:rPr lang="ru-RU" b="1">
                <a:latin typeface="Arial" charset="0"/>
              </a:rPr>
              <a:t> В 1728 он был избран в Королевскую академию как мастер натюрморта, в 1743 назначен советником Академии, а в 1755 стал ее казначеем; эту должность он оставил незадолго до смерти.</a:t>
            </a:r>
          </a:p>
          <a:p>
            <a:r>
              <a:rPr lang="ru-RU" b="1">
                <a:latin typeface="Arial" charset="0"/>
              </a:rPr>
              <a:t>Шарден писал натюрморты на протяжении всей своей жизни. После 1733 он обратился также к жанровым композициям. Именно благодаря им он стал известен по всей Европе. Большинство этих картин изображает занятых домашними делами или отдыхающих женщин, играющих детей.</a:t>
            </a:r>
            <a:r>
              <a:rPr lang="ru-RU">
                <a:latin typeface="Arial" charset="0"/>
              </a:rPr>
              <a:t> </a:t>
            </a:r>
            <a:r>
              <a:rPr lang="ru-RU" b="1">
                <a:latin typeface="Arial" charset="0"/>
              </a:rPr>
              <a:t>Умер Шарден в Париже 6 декабря 1779</a:t>
            </a:r>
            <a:r>
              <a:rPr lang="ru-RU">
                <a:latin typeface="Arial" charset="0"/>
              </a:rPr>
              <a:t>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Прачка. Ж.С. Шарден. 1737 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7848600" cy="6859588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6248400" y="649128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Arial" charset="0"/>
              </a:rPr>
              <a:t>Прачка</a:t>
            </a:r>
            <a:r>
              <a:rPr lang="ru-RU" b="1">
                <a:solidFill>
                  <a:srgbClr val="29297B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Картинка 10 из 30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6667"/>
          <a:stretch>
            <a:fillRect/>
          </a:stretch>
        </p:blipFill>
        <p:spPr bwMode="auto">
          <a:xfrm>
            <a:off x="152400" y="152400"/>
            <a:ext cx="5605463" cy="6400800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5867400" y="55626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29297B"/>
                </a:solidFill>
                <a:latin typeface="Arial" charset="0"/>
              </a:rPr>
              <a:t>Кухарка</a:t>
            </a:r>
            <a:r>
              <a:rPr lang="ru-RU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6937_s"/>
          <p:cNvPicPr>
            <a:picLocks noChangeAspect="1" noChangeArrowheads="1"/>
          </p:cNvPicPr>
          <p:nvPr/>
        </p:nvPicPr>
        <p:blipFill>
          <a:blip r:embed="rId2"/>
          <a:srcRect b="4443"/>
          <a:stretch>
            <a:fillRect/>
          </a:stretch>
        </p:blipFill>
        <p:spPr bwMode="auto">
          <a:xfrm>
            <a:off x="1981200" y="0"/>
            <a:ext cx="5867400" cy="6553200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457200" y="4572000"/>
            <a:ext cx="158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29297B"/>
                </a:solidFill>
                <a:latin typeface="Arial" charset="0"/>
              </a:rPr>
              <a:t>Разносчица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6953_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5618"/>
          <a:stretch>
            <a:fillRect/>
          </a:stretch>
        </p:blipFill>
        <p:spPr bwMode="auto">
          <a:xfrm>
            <a:off x="1981200" y="228600"/>
            <a:ext cx="7162800" cy="6400800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381000" y="4876800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29297B"/>
                </a:solidFill>
                <a:latin typeface="Arial" charset="0"/>
              </a:rPr>
              <a:t>Серебряный </a:t>
            </a:r>
          </a:p>
          <a:p>
            <a:r>
              <a:rPr lang="ru-RU" b="1">
                <a:solidFill>
                  <a:srgbClr val="29297B"/>
                </a:solidFill>
                <a:latin typeface="Arial" charset="0"/>
              </a:rPr>
              <a:t>кубок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Ватто Антуан (1684—1721)</a:t>
            </a:r>
            <a:r>
              <a:rPr lang="ru-RU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</a:p>
        </p:txBody>
      </p:sp>
      <p:pic>
        <p:nvPicPr>
          <p:cNvPr id="43011" name="Picture 5" descr="att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2776538" cy="3124200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3429000" y="1295400"/>
            <a:ext cx="4876800" cy="5226050"/>
          </a:xfrm>
          <a:prstGeom prst="rect">
            <a:avLst/>
          </a:prstGeom>
          <a:solidFill>
            <a:schemeClr val="bg1"/>
          </a:solidFill>
          <a:ln w="28575">
            <a:solidFill>
              <a:srgbClr val="29297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Arial" charset="0"/>
              </a:rPr>
              <a:t>Жан Антуан Ватто родился в 1684 г. в небольшом провинциальном городке Валансьене в семье небогатого кровельщика и плотника. В 1702 г. Ватто отправляется в Париж, не имея от семьи никакой финансовой поддержки. На протяжении двух лет он за нищенскую плату работает копировальщиком дешевых картин для торговца с моста Нотр-Дам. Свободное время художник посвящает рисованию с натуры. </a:t>
            </a:r>
            <a:br>
              <a:rPr lang="ru-RU" sz="1400" b="1">
                <a:latin typeface="Arial" charset="0"/>
              </a:rPr>
            </a:br>
            <a:r>
              <a:rPr lang="ru-RU" sz="1400" b="1">
                <a:latin typeface="Arial" charset="0"/>
              </a:rPr>
              <a:t>         В 1703 г. Ватто познакомился с театральным декораторм К. Жило, у которого продолжил обучение живописи. Сблизившись в 1708 г. с хранителем Люксембургского дворца К. Одраном, Ватто получил возможность изучать творения великих мастеров, которыми изобиловала дворцовая коллекция живописи. </a:t>
            </a:r>
            <a:br>
              <a:rPr lang="ru-RU" sz="1400" b="1">
                <a:latin typeface="Arial" charset="0"/>
              </a:rPr>
            </a:br>
            <a:r>
              <a:rPr lang="ru-RU" sz="1400" b="1">
                <a:latin typeface="Arial" charset="0"/>
              </a:rPr>
              <a:t>         В 1709 г. в надежде на продолжение обучения Ватто выставляет на ежегодный конкурс Королевской академии живописи картину «Возвращение Давида после победы над Голиафом», однако получить первую премию ему не удалось. </a:t>
            </a:r>
            <a:br>
              <a:rPr lang="ru-RU" sz="1400" b="1">
                <a:latin typeface="Arial" charset="0"/>
              </a:rPr>
            </a:br>
            <a:r>
              <a:rPr lang="ru-RU" sz="1400" b="1">
                <a:latin typeface="Arial" charset="0"/>
              </a:rPr>
              <a:t>         Самостоятельную творческую деятельность Ватто начинает с зарисовок сцен солдатской жизни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6" name="Picture 5" descr="att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11938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2346325" y="6589713"/>
            <a:ext cx="283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29297B"/>
                </a:solidFill>
                <a:latin typeface="Arial" charset="0"/>
              </a:rPr>
              <a:t>Радости жизни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att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16638" cy="6858000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6248400" y="2819400"/>
            <a:ext cx="1876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29297B"/>
                </a:solidFill>
                <a:latin typeface="Arial" charset="0"/>
              </a:rPr>
              <a:t>Венецианский </a:t>
            </a:r>
          </a:p>
          <a:p>
            <a:r>
              <a:rPr lang="ru-RU" b="1">
                <a:solidFill>
                  <a:srgbClr val="29297B"/>
                </a:solidFill>
                <a:latin typeface="Arial" charset="0"/>
              </a:rPr>
              <a:t>праздник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18147_s"/>
          <p:cNvPicPr>
            <a:picLocks noChangeAspect="1" noChangeArrowheads="1"/>
          </p:cNvPicPr>
          <p:nvPr/>
        </p:nvPicPr>
        <p:blipFill>
          <a:blip r:embed="rId2"/>
          <a:srcRect b="4443"/>
          <a:stretch>
            <a:fillRect/>
          </a:stretch>
        </p:blipFill>
        <p:spPr bwMode="auto">
          <a:xfrm>
            <a:off x="2133600" y="0"/>
            <a:ext cx="6070600" cy="6553200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127125" y="5065713"/>
            <a:ext cx="927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Танец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tt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99263" cy="6858000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994525" y="3541713"/>
            <a:ext cx="1222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29297B"/>
                </a:solidFill>
                <a:latin typeface="Arial" charset="0"/>
              </a:rPr>
              <a:t>Отдых</a:t>
            </a:r>
          </a:p>
          <a:p>
            <a:r>
              <a:rPr lang="ru-RU" b="1">
                <a:solidFill>
                  <a:srgbClr val="29297B"/>
                </a:solidFill>
                <a:latin typeface="Arial" charset="0"/>
              </a:rPr>
              <a:t> на охоте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92775"/>
          </a:xfrm>
        </p:spPr>
        <p:txBody>
          <a:bodyPr/>
          <a:lstStyle/>
          <a:p>
            <a:r>
              <a:rPr lang="ru-RU" sz="2800" smtClean="0"/>
              <a:t>Начавшись в Англии под влиянием научной революции XVII века, это движение распространилось на </a:t>
            </a:r>
            <a:r>
              <a:rPr lang="ru-RU" sz="2800" b="1" smtClean="0"/>
              <a:t>Францию, Германию, Россию</a:t>
            </a:r>
            <a:r>
              <a:rPr lang="ru-RU" sz="2800" smtClean="0"/>
              <a:t> и охватило </a:t>
            </a:r>
            <a:r>
              <a:rPr lang="ru-RU" sz="2800" b="1" smtClean="0"/>
              <a:t>другие страны Европы</a:t>
            </a:r>
            <a:r>
              <a:rPr lang="ru-RU" sz="2800" smtClean="0"/>
              <a:t>. Особенно влиятельными были французские просветители, ставшие «властителями дум». Принципы Просвещения были положены в основу американской </a:t>
            </a:r>
            <a:r>
              <a:rPr lang="ru-RU" sz="2800" b="1" smtClean="0"/>
              <a:t>Декларации независимости</a:t>
            </a:r>
            <a:r>
              <a:rPr lang="ru-RU" sz="2800" smtClean="0"/>
              <a:t> и французской </a:t>
            </a:r>
            <a:r>
              <a:rPr lang="ru-RU" sz="2800" b="1" smtClean="0"/>
              <a:t>Декларации прав человека и гражданина.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b="1" smtClean="0"/>
              <a:t>Век «разума и просвещения» </a:t>
            </a:r>
            <a:r>
              <a:rPr lang="ru-RU" smtClean="0"/>
              <a:t>стал временем всесокрушающего скепсиса и иронии, когда беспощадной критике подвергались, казалось бы, нерушимые устои человеческой жизни, когда вера в Иисуса Христа и в добродетель христианского короля стали вызывать недоумение и насмешку.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Основы государственного устройства, право, политика, нравственные приоритеты — все подвергалось жесткому анализу, что в свою очередь способствовало развитию нового мироощущения, проникнутого чувством радости «посюстороннего» бытия. Взамен христианских представлений о духовной первооснове Вселенной мыслители Просвещения выдвигали теории, основанные на оптимистической вере в силу человеческого интеллекта, в его способность не только понять пороки общества, но и перестроить жизнь по законам свободы, равенства и братства.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226175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Радость жизни, радость любви, наслаждение реальными благами роскоши, охватившие аристократию, неодолимо влечет и многих художников. Так формируются основы стиля </a:t>
            </a:r>
            <a:r>
              <a:rPr lang="ru-RU" sz="5200" b="1" i="1" u="sng" dirty="0" smtClean="0">
                <a:latin typeface="Monotype Corsiva" pitchFamily="66" charset="0"/>
              </a:rPr>
              <a:t>рококо — порождения утонченной</a:t>
            </a:r>
            <a:r>
              <a:rPr lang="ru-RU" b="1" i="1" dirty="0" smtClean="0"/>
              <a:t>, </a:t>
            </a:r>
            <a:r>
              <a:rPr lang="ru-RU" dirty="0" smtClean="0"/>
              <a:t>отмеченной чертами особой изысканности жизни. Рококо стало украшением праздного быта изнеженной знати, но не только. В этом стиле большие художники, о которых речь впереди, сумели воплотить чувственную прелесть человеческих отношений, не скованных рамками внешних приличий, в сочетании с игривой легкомысленностью и тонким юмором.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Литература </a:t>
            </a:r>
          </a:p>
        </p:txBody>
      </p:sp>
      <p:pic>
        <p:nvPicPr>
          <p:cNvPr id="15363" name="Picture 5" descr="Даниэль Де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3135313" cy="41910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  <p:pic>
        <p:nvPicPr>
          <p:cNvPr id="15364" name="Picture 7" descr="24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752600"/>
            <a:ext cx="34782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3717925" y="5751513"/>
            <a:ext cx="185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Даниель Дефо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7696200" cy="5029200"/>
          </a:xfrm>
          <a:ln w="38100">
            <a:solidFill>
              <a:srgbClr val="29297B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Автор «Робинзона» родился в Лондоне в семье богатого мясника по фамилии Фо. Родители хотели, чтобы их сын стал священником. Они отдали его в частную школу, где юноша изучал древние языки, философию и богословие. После окончания школы он занялся торговлей, которая приносила ему хороший доход. Все свободное время Дефо отдавал литературе; создал несколько острых памфлетов, затрагивающих проблему свободы вероисповедания, которые пользовались широкой известностью. Он неоднократно разорялся и вновь наживал состояние, не особенно беспокоясь о материальном благополучии. В то же время его писательские труды все чаще обращали на себя внимание власть предержащих. Дефо становится видным политическим деятелем, попадает в опалу. В 1719 г. он написал бессмертный роман о приключениях Робинзона Крузо, который в течение четырех месяцев переиздавался 4 раза и вызвал огромное число подражаний.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453</TotalTime>
  <Words>883</Words>
  <Application>Microsoft PowerPoint</Application>
  <PresentationFormat>Экран (4:3)</PresentationFormat>
  <Paragraphs>73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Comic Sans MS</vt:lpstr>
      <vt:lpstr>Arial</vt:lpstr>
      <vt:lpstr>Century Gothic</vt:lpstr>
      <vt:lpstr>Wingdings 2</vt:lpstr>
      <vt:lpstr>Verdana</vt:lpstr>
      <vt:lpstr>Calibri</vt:lpstr>
      <vt:lpstr>Monotype Corsiva</vt:lpstr>
      <vt:lpstr>Wingdings</vt:lpstr>
      <vt:lpstr>Яркая</vt:lpstr>
      <vt:lpstr>Художественная культура европейского  Просвещения: утверждение культа  разума. </vt:lpstr>
      <vt:lpstr>Задание на урок</vt:lpstr>
      <vt:lpstr>Эпо́ха Просвеще́ния</vt:lpstr>
      <vt:lpstr>Слайд 4</vt:lpstr>
      <vt:lpstr>Слайд 5</vt:lpstr>
      <vt:lpstr>Слайд 6</vt:lpstr>
      <vt:lpstr>Слайд 7</vt:lpstr>
      <vt:lpstr>Литература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Немецкое Просвещение. </vt:lpstr>
      <vt:lpstr>Слайд 18</vt:lpstr>
      <vt:lpstr>Слайд 19</vt:lpstr>
      <vt:lpstr>Слайд 20</vt:lpstr>
      <vt:lpstr>Слайд 21</vt:lpstr>
      <vt:lpstr>Слайд 22</vt:lpstr>
      <vt:lpstr>Искусство </vt:lpstr>
      <vt:lpstr>Английское Просвещение</vt:lpstr>
      <vt:lpstr>Уильям Хогарт </vt:lpstr>
      <vt:lpstr>Слайд 26</vt:lpstr>
      <vt:lpstr>Слайд 27</vt:lpstr>
      <vt:lpstr>Слайд 28</vt:lpstr>
      <vt:lpstr>Французское Просвещение </vt:lpstr>
      <vt:lpstr>Шарден, Жан Батист Симеон </vt:lpstr>
      <vt:lpstr>Слайд 31</vt:lpstr>
      <vt:lpstr>Слайд 32</vt:lpstr>
      <vt:lpstr>Слайд 33</vt:lpstr>
      <vt:lpstr>Слайд 34</vt:lpstr>
      <vt:lpstr>Ватто Антуан (1684—1721) </vt:lpstr>
      <vt:lpstr>Слайд 36</vt:lpstr>
      <vt:lpstr>Слайд 37</vt:lpstr>
      <vt:lpstr>Слайд 38</vt:lpstr>
      <vt:lpstr>Слайд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asu</cp:lastModifiedBy>
  <cp:revision>25</cp:revision>
  <cp:lastPrinted>1601-01-01T00:00:00Z</cp:lastPrinted>
  <dcterms:created xsi:type="dcterms:W3CDTF">1601-01-01T00:00:00Z</dcterms:created>
  <dcterms:modified xsi:type="dcterms:W3CDTF">2014-03-03T15:20:16Z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