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CF729D-1040-4D3D-B4DF-75C0F7E8F027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E17797-B510-4FD4-89A9-E3885DA1BE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B5F13-0492-4389-89DE-2F96EBDF9DB3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21951-55AD-4EC0-8EE6-FD66E06D88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F92DC-3B8E-4B62-9E93-6C08524E9CBE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FA5F7-2A96-47D5-9388-73309118C9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733C1-A634-486F-A038-DF5970F2AE13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A7F8-EC46-4E8F-A1DD-BE51CF0F5D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5803-5C8E-4D1F-8A04-A64012C4B3F6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4E06-2DEB-4000-BB57-FB86F8C57D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76-2287-4091-99BA-E000837A568E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196C-CEFA-4D10-9574-27B316B908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9250-E7EA-441C-A2D1-EF332538FA25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DA7A-7197-4E49-9406-02CA870975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5CA73-A53F-4B00-A1F1-1A1665CE55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B70F-C4D7-4461-9684-0F79004CE7FB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D7B86-E656-46C6-9884-508FA8ABE4F7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D5354-1CFD-4B16-BC26-4DB7BF31D2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3946-C533-469F-B999-60666C39975D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9F0F0-511E-4690-BDD8-61734D079A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64F99-3CE7-4C3C-B6A3-3429986A9120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A9502-8F4D-4F5D-8643-476A11EAA1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5098-0509-49F7-9E03-77CFC61CBB5A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EE0E-0BCE-4A4E-9566-A432CFF5EC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AFA428-0FCE-4F82-9409-AB4E0C6FB262}" type="datetimeFigureOut">
              <a:rPr lang="ru-RU"/>
              <a:pPr>
                <a:defRPr/>
              </a:pPr>
              <a:t>03.03.2014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4B4115-0B9F-477F-8810-01B8D3B102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01" r:id="rId2"/>
    <p:sldLayoutId id="2147483810" r:id="rId3"/>
    <p:sldLayoutId id="2147483802" r:id="rId4"/>
    <p:sldLayoutId id="2147483811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1571625" y="3000375"/>
            <a:ext cx="62150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Constantia" pitchFamily="18" charset="0"/>
              </a:rPr>
              <a:t>Тема урока: </a:t>
            </a:r>
          </a:p>
          <a:p>
            <a:pPr algn="ctr"/>
            <a:r>
              <a:rPr lang="ru-RU" sz="3600">
                <a:latin typeface="Constantia" pitchFamily="18" charset="0"/>
              </a:rPr>
              <a:t>«Шедевры архитектуры Московского княжества»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5357826"/>
            <a:ext cx="288053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Подготовила: учитель</a:t>
            </a:r>
          </a:p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МХК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Л.А.Рогудеева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500042"/>
            <a:ext cx="523066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МОБУ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Новобурейская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СОШ № 3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/>
              <a:t>цель: познакомиться с объектами архитектуры, расположенными на территории Московского княжества, которые являются ценнейшими памятниками истории и архитектуры  мирового значения.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57188" y="214313"/>
            <a:ext cx="7929562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ru-RU" sz="2800" b="1">
                <a:latin typeface="Constantia" pitchFamily="18" charset="0"/>
              </a:rPr>
              <a:t>Архитектура Московского княжества во многом опиралась на традиции владимиро-суздальских мастеров, сюда приглашали и иностранных зодчих, призванных внедрить на московской земле достижения западноевропейского строительного искусства.</a:t>
            </a:r>
          </a:p>
          <a:p>
            <a:r>
              <a:rPr lang="ru-RU" sz="2800" b="1">
                <a:latin typeface="Constantia" pitchFamily="18" charset="0"/>
              </a:rPr>
              <a:t> В деревянной  Москве началось сооружение первых каменных построек, в частности Успенского (1327) и Архангельского (1333) соборов в Кремле.</a:t>
            </a:r>
            <a:endParaRPr lang="ru-RU" b="1">
              <a:latin typeface="Constantia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428625" y="357188"/>
            <a:ext cx="807243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ru-RU" sz="12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ru-RU" sz="1400">
                <a:cs typeface="Times New Roman" pitchFamily="18" charset="0"/>
              </a:rPr>
              <a:t>На месте существующего Успенского собора при Иване Даниловиче Калите в 1326-1327 году был построен собор Успения богородицы. Нынешний Успенский собор - один из древнейших в Москве. Построен по указу великого московского князя Ивана III зодчим из Италии, искуснейшим архитектором и инженером Аристотелем Фиораванти в 1475-1479 годах. В качестве образца, которому должен был следовать иноземный мастер, Иван III указал Успенский собор во Владимире, чтобы воздвигнуть храм, достойный быть первенствующим на Руси.</a:t>
            </a:r>
          </a:p>
          <a:p>
            <a:pPr eaLnBrk="0" hangingPunct="0"/>
            <a:r>
              <a:rPr lang="ru-RU" sz="1400">
                <a:cs typeface="Times New Roman" pitchFamily="18" charset="0"/>
              </a:rPr>
              <a:t>	Успенский собор стал главным храмом Российского государства. В нем оглашались государственные акты, удельные князья приносили присягу верности Москве, позже венчались на царство русские князья и цари, короновались императоры. Здесь же возводили в духовный сан и хоронили митрополитов и патриархов всея Руси, а также предавали анафеме отлученных от православной церкви. Значение собора подчеркивалось его убранством. Он был богато расписан. Расписывал иконостас один из великих мастеров древнерусского искусства - Дионисий вместе с художниками Тимофеем, Ярцем и Конем. В алтарной части сохранились фрагменты фресок конца 15 века, а также фрески, относящиеся к 17 веку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ru-RU" sz="1400"/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3571875" y="214313"/>
            <a:ext cx="2136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onstantia" pitchFamily="18" charset="0"/>
                <a:cs typeface="Times New Roman" pitchFamily="18" charset="0"/>
              </a:rPr>
              <a:t>Успенский собор</a:t>
            </a:r>
            <a:endParaRPr lang="ru-RU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7173" name="Picture 5" descr="C:\Users\Андрей\Desktop\женя\успенск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786190"/>
            <a:ext cx="4143404" cy="2799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71500" y="928688"/>
            <a:ext cx="4572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r>
              <a:rPr lang="ru-RU" sz="1200">
                <a:cs typeface="Times New Roman" pitchFamily="18" charset="0"/>
              </a:rPr>
              <a:t>	</a:t>
            </a:r>
            <a:r>
              <a:rPr lang="ru-RU" sz="1400">
                <a:cs typeface="Times New Roman" pitchFamily="18" charset="0"/>
              </a:rPr>
              <a:t>В ряду знаменитых кремлевских соборов вот уже почти пятьсот лет стоит на Соборной площади Архангельский собор (1505-1508) - усыпальница московских князей и русских царей. Первый каменный собор на месте прежней деревянной церкви архистратига Михаила был заложен при Великом московском князе Иване Даниловиче Калите, позднее, через 170 лет выстроен новый каменный храм.</a:t>
            </a:r>
          </a:p>
          <a:p>
            <a:pPr eaLnBrk="0" hangingPunct="0"/>
            <a:r>
              <a:rPr lang="ru-RU" sz="1400">
                <a:cs typeface="Times New Roman" pitchFamily="18" charset="0"/>
              </a:rPr>
              <a:t>	В Архангельском соборе проступают черты итальянского палаццо эпохи Возрождения. Проектировал его итальянский архитектор Алевиз Новый. Вот почему в облике собора чувствуется влияние венецианской архитектуры. Но строили собор русские мастера, и они привнесли свое понимание красоты, воспитанное на старорусских традициях зодчества. Белокаменный северный портал, резные Царские врата, роспись храма (икона "Архангел Михаил" начала 15 века) - многое в этом храме вызывает восхищение. С постройкой Архангельского собора на века определились контуры Соборной площади Московского Кремля. </a:t>
            </a:r>
          </a:p>
        </p:txBody>
      </p:sp>
      <p:sp>
        <p:nvSpPr>
          <p:cNvPr id="9219" name="Прямоугольник 6"/>
          <p:cNvSpPr>
            <a:spLocks noChangeArrowheads="1"/>
          </p:cNvSpPr>
          <p:nvPr/>
        </p:nvSpPr>
        <p:spPr bwMode="auto">
          <a:xfrm>
            <a:off x="3000375" y="357188"/>
            <a:ext cx="268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onstantia" pitchFamily="18" charset="0"/>
                <a:cs typeface="Times New Roman" pitchFamily="18" charset="0"/>
              </a:rPr>
              <a:t>Архангельский собор</a:t>
            </a:r>
            <a:endParaRPr lang="ru-RU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8197" name="Picture 5" descr="C:\Users\Андрей\Desktop\женя\архангельск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643050"/>
            <a:ext cx="2857520" cy="3716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1042988" y="765175"/>
            <a:ext cx="68580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Со второй половины </a:t>
            </a:r>
            <a:r>
              <a:rPr lang="en-US">
                <a:latin typeface="Constantia" pitchFamily="18" charset="0"/>
              </a:rPr>
              <a:t>XV</a:t>
            </a:r>
            <a:r>
              <a:rPr lang="ru-RU">
                <a:latin typeface="Constantia" pitchFamily="18" charset="0"/>
              </a:rPr>
              <a:t> в. значительно расширяются границы Московского княжества , Москва становиться столицей единого централизованного государства. Характерными чертами московский церквей были силуэты ступенчатых, ярусных пирамид, шлемовидные купола. Все это придавало архитектурным сооружениям особую динамичность объемов, легкость и стремительность ритмов. К концу</a:t>
            </a:r>
            <a:r>
              <a:rPr lang="en-US">
                <a:latin typeface="Constantia" pitchFamily="18" charset="0"/>
              </a:rPr>
              <a:t> XV </a:t>
            </a:r>
            <a:r>
              <a:rPr lang="ru-RU">
                <a:latin typeface="Constantia" pitchFamily="18" charset="0"/>
              </a:rPr>
              <a:t>в. Кремль, обнесенный мощными, высокими кирпичными стенами, стал одной из самых крупных крепостей в Европе. Неприступные стены с зубцами дополняли мощные башни, увенчанные низким деревянным шатром.</a:t>
            </a:r>
          </a:p>
        </p:txBody>
      </p:sp>
      <p:sp>
        <p:nvSpPr>
          <p:cNvPr id="10243" name="TextBox 6"/>
          <p:cNvSpPr txBox="1">
            <a:spLocks noChangeArrowheads="1"/>
          </p:cNvSpPr>
          <p:nvPr/>
        </p:nvSpPr>
        <p:spPr bwMode="auto">
          <a:xfrm>
            <a:off x="3143250" y="285750"/>
            <a:ext cx="3071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Московский Кремль</a:t>
            </a:r>
          </a:p>
        </p:txBody>
      </p:sp>
      <p:pic>
        <p:nvPicPr>
          <p:cNvPr id="10244" name="Picture 5" descr="C:\Users\Андрей\Desktop\женя\00000000_museums_4.jpg"/>
          <p:cNvPicPr>
            <a:picLocks noChangeAspect="1" noChangeArrowheads="1"/>
          </p:cNvPicPr>
          <p:nvPr/>
        </p:nvPicPr>
        <p:blipFill>
          <a:blip r:embed="rId2"/>
          <a:srcRect t="20689" b="12643"/>
          <a:stretch>
            <a:fillRect/>
          </a:stretch>
        </p:blipFill>
        <p:spPr bwMode="auto">
          <a:xfrm>
            <a:off x="2500313" y="4143375"/>
            <a:ext cx="41433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468313" y="333375"/>
            <a:ext cx="828675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10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ru-RU">
                <a:cs typeface="Times New Roman" pitchFamily="18" charset="0"/>
              </a:rPr>
              <a:t>Постройка стен и башен Московского Кремля из красного кирпича была начата при Иване III. По его указу разрушали деревянные постройки и возводили каменные. Каждая Кремлевская башня имеет свое название и историю.</a:t>
            </a:r>
          </a:p>
          <a:p>
            <a:pPr eaLnBrk="0" hangingPunct="0">
              <a:buFontTx/>
              <a:buChar char="•"/>
            </a:pPr>
            <a:r>
              <a:rPr lang="ru-RU" sz="1600" b="1">
                <a:cs typeface="Times New Roman" pitchFamily="18" charset="0"/>
              </a:rPr>
              <a:t>БОРОВИЦКИЕ</a:t>
            </a:r>
            <a:r>
              <a:rPr lang="ru-RU" sz="1600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ворота и башня находятся на самом высоком холме, откуда и пошла вся Москва. Слово "боровица", давшее название башне, означает сосновый бор. </a:t>
            </a:r>
            <a:endParaRPr lang="ru-RU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>
                <a:cs typeface="Times New Roman" pitchFamily="18" charset="0"/>
              </a:rPr>
              <a:t>ОРУЖЕЙНАЯ</a:t>
            </a:r>
            <a:r>
              <a:rPr lang="ru-RU" sz="1600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башня, стоявшая когда-то на берегу речки Неглинной, теперь заключенной в подземную трубу, получила название по находящейся рядом Оружейной палате. </a:t>
            </a:r>
            <a:endParaRPr lang="ru-RU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>
                <a:cs typeface="Times New Roman" pitchFamily="18" charset="0"/>
              </a:rPr>
              <a:t>КОМЕНДАНТСКАЯ</a:t>
            </a:r>
            <a:r>
              <a:rPr lang="ru-RU" sz="1600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башня получила свое название в XIX веке, поскольку в здании рядом располагался комендант Москвы. </a:t>
            </a:r>
            <a:endParaRPr lang="ru-RU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>
                <a:cs typeface="Times New Roman" pitchFamily="18" charset="0"/>
              </a:rPr>
              <a:t>ТРОИЦКАЯ</a:t>
            </a:r>
            <a:r>
              <a:rPr lang="ru-RU" sz="1600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башня называется по церкви и Троицкому подворью, находившихся некогда поблизости на территории Кремля. </a:t>
            </a:r>
            <a:endParaRPr lang="ru-RU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>
                <a:cs typeface="Times New Roman" pitchFamily="18" charset="0"/>
              </a:rPr>
              <a:t>КУТАФЬЯ </a:t>
            </a:r>
            <a:r>
              <a:rPr lang="ru-RU">
                <a:cs typeface="Times New Roman" pitchFamily="18" charset="0"/>
              </a:rPr>
              <a:t>башня (связана мостом с Троицкой). Ее название связывают вот с чем: кутафьей называли в старину небрежно одетую, неповоротливую женщину. Действительно, Кутафья башня - невысокая, как остальные, а приземистая, широкая. </a:t>
            </a:r>
            <a:endParaRPr lang="ru-RU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>
                <a:cs typeface="Times New Roman" pitchFamily="18" charset="0"/>
              </a:rPr>
              <a:t>СРЕДНЯЯ АРСЕНАЛЬНАЯ </a:t>
            </a:r>
            <a:r>
              <a:rPr lang="ru-RU">
                <a:cs typeface="Times New Roman" pitchFamily="18" charset="0"/>
              </a:rPr>
              <a:t>башня возвышается со стороны Александровского сада и называется так, поскольку прямо за ней находился склад оружия. </a:t>
            </a:r>
            <a:endParaRPr lang="ru-RU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2916238" y="0"/>
            <a:ext cx="3529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nstantia" pitchFamily="18" charset="0"/>
              </a:rPr>
              <a:t>Башни Московского Кремля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213</TotalTime>
  <Words>51</Words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Constantia</vt:lpstr>
      <vt:lpstr>Wingdings 2</vt:lpstr>
      <vt:lpstr>Calibri</vt:lpstr>
      <vt:lpstr>Times New Roman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asu</cp:lastModifiedBy>
  <cp:revision>50</cp:revision>
  <dcterms:created xsi:type="dcterms:W3CDTF">2008-11-30T07:43:43Z</dcterms:created>
  <dcterms:modified xsi:type="dcterms:W3CDTF">2014-03-03T16:02:28Z</dcterms:modified>
</cp:coreProperties>
</file>