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7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CFA6-C935-4033-B891-10DB968CA001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F93F-B055-40E0-912B-D46E6D70064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CFA6-C935-4033-B891-10DB968CA001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F93F-B055-40E0-912B-D46E6D700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CFA6-C935-4033-B891-10DB968CA001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F93F-B055-40E0-912B-D46E6D700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CFA6-C935-4033-B891-10DB968CA001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F93F-B055-40E0-912B-D46E6D700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CFA6-C935-4033-B891-10DB968CA001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C12F93F-B055-40E0-912B-D46E6D70064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CFA6-C935-4033-B891-10DB968CA001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F93F-B055-40E0-912B-D46E6D700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CFA6-C935-4033-B891-10DB968CA001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F93F-B055-40E0-912B-D46E6D700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CFA6-C935-4033-B891-10DB968CA001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F93F-B055-40E0-912B-D46E6D700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CFA6-C935-4033-B891-10DB968CA001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F93F-B055-40E0-912B-D46E6D700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CFA6-C935-4033-B891-10DB968CA001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F93F-B055-40E0-912B-D46E6D700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CFA6-C935-4033-B891-10DB968CA001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F93F-B055-40E0-912B-D46E6D7006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E8FCFA6-C935-4033-B891-10DB968CA001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C12F93F-B055-40E0-912B-D46E6D70064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600" dirty="0" smtClean="0"/>
              <a:t>Древнерусская иконопись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331698"/>
            <a:ext cx="7344816" cy="1752600"/>
          </a:xfrm>
        </p:spPr>
        <p:txBody>
          <a:bodyPr/>
          <a:lstStyle/>
          <a:p>
            <a:r>
              <a:rPr lang="ru-RU" i="1" dirty="0" smtClean="0"/>
              <a:t>Задача: </a:t>
            </a:r>
            <a:r>
              <a:rPr lang="ru-RU" dirty="0" smtClean="0"/>
              <a:t>изучение теоретического материала.</a:t>
            </a:r>
          </a:p>
          <a:p>
            <a:r>
              <a:rPr lang="ru-RU" i="1" dirty="0" smtClean="0"/>
              <a:t>Цель: </a:t>
            </a:r>
            <a:r>
              <a:rPr lang="ru-RU" dirty="0" smtClean="0"/>
              <a:t>изучение этапов работы над иконой.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75220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Завершение работы.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dirty="0" smtClean="0"/>
              <a:t> Художник намечал соотношения цветов, проходил кистью по контурам, накладывал тени, выявлял объём. Затем он писал одежду, землю, завитки волн, траву, уступы горок и, наконец, самое ответственное – лики и обнажённые части тела. Для окончательного завершения иконы её нужно было покрыть олифой.</a:t>
            </a:r>
          </a:p>
          <a:p>
            <a:pPr marL="137160" indent="0">
              <a:buNone/>
            </a:pPr>
            <a:r>
              <a:rPr lang="ru-RU" dirty="0"/>
              <a:t> Т</a:t>
            </a:r>
            <a:r>
              <a:rPr lang="ru-RU" dirty="0" smtClean="0"/>
              <a:t>еперь к работе приступали мастера – резчики и ювелиры. Одни резали тончайшие оклады, а другие украшали их драгоценными камнями: самоцветами и жемчугом.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817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96184"/>
            <a:ext cx="8229600" cy="1224136"/>
          </a:xfrm>
        </p:spPr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1"/>
            <a:ext cx="4690864" cy="4085927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dirty="0" smtClean="0"/>
              <a:t>Икона являла собой коллективное творчество многих мастеров. Искусство древнерусской иконописи является уникальным явлением в истории мировой художественной культуры.</a:t>
            </a:r>
            <a:endParaRPr lang="ru-RU" dirty="0"/>
          </a:p>
        </p:txBody>
      </p:sp>
      <p:pic>
        <p:nvPicPr>
          <p:cNvPr id="1026" name="Picture 2" descr="C:\Users\Администратор\Desktop\400px-Uglich_Cathedral_of_the_Ressurection_Iconosta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132856"/>
            <a:ext cx="3672408" cy="372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28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609600"/>
            <a:ext cx="8075240" cy="2819400"/>
          </a:xfrm>
        </p:spPr>
        <p:txBody>
          <a:bodyPr>
            <a:noAutofit/>
          </a:bodyPr>
          <a:lstStyle/>
          <a:p>
            <a:r>
              <a:rPr lang="ru-RU" sz="7200" dirty="0" smtClean="0"/>
              <a:t>СПАСИБО ЗА ВНИМАНИЕ.</a:t>
            </a:r>
            <a:endParaRPr lang="ru-RU" sz="7200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67544" y="4581128"/>
            <a:ext cx="8136904" cy="1509712"/>
          </a:xfrm>
        </p:spPr>
        <p:txBody>
          <a:bodyPr/>
          <a:lstStyle/>
          <a:p>
            <a:r>
              <a:rPr lang="ru-RU" dirty="0" smtClean="0"/>
              <a:t>Презентацию выполнили ученицы 8 Б класса:        Смирнова Ангелина,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</a:t>
            </a:r>
            <a:r>
              <a:rPr lang="ru-RU" dirty="0" err="1" smtClean="0"/>
              <a:t>Шигапова</a:t>
            </a:r>
            <a:r>
              <a:rPr lang="ru-RU" dirty="0" smtClean="0"/>
              <a:t> Алина.</a:t>
            </a:r>
          </a:p>
          <a:p>
            <a:r>
              <a:rPr lang="ru-RU" dirty="0" smtClean="0"/>
              <a:t>Преподаватель: Лебедева Римма Петровна.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Искусство древнерусской иконописи.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ru-RU" dirty="0" smtClean="0"/>
              <a:t>  </a:t>
            </a:r>
            <a:r>
              <a:rPr lang="ru-RU" dirty="0"/>
              <a:t>Р</a:t>
            </a:r>
            <a:r>
              <a:rPr lang="ru-RU" dirty="0" smtClean="0"/>
              <a:t>усская икона сумела создать свой особый способ отражения действительности, несущий человеку ощущение радости и полноты земной жизни.</a:t>
            </a:r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Икону богато украшали золотом, серебром и драгоценными камнями. Она вдохновляла русских воинов на полях ратных сражений. В горнице для иконы отводили красный угол-самое почётное место в доме. Иконы украшали роскошные княжеские палаты и величественные своды белокаменных соборов, маленькие часовни для молитвы вдоль проезжих дорог и деревянные церквушки, затерявшиеся среди бесконечных лесов.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007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4038600" cy="5505475"/>
          </a:xfrm>
        </p:spPr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ru-RU" dirty="0" smtClean="0"/>
              <a:t>Вот как описывает заволжскую обитель конца 19 века в эпопее «В лесах» писатель </a:t>
            </a:r>
            <a:r>
              <a:rPr lang="ru-RU" dirty="0" err="1" smtClean="0"/>
              <a:t>П.И.Мельников</a:t>
            </a:r>
            <a:r>
              <a:rPr lang="ru-RU" dirty="0" smtClean="0"/>
              <a:t> – </a:t>
            </a:r>
            <a:r>
              <a:rPr lang="ru-RU" dirty="0" err="1" smtClean="0"/>
              <a:t>Печёрский</a:t>
            </a:r>
            <a:r>
              <a:rPr lang="ru-RU" dirty="0" smtClean="0"/>
              <a:t>.« На широкой поляне возвышалась почерневшая от долгих годов часовня. До трёх тысяч икон стояли в большом</a:t>
            </a:r>
            <a:r>
              <a:rPr lang="en-US" dirty="0"/>
              <a:t> </a:t>
            </a:r>
            <a:r>
              <a:rPr lang="ru-RU" dirty="0" smtClean="0"/>
              <a:t>и в двух малых иконостаса находились древние царские двери замечательной резьбы</a:t>
            </a:r>
            <a:r>
              <a:rPr lang="en-US" dirty="0" smtClean="0"/>
              <a:t>;</a:t>
            </a:r>
            <a:r>
              <a:rPr lang="ru-RU" dirty="0" smtClean="0"/>
              <a:t> по сторонам их стояли иконы в серебряных ризах с подвешенными пеленами,  парчовыми или бархатными, расшитыми золотом, украшенными жемчугом и серебром…» 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72" y="476672"/>
            <a:ext cx="4517612" cy="5832648"/>
          </a:xfrm>
        </p:spPr>
      </p:pic>
    </p:spTree>
    <p:extLst>
      <p:ext uri="{BB962C8B-B14F-4D97-AF65-F5344CB8AC3E}">
        <p14:creationId xmlns:p14="http://schemas.microsoft.com/office/powerpoint/2010/main" val="292942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91680" y="620688"/>
            <a:ext cx="5486400" cy="522288"/>
          </a:xfrm>
        </p:spPr>
        <p:txBody>
          <a:bodyPr>
            <a:noAutofit/>
          </a:bodyPr>
          <a:lstStyle/>
          <a:p>
            <a:r>
              <a:rPr lang="ru-RU" sz="4000" dirty="0" smtClean="0"/>
              <a:t>Иконы в храмах.</a:t>
            </a:r>
            <a:endParaRPr lang="ru-RU" sz="4000" dirty="0"/>
          </a:p>
        </p:txBody>
      </p:sp>
      <p:sp>
        <p:nvSpPr>
          <p:cNvPr id="7" name="Рисунок 6"/>
          <p:cNvSpPr>
            <a:spLocks noGrp="1"/>
          </p:cNvSpPr>
          <p:nvPr>
            <p:ph type="pic" idx="1"/>
          </p:nvPr>
        </p:nvSpPr>
        <p:spPr>
          <a:xfrm>
            <a:off x="1828800" y="2852935"/>
            <a:ext cx="5486400" cy="2941439"/>
          </a:xfrm>
        </p:spPr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755576" y="1166786"/>
            <a:ext cx="7560840" cy="1614141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 smtClean="0"/>
              <a:t>Большинство икон находиться в храмах. В них предоставлен огромный мир сильных и ярких чувств, глубоких идей и мыслей, воплощённый не столько в реальных образах,  сколько в удивительных по красоте сочетаниях и контрастах ярких красок. Икону называют «умозрением в красках». Иконы несут в себе размышления о смысле жизни, дают ответы на те извечные вопросы бытия, над которыми размышляет и современный человек.</a:t>
            </a:r>
          </a:p>
        </p:txBody>
      </p:sp>
      <p:pic>
        <p:nvPicPr>
          <p:cNvPr id="1026" name="Picture 2" descr="C:\Users\Администратор\Desktop\plaschenits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852936"/>
            <a:ext cx="604867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7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Икона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dirty="0" smtClean="0"/>
              <a:t>Икона  призвана отражать образ мира, созданный Богом. О нем можно рассказать лишь на языке знаков и символов. Вот каким представлял известный поэт и философ В. С. Соловьев:</a:t>
            </a:r>
          </a:p>
          <a:p>
            <a:pPr marL="137160" indent="0">
              <a:buNone/>
            </a:pPr>
            <a:r>
              <a:rPr lang="ru-RU" dirty="0" smtClean="0"/>
              <a:t>   Милый друг: иль ты не видишь, </a:t>
            </a:r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 Что всё, видимое нами,-</a:t>
            </a:r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 Только отблеск, только тени</a:t>
            </a:r>
            <a:r>
              <a:rPr lang="en-US" dirty="0" smtClean="0"/>
              <a:t> 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ru-RU" dirty="0" smtClean="0"/>
              <a:t>От незримого очами?      </a:t>
            </a:r>
          </a:p>
          <a:p>
            <a:pPr marL="137160" indent="0">
              <a:buNone/>
            </a:pPr>
            <a:endParaRPr lang="ru-RU" dirty="0"/>
          </a:p>
          <a:p>
            <a:pPr marL="137160" indent="0">
              <a:buNone/>
            </a:pPr>
            <a:r>
              <a:rPr lang="ru-RU" dirty="0" smtClean="0"/>
              <a:t>     Милый друг: иль ты не слышишь,</a:t>
            </a:r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   Что житейский шум трескучий-</a:t>
            </a:r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   Только отблеск искажённый</a:t>
            </a:r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   Торжествующих созвучий?</a:t>
            </a:r>
          </a:p>
        </p:txBody>
      </p:sp>
      <p:pic>
        <p:nvPicPr>
          <p:cNvPr id="1026" name="Picture 2" descr="C:\Users\Администратор\Desktop\160px-Vladimirska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453654"/>
            <a:ext cx="2626539" cy="371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8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Создание иконы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Создание иконы-дело чрезвычайно ответственное , требующее мастера- «творца святыни»-особого настроя . Прежде  чем взяться за написание иконы  проводили долгое время в молитвах , в посте и размышлением над смыслом образа. Порой икона проходила через десятки рук , прежде чем обретала свое место в храме. Всякая икона начиналась с доски ( чаще всего использовалась липа, но нередко писали на сосновых, еловых и лиственничных досках).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45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доски.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ru-RU" dirty="0" smtClean="0"/>
              <a:t>Всякая икона начиналась с доски- «</a:t>
            </a:r>
            <a:r>
              <a:rPr lang="ru-RU" dirty="0" err="1" smtClean="0"/>
              <a:t>цки</a:t>
            </a:r>
            <a:r>
              <a:rPr lang="ru-RU" dirty="0" smtClean="0"/>
              <a:t>», как ее называли в старину. На лицевой стороне иконы, отступив немного от краев, вырубали ковчег- неглубокую прямоугольную выемку. По сторонам от ковчега возвышались края доски- поля. </a:t>
            </a:r>
            <a:r>
              <a:rPr lang="ru-RU" dirty="0"/>
              <a:t> </a:t>
            </a:r>
            <a:r>
              <a:rPr lang="ru-RU" dirty="0" smtClean="0"/>
              <a:t>Главное изображение художник помещал  в ковчеге, «читать которые полагалось сверху вниз и слева  направо». Для того, чтобы предохранить живопись от трещин и разрывов, на лицевую сторону доски наклеивали холщовую ткань- паволоку, а поверх нее наносили левкас-специальный раствор из мела и рыбьего клея. Теперь можно было приступать к изображению.</a:t>
            </a:r>
          </a:p>
        </p:txBody>
      </p:sp>
    </p:spTree>
    <p:extLst>
      <p:ext uri="{BB962C8B-B14F-4D97-AF65-F5344CB8AC3E}">
        <p14:creationId xmlns:p14="http://schemas.microsoft.com/office/powerpoint/2010/main" val="256871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истратор\Desktop\gotovaya-dos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672"/>
            <a:ext cx="9004300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458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Начало работы над иконой.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5050904" cy="5616624"/>
          </a:xfrm>
        </p:spPr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ru-RU" dirty="0" smtClean="0"/>
              <a:t>Сначала мастер накладывал на левкас иконы через кальку просвечивающий рисунок, т.е. </a:t>
            </a:r>
            <a:r>
              <a:rPr lang="ru-RU" dirty="0" err="1" smtClean="0"/>
              <a:t>прорись</a:t>
            </a:r>
            <a:r>
              <a:rPr lang="ru-RU" dirty="0" smtClean="0"/>
              <a:t>. Затем иконописец слегка процарапывал рисунок по левкасу и приступал к золочению, т.е. как бы перенесению божественного света, сияния на икону. Для этого процесса обычно использовали сусальное золото, которым покрывали фон иконы и золотили  нимбы святых.</a:t>
            </a:r>
            <a:r>
              <a:rPr lang="en-US" dirty="0" smtClean="0"/>
              <a:t> </a:t>
            </a:r>
            <a:r>
              <a:rPr lang="ru-RU" dirty="0" smtClean="0"/>
              <a:t>После золочения начинали работать красками. Особенно ценилась синяя лазурь, изготовляемая из полудрагоценного минерала, привозимого из Персии и Средней Азии.</a:t>
            </a:r>
          </a:p>
        </p:txBody>
      </p:sp>
      <p:pic>
        <p:nvPicPr>
          <p:cNvPr id="2050" name="Picture 2" descr="C:\Users\Администратор\Desktop\0a831f3f-4bc1-189a-5262-12c7e0997e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412777"/>
            <a:ext cx="3377952" cy="4733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78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181</TotalTime>
  <Words>714</Words>
  <Application>Microsoft Office PowerPoint</Application>
  <PresentationFormat>Экран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Древнерусская иконопись.</vt:lpstr>
      <vt:lpstr>Искусство древнерусской иконописи.</vt:lpstr>
      <vt:lpstr>Презентация PowerPoint</vt:lpstr>
      <vt:lpstr>Иконы в храмах.</vt:lpstr>
      <vt:lpstr>Икона  </vt:lpstr>
      <vt:lpstr>Создание иконы</vt:lpstr>
      <vt:lpstr>Подготовка доски. </vt:lpstr>
      <vt:lpstr>Презентация PowerPoint</vt:lpstr>
      <vt:lpstr>Начало работы над иконой.</vt:lpstr>
      <vt:lpstr>Завершение работы.</vt:lpstr>
      <vt:lpstr>Вывод:</vt:lpstr>
      <vt:lpstr>СПАСИБО ЗА ВНИМАНИЕ.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Древнерусская иконопись.</dc:title>
  <dc:creator>Пользователь Windows</dc:creator>
  <cp:lastModifiedBy>Пользователь Windows</cp:lastModifiedBy>
  <cp:revision>22</cp:revision>
  <dcterms:created xsi:type="dcterms:W3CDTF">2012-12-17T07:45:36Z</dcterms:created>
  <dcterms:modified xsi:type="dcterms:W3CDTF">2013-05-24T08:41:03Z</dcterms:modified>
</cp:coreProperties>
</file>