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9A72D4-CA30-40CA-9CCB-0B438631F344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A521CC-8183-4AF8-8658-4F5401C7C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Греция колыбель европейской цивилизации</a:t>
            </a:r>
            <a:endParaRPr lang="ru-RU" dirty="0"/>
          </a:p>
        </p:txBody>
      </p:sp>
      <p:pic>
        <p:nvPicPr>
          <p:cNvPr id="5" name="Picture 2" descr="C:\Documents and Settings\UserXP\Рабочий стол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4643470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UserXP\Рабочий стол\9123127_xvxnU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28601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032448"/>
          </a:xfrm>
        </p:spPr>
        <p:txBody>
          <a:bodyPr/>
          <a:lstStyle/>
          <a:p>
            <a:pPr algn="ctr"/>
            <a:r>
              <a:rPr lang="ru-RU" dirty="0" smtClean="0"/>
              <a:t>Над презентацией работали: </a:t>
            </a:r>
            <a:br>
              <a:rPr lang="ru-RU" dirty="0" smtClean="0"/>
            </a:br>
            <a:r>
              <a:rPr lang="ru-RU" dirty="0" err="1" smtClean="0"/>
              <a:t>Бритиков</a:t>
            </a:r>
            <a:r>
              <a:rPr lang="ru-RU" dirty="0" smtClean="0"/>
              <a:t>  Андрей и Уткина София.</a:t>
            </a:r>
            <a:br>
              <a:rPr lang="ru-RU" dirty="0" smtClean="0"/>
            </a:br>
            <a:r>
              <a:rPr lang="ru-RU" dirty="0" smtClean="0"/>
              <a:t>Преподаватель: Лебедева Римма Петровна.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15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23224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Спасибо за внимание.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0852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1863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 Narrow" pitchFamily="34" charset="0"/>
              </a:rPr>
              <a:t>Цель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r>
              <a:rPr lang="ru-RU" sz="4000" dirty="0">
                <a:solidFill>
                  <a:schemeClr val="tx1"/>
                </a:solidFill>
              </a:rPr>
              <a:t>Рассмотреть </a:t>
            </a:r>
            <a:r>
              <a:rPr lang="ru-RU" sz="4000" dirty="0" smtClean="0">
                <a:solidFill>
                  <a:schemeClr val="tx1"/>
                </a:solidFill>
              </a:rPr>
              <a:t> историческое развитие, </a:t>
            </a:r>
            <a:r>
              <a:rPr lang="ru-RU" sz="4000" dirty="0">
                <a:solidFill>
                  <a:schemeClr val="tx1"/>
                </a:solidFill>
              </a:rPr>
              <a:t>познакомить </a:t>
            </a:r>
            <a:r>
              <a:rPr lang="ru-RU" sz="4000" dirty="0" err="1" smtClean="0">
                <a:solidFill>
                  <a:schemeClr val="tx1"/>
                </a:solidFill>
              </a:rPr>
              <a:t>ся</a:t>
            </a:r>
            <a:r>
              <a:rPr lang="ru-RU" sz="4000" dirty="0" smtClean="0">
                <a:solidFill>
                  <a:schemeClr val="tx1"/>
                </a:solidFill>
              </a:rPr>
              <a:t> с  </a:t>
            </a:r>
            <a:r>
              <a:rPr lang="ru-RU" sz="4000" smtClean="0">
                <a:solidFill>
                  <a:schemeClr val="tx1"/>
                </a:solidFill>
              </a:rPr>
              <a:t>культурой  </a:t>
            </a:r>
            <a:r>
              <a:rPr lang="ru-RU" sz="4000" dirty="0" err="1">
                <a:solidFill>
                  <a:schemeClr val="tx1"/>
                </a:solidFill>
              </a:rPr>
              <a:t>Г</a:t>
            </a:r>
            <a:r>
              <a:rPr lang="ru-RU" sz="4000" smtClean="0">
                <a:solidFill>
                  <a:schemeClr val="tx1"/>
                </a:solidFill>
              </a:rPr>
              <a:t>реции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Задача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r>
              <a:rPr lang="ru-RU" sz="4000" dirty="0">
                <a:solidFill>
                  <a:schemeClr val="tx1"/>
                </a:solidFill>
              </a:rPr>
              <a:t>- </a:t>
            </a:r>
            <a:r>
              <a:rPr lang="ru-RU" sz="4000" dirty="0" smtClean="0">
                <a:solidFill>
                  <a:schemeClr val="tx1"/>
                </a:solidFill>
              </a:rPr>
              <a:t>побудить </a:t>
            </a:r>
            <a:r>
              <a:rPr lang="ru-RU" sz="4000" dirty="0">
                <a:solidFill>
                  <a:schemeClr val="tx1"/>
                </a:solidFill>
              </a:rPr>
              <a:t>интерес к </a:t>
            </a:r>
            <a:r>
              <a:rPr lang="ru-RU" sz="4000" dirty="0" smtClean="0">
                <a:solidFill>
                  <a:schemeClr val="tx1"/>
                </a:solidFill>
              </a:rPr>
              <a:t>искусству Древней Греции.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- </a:t>
            </a:r>
            <a:r>
              <a:rPr lang="ru-RU" sz="4000" dirty="0">
                <a:solidFill>
                  <a:schemeClr val="tx1"/>
                </a:solidFill>
              </a:rPr>
              <a:t>развивать творческие способности, удовлетворять познавательный интерес учащихся.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79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небольших городах и на островах сохраняются вековые традиции кустарных ремесел. Изделия из золота и серебра производятся в Салониках, Афинах, на острове </a:t>
            </a:r>
            <a:r>
              <a:rPr lang="ru-RU" dirty="0" err="1" smtClean="0"/>
              <a:t>Керкира</a:t>
            </a:r>
            <a:r>
              <a:rPr lang="ru-RU" dirty="0" smtClean="0"/>
              <a:t> (Корфу) и в Янине; вышивка и кружева - на Ионических островах и островах Эгейского моря; Крит и </a:t>
            </a:r>
            <a:r>
              <a:rPr lang="ru-RU" dirty="0" err="1" smtClean="0"/>
              <a:t>Эпир</a:t>
            </a:r>
            <a:r>
              <a:rPr lang="ru-RU" dirty="0" smtClean="0"/>
              <a:t> славятся шерстяными одеялами и коврами ручной работы. Греция производит также резные деревянные, керамические и кованные металлические изделия.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/>
              <a:t>Народное искусство</a:t>
            </a:r>
            <a:endParaRPr lang="ru-RU" dirty="0"/>
          </a:p>
        </p:txBody>
      </p:sp>
      <p:pic>
        <p:nvPicPr>
          <p:cNvPr id="4" name="Рисунок 3" descr="attic_300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571604" cy="14349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Географическое положение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Греция находится в южной части Балканского полуострова и на островах,  прилегающих к его берегам и к побережью Малой Азии. Имеет границы с Албанией, Югославией, Болгарией и Турцией. Омывается: Средиземным, Ионическим и Эгейским морями, а также Ливийским морем (о. Крит). В состав Греции входит около 2 000 островов, на которые приходится почти 20% площади  всей страны. </a:t>
            </a:r>
            <a:r>
              <a:rPr lang="ru-RU" i="1" dirty="0" smtClean="0"/>
              <a:t>Площадь   около 50000 кв. 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Documents and Settings\UserXP\Рабочий стол\gre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809746" cy="11509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Ландшафт Греции – это бесконечная череда скалистых, часто безлесных гор, густонаселенных долин, многочисленных островов, проливов и бухт.</a:t>
            </a:r>
          </a:p>
          <a:p>
            <a:endParaRPr lang="ru-RU" dirty="0" smtClean="0"/>
          </a:p>
          <a:p>
            <a:r>
              <a:rPr lang="ru-RU" dirty="0" smtClean="0"/>
              <a:t>Горные массивы – это  почти четверть поверхности территории страны. В основном это горы средних высот до 1200-1800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Рельеф</a:t>
            </a:r>
            <a:endParaRPr lang="ru-RU" dirty="0"/>
          </a:p>
        </p:txBody>
      </p:sp>
      <p:pic>
        <p:nvPicPr>
          <p:cNvPr id="5" name="Рисунок 4" descr="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221088"/>
            <a:ext cx="4615157" cy="220895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из древнейших городов мира и в то же время одна из самых молодых столиц в Европе, статус столичного город приобрел только после событий Греческой национально-освободительной войны 19 века в 1834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Афины</a:t>
            </a:r>
            <a:endParaRPr lang="ru-RU" dirty="0"/>
          </a:p>
        </p:txBody>
      </p:sp>
      <p:pic>
        <p:nvPicPr>
          <p:cNvPr id="4" name="Рисунок 3" descr="981254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00438"/>
            <a:ext cx="2952744" cy="26908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777208"/>
          </a:xfrm>
        </p:spPr>
        <p:txBody>
          <a:bodyPr>
            <a:normAutofit/>
          </a:bodyPr>
          <a:lstStyle/>
          <a:p>
            <a:r>
              <a:rPr lang="ru-RU" dirty="0" smtClean="0"/>
              <a:t>98% населения – адепты греческой православной церкви: Конституция Греции признает православие ведущей религией в стране, одновременно гарантируя свободу вероисповедания для всех граждан.</a:t>
            </a:r>
          </a:p>
          <a:p>
            <a:r>
              <a:rPr lang="ru-RU" dirty="0" smtClean="0"/>
              <a:t>2% - </a:t>
            </a:r>
            <a:r>
              <a:rPr lang="ru-RU" dirty="0"/>
              <a:t> католики, протестанты, иудеи, мусульмане.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Религия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Скорее всего, вряд ли кто-то будет оспаривать, что Греция (Эллада) – колыбель европейской цивилизации. И не только:…</a:t>
            </a:r>
          </a:p>
          <a:p>
            <a:r>
              <a:rPr lang="ru-RU" dirty="0" smtClean="0"/>
              <a:t>Тысячи английских и русских слов происходят из греческого языка</a:t>
            </a:r>
          </a:p>
          <a:p>
            <a:r>
              <a:rPr lang="ru-RU" dirty="0" smtClean="0"/>
              <a:t>Греки больше любят отмечать свои именины, а не свои дни рождения</a:t>
            </a:r>
          </a:p>
          <a:p>
            <a:r>
              <a:rPr lang="ru-RU" dirty="0" smtClean="0"/>
              <a:t>Гимн Греции состоит из 158 четверостиший. Хотя, конечно, поют только первые четыре.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Любопытные факты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1 января</a:t>
            </a:r>
            <a:r>
              <a:rPr lang="ru-RU" dirty="0" smtClean="0"/>
              <a:t>  - Новый год</a:t>
            </a:r>
          </a:p>
          <a:p>
            <a:r>
              <a:rPr lang="ru-RU" i="1" dirty="0" smtClean="0"/>
              <a:t>6 января</a:t>
            </a:r>
            <a:r>
              <a:rPr lang="ru-RU" dirty="0" smtClean="0"/>
              <a:t> – Богоявление</a:t>
            </a:r>
          </a:p>
          <a:p>
            <a:r>
              <a:rPr lang="ru-RU" i="1" dirty="0" smtClean="0"/>
              <a:t>8 января</a:t>
            </a:r>
            <a:r>
              <a:rPr lang="ru-RU" dirty="0" smtClean="0"/>
              <a:t> – </a:t>
            </a:r>
            <a:r>
              <a:rPr lang="ru-RU" dirty="0" err="1" smtClean="0"/>
              <a:t>Гинайкратия</a:t>
            </a:r>
            <a:endParaRPr lang="ru-RU" dirty="0" smtClean="0"/>
          </a:p>
          <a:p>
            <a:r>
              <a:rPr lang="ru-RU" i="1" dirty="0" smtClean="0"/>
              <a:t>28 января</a:t>
            </a:r>
            <a:r>
              <a:rPr lang="ru-RU" dirty="0" smtClean="0"/>
              <a:t> - </a:t>
            </a:r>
            <a:r>
              <a:rPr lang="ru-RU" dirty="0" err="1" smtClean="0"/>
              <a:t>Апокриес</a:t>
            </a:r>
            <a:endParaRPr lang="ru-RU" dirty="0" smtClean="0"/>
          </a:p>
          <a:p>
            <a:r>
              <a:rPr lang="ru-RU" i="1" dirty="0" smtClean="0"/>
              <a:t>25 марта</a:t>
            </a:r>
            <a:r>
              <a:rPr lang="ru-RU" dirty="0" smtClean="0"/>
              <a:t> - День независимости</a:t>
            </a:r>
          </a:p>
          <a:p>
            <a:r>
              <a:rPr lang="ru-RU" dirty="0" smtClean="0"/>
              <a:t>Переходящие - Страстная пятница, Пасха, Светлы понедельник</a:t>
            </a:r>
          </a:p>
          <a:p>
            <a:r>
              <a:rPr lang="ru-RU" i="1" dirty="0" smtClean="0"/>
              <a:t>1 мая</a:t>
            </a:r>
            <a:r>
              <a:rPr lang="ru-RU" dirty="0" smtClean="0"/>
              <a:t> - День труда</a:t>
            </a:r>
          </a:p>
          <a:p>
            <a:r>
              <a:rPr lang="ru-RU" i="1" dirty="0" smtClean="0"/>
              <a:t>21 мая</a:t>
            </a:r>
            <a:r>
              <a:rPr lang="ru-RU" dirty="0" smtClean="0"/>
              <a:t> - </a:t>
            </a:r>
            <a:r>
              <a:rPr lang="ru-RU" dirty="0" err="1" smtClean="0"/>
              <a:t>Пировассия</a:t>
            </a:r>
            <a:endParaRPr lang="ru-RU" dirty="0" smtClean="0"/>
          </a:p>
          <a:p>
            <a:r>
              <a:rPr lang="ru-RU" i="1" dirty="0" smtClean="0"/>
              <a:t>26 мая</a:t>
            </a:r>
            <a:r>
              <a:rPr lang="ru-RU" dirty="0" smtClean="0"/>
              <a:t> – День св. Иоанна Русского</a:t>
            </a:r>
          </a:p>
          <a:p>
            <a:r>
              <a:rPr lang="ru-RU" i="1" dirty="0" smtClean="0"/>
              <a:t>23 июня</a:t>
            </a:r>
            <a:r>
              <a:rPr lang="ru-RU" dirty="0" smtClean="0"/>
              <a:t> – ночь Середины Лета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Праздники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271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Греция колыбель европейской цивилизации</vt:lpstr>
      <vt:lpstr>Цель:Рассмотреть  историческое развитие, познакомить ся с  культурой  Греции. Задача:- побудить интерес к искусству Древней Греции. - развивать творческие способности, удовлетворять познавательный интерес учащихся. </vt:lpstr>
      <vt:lpstr>           Народное искусство</vt:lpstr>
      <vt:lpstr>Географическое положение  </vt:lpstr>
      <vt:lpstr>                          Рельеф</vt:lpstr>
      <vt:lpstr>                           Афины</vt:lpstr>
      <vt:lpstr>                         Религия</vt:lpstr>
      <vt:lpstr>        Любопытные факты</vt:lpstr>
      <vt:lpstr>                     Праздники</vt:lpstr>
      <vt:lpstr>Над презентацией работали:  Бритиков  Андрей и Уткина София. Преподаватель: Лебедева Римма Петровна.</vt:lpstr>
      <vt:lpstr>      Спасибо за внимание.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Греция колыбель европейской цивилизации</dc:title>
  <dc:creator>Волков В.</dc:creator>
  <cp:lastModifiedBy>Евгений</cp:lastModifiedBy>
  <cp:revision>15</cp:revision>
  <dcterms:created xsi:type="dcterms:W3CDTF">2012-11-26T12:59:26Z</dcterms:created>
  <dcterms:modified xsi:type="dcterms:W3CDTF">2013-05-27T07:41:00Z</dcterms:modified>
</cp:coreProperties>
</file>